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Oswald Light"/>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font" Target="fonts/OswaldLight-bold.fntdata"/><Relationship Id="rId12" Type="http://schemas.openxmlformats.org/officeDocument/2006/relationships/slide" Target="slides/slide8.xml"/><Relationship Id="rId23" Type="http://schemas.openxmlformats.org/officeDocument/2006/relationships/font" Target="fonts/Oswald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xasdigitallibrary.atlassian.net/wiki/spaces/VUG/pages/3890282503/Task+Force+on+Accessibility+Resourc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Hello, My name is Christopher Starcher. I am the Digital Services Librarian at Texas Tech University. I am also the Product Owner, Product Manager, and a developer for the Vireo Project. I work closely with the Texas Digital Library which is the entity responsible for the Vireo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am joined by two of my TDL colleagues. Frank Smutniak, Senior Software Engineer and Vireo Technical Lead at TDL, and Courtney Mumma, Deputy Director of TDL.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be doing the presentation, but they are here to assist with the Q&amp;A and conversation at the end of the presentation.</a:t>
            </a:r>
            <a:endParaRPr/>
          </a:p>
        </p:txBody>
      </p:sp>
      <p:sp>
        <p:nvSpPr>
          <p:cNvPr id="45" name="Google Shape;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8cb841af39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8cb841af39_0_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have been many advancements in Vireo 4, but I want to highlight a few of the more important ones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Vireo is a highly configurable system. From workflows to logos, it is possible to conform Vireo to your institutional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Vireo 4 supports organizational hierarchy and inheritance. This allows for multiple workflows within a single institution.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Vireo 4 also supports controlled vocabularies. This allows for better metadata guidance and restrictions for input by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 going to show you some screenshots and discuss these features briefly.</a:t>
            </a:r>
            <a:endParaRPr/>
          </a:p>
        </p:txBody>
      </p:sp>
      <p:sp>
        <p:nvSpPr>
          <p:cNvPr id="107" name="Google Shape;107;g38cb841af39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8cb841af39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8cb841af39_0_1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38cb841af39_0_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8cb841af39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8cb841af39_0_1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8cb841af39_0_1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8cb841af39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8cb841af39_0_1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38cb841af39_0_1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8cb841af39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8cb841af39_0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are in the process of creating an official roadmap for Vireo. The project has never had this type or level of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are planning toward development of a new version of Vireo. While I cannot give you timelines at this point, I thought it was important to point out that we are looking forward and are planning for Vireo’s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made reference earlier to the difficulty of retrofitting an application to be accessible. This version will be built from the start with accessibility in mind.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as mentioned before, we are actively planning for Vireo’s growth and for the sustainability of the project.</a:t>
            </a:r>
            <a:endParaRPr/>
          </a:p>
          <a:p>
            <a:pPr indent="0" lvl="0" marL="0" rtl="0" algn="l">
              <a:spcBef>
                <a:spcPts val="0"/>
              </a:spcBef>
              <a:spcAft>
                <a:spcPts val="0"/>
              </a:spcAft>
              <a:buNone/>
            </a:pPr>
            <a:r>
              <a:t/>
            </a:r>
            <a:endParaRPr/>
          </a:p>
        </p:txBody>
      </p:sp>
      <p:sp>
        <p:nvSpPr>
          <p:cNvPr id="132" name="Google Shape;132;g38cb841af39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8cb841af39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8cb841af39_0_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part of that planning, we would like to encourage you to become involved. With you, Vireo is better. The more people who participate, the better Vireo becomes.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are a</a:t>
            </a:r>
            <a:r>
              <a:rPr lang="en-US"/>
              <a:t>lways looking to expand our developer team. If you or someone you know would like to be involved, I would love to speak with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are great with documentation, we could use your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ideas for the Vireo Project, I would love to hear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collaborate through TDL and the User Group.</a:t>
            </a:r>
            <a:endParaRPr/>
          </a:p>
        </p:txBody>
      </p:sp>
      <p:sp>
        <p:nvSpPr>
          <p:cNvPr id="139" name="Google Shape;139;g38cb841af39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8cb841af39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8cb841af39_0_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 know this format is not the most conducive to dialogue, but I would like to try to get some feedback from both users and non-users of Vireo about what features matter most to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well, we are here to answer any questions you have about the Vireo Project.</a:t>
            </a:r>
            <a:endParaRPr/>
          </a:p>
        </p:txBody>
      </p:sp>
      <p:sp>
        <p:nvSpPr>
          <p:cNvPr id="146" name="Google Shape;146;g38cb841af39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88acffcc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f88acffcc3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f88acffcc3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f88acffcc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f88acffcc3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f88acffcc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898fa19d6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 name="Google Shape;51;g2898fa19d6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898fa19d6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8cb841af3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38cb841af39_0_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Vireo is an electronic thesis and dissertation management system. It is more than just a submission system. It provides for the management of theses and dissertation through the entire lifecycle.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Vireo is able to integrate with several publishing platforms through deposit and export functionality.</a:t>
            </a:r>
            <a:endParaRPr/>
          </a:p>
        </p:txBody>
      </p:sp>
      <p:sp>
        <p:nvSpPr>
          <p:cNvPr id="59" name="Google Shape;59;g38cb841af39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2ec059a42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2ec059a42_0_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three key stakeholder groups for Vireo.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is the students who interact with Vireo through the student submission interface. The students are able to fill out the required metadata, upload documents, and submit their theses and dissertations through this interface.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second group is the graduate offices who interact with Vireo through the admin interface. Here the graduate offices are able to manage the system and workflows. They are also able to view and manage all submissions and to communicate with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third group is the librarians who also interact with Vireo through the admin interface. Here they can assist the graduate office with administration and review and communication functions. They are also able to manage metadata and repository deposits through the use of export functionality.</a:t>
            </a:r>
            <a:endParaRPr/>
          </a:p>
        </p:txBody>
      </p:sp>
      <p:sp>
        <p:nvSpPr>
          <p:cNvPr id="66" name="Google Shape;66;g302ec059a42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8cb841af39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 name="Google Shape;72;g38cb841af39_0_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Vireo–both the software and the project–have evolved substantially over the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software has evolved into a highly configurable, multi-workflow system as you will see later in the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Vireo community has grown and matured into a collaborative, supportive community of dedicated users, developers, and institutions.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Repository management has also improved over the years. Issue and development management have been refined and streamlined.</a:t>
            </a:r>
            <a:endParaRPr/>
          </a:p>
        </p:txBody>
      </p:sp>
      <p:sp>
        <p:nvSpPr>
          <p:cNvPr id="73" name="Google Shape;73;g38cb841af39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8cb841af39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 name="Google Shape;79;g38cb841af39_0_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while back, TDL commissioned an accessibility audit of Vireo. That audit identified accessibility deficiencies in the application.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done quite a bit of work over the past couple of years to </a:t>
            </a:r>
            <a:r>
              <a:rPr lang="en-US"/>
              <a:t>remedy</a:t>
            </a:r>
            <a:r>
              <a:rPr lang="en-US"/>
              <a:t> this and have made significant strides in supporting the ADA Title II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greatest difficulty has been in retrofitting an application that was not designed as accessible from the outset. I will talk a little more about this later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do want to point out that The Vireo Steering Committee created a user group task force to make recommendations for accessibility of content to be submitted to Vireo. At this link, you can view a one-page document to help institutions begin to address this. You can also find other resources that are linked there.</a:t>
            </a:r>
            <a:endParaRPr/>
          </a:p>
        </p:txBody>
      </p:sp>
      <p:sp>
        <p:nvSpPr>
          <p:cNvPr id="80" name="Google Shape;80;g38cb841af39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8cb841af39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38cb841af39_0_1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https://texasdigitallibrary.atlassian.net/wiki/spaces/VUG/pages/3890282503/Task+Force+on+Accessibility+Resources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the on-page document.</a:t>
            </a:r>
            <a:endParaRPr/>
          </a:p>
        </p:txBody>
      </p:sp>
      <p:sp>
        <p:nvSpPr>
          <p:cNvPr id="87" name="Google Shape;87;g38cb841af39_0_1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8cb841af39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 name="Google Shape;92;g38cb841af39_0_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have focused on several areas of community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Several of these are in support of the development community to lower the barriers for new developer participants. We have tried to improve our technical documentation in an effort to make onboarding of new developers easier. We have also tried to improve our communication channels and processes to make communication </a:t>
            </a:r>
            <a:r>
              <a:rPr lang="en-US"/>
              <a:t>amazon</a:t>
            </a:r>
            <a:r>
              <a:rPr lang="en-US"/>
              <a:t> developers more efficient. </a:t>
            </a:r>
            <a:r>
              <a:rPr lang="en-US"/>
              <a:t>We still have more work to do here, but we’ve made some good progress in these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Of course, we are always trying to support growth of the user group community. As I mentioned earlier, this group has become a real community of support and collaboration. We have some ideas that we are looking onto to continue to support this growth including providing more opportunities for participation and feedback.</a:t>
            </a:r>
            <a:endParaRPr/>
          </a:p>
        </p:txBody>
      </p:sp>
      <p:sp>
        <p:nvSpPr>
          <p:cNvPr id="93" name="Google Shape;93;g38cb841af39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8cb841af39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38cb841af39_0_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One of the focuses of my work as Vireo Product Manager is the sustainability of the Vireo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Without solid governance, an open source project is dead in the water. The Vireo Project is supported by TDL and is guided by the User Group and the User Group Steering Committee. These groups continue to improve and are stronger than they have ever been.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been working on long-term planning for development. I will discuss this a little further later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rely heavily on the community to help with sustainability by involving them in strategic tasks. The </a:t>
            </a:r>
            <a:r>
              <a:rPr lang="en-US"/>
              <a:t>Accessibility</a:t>
            </a:r>
            <a:r>
              <a:rPr lang="en-US"/>
              <a:t> Task Force is the most recent example of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Outside of long-term development planning, we have been working on more general planning for the sustainability of the Vireo Project. An open source project is more than just code. It requires community and support to keep it going.</a:t>
            </a:r>
            <a:endParaRPr/>
          </a:p>
        </p:txBody>
      </p:sp>
      <p:sp>
        <p:nvSpPr>
          <p:cNvPr id="100" name="Google Shape;100;g38cb841af39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3A3838"/>
              </a:buClr>
              <a:buSzPts val="2400"/>
              <a:buFont typeface="Arial"/>
              <a:buNone/>
              <a:defRPr b="0" i="0" u="none" cap="none" strike="noStrike">
                <a:solidFill>
                  <a:srgbClr val="3A3838"/>
                </a:solidFill>
                <a:latin typeface="Calibri"/>
                <a:ea typeface="Calibri"/>
                <a:cs typeface="Calibri"/>
                <a:sym typeface="Calibri"/>
              </a:defRPr>
            </a:lvl1pPr>
            <a:lvl2pPr indent="0" lvl="1" marL="457200" marR="0" rtl="0" algn="ctr">
              <a:lnSpc>
                <a:spcPct val="90000"/>
              </a:lnSpc>
              <a:spcBef>
                <a:spcPts val="500"/>
              </a:spcBef>
              <a:spcAft>
                <a:spcPts val="0"/>
              </a:spcAft>
              <a:buClr>
                <a:srgbClr val="3A3838"/>
              </a:buClr>
              <a:buSzPts val="2400"/>
              <a:buFont typeface="Arial"/>
              <a:buNone/>
              <a:defRPr b="0" i="0" u="none" cap="none" strike="noStrike">
                <a:solidFill>
                  <a:srgbClr val="3A3838"/>
                </a:solidFill>
                <a:latin typeface="Calibri"/>
                <a:ea typeface="Calibri"/>
                <a:cs typeface="Calibri"/>
                <a:sym typeface="Calibri"/>
              </a:defRPr>
            </a:lvl2pPr>
            <a:lvl3pPr indent="0" lvl="2" marL="914400" marR="0" rtl="0" algn="ctr">
              <a:lnSpc>
                <a:spcPct val="90000"/>
              </a:lnSpc>
              <a:spcBef>
                <a:spcPts val="500"/>
              </a:spcBef>
              <a:spcAft>
                <a:spcPts val="0"/>
              </a:spcAft>
              <a:buClr>
                <a:srgbClr val="3A3838"/>
              </a:buClr>
              <a:buSzPts val="2400"/>
              <a:buFont typeface="Arial"/>
              <a:buNone/>
              <a:defRPr b="0" i="0" u="none" cap="none" strike="noStrike">
                <a:solidFill>
                  <a:srgbClr val="3A3838"/>
                </a:solidFill>
                <a:latin typeface="Calibri"/>
                <a:ea typeface="Calibri"/>
                <a:cs typeface="Calibri"/>
                <a:sym typeface="Calibri"/>
              </a:defRPr>
            </a:lvl3pPr>
            <a:lvl4pPr indent="0" lvl="3" marL="1371600" marR="0" rtl="0" algn="ctr">
              <a:lnSpc>
                <a:spcPct val="90000"/>
              </a:lnSpc>
              <a:spcBef>
                <a:spcPts val="500"/>
              </a:spcBef>
              <a:spcAft>
                <a:spcPts val="0"/>
              </a:spcAft>
              <a:buClr>
                <a:srgbClr val="3A3838"/>
              </a:buClr>
              <a:buSzPts val="2400"/>
              <a:buFont typeface="Arial"/>
              <a:buNone/>
              <a:defRPr b="0" i="0" u="none" cap="none" strike="noStrike">
                <a:solidFill>
                  <a:srgbClr val="3A3838"/>
                </a:solidFill>
                <a:latin typeface="Calibri"/>
                <a:ea typeface="Calibri"/>
                <a:cs typeface="Calibri"/>
                <a:sym typeface="Calibri"/>
              </a:defRPr>
            </a:lvl4pPr>
            <a:lvl5pPr indent="0" lvl="4" marL="1828800" marR="0" rtl="0" algn="ctr">
              <a:lnSpc>
                <a:spcPct val="90000"/>
              </a:lnSpc>
              <a:spcBef>
                <a:spcPts val="500"/>
              </a:spcBef>
              <a:spcAft>
                <a:spcPts val="0"/>
              </a:spcAft>
              <a:buClr>
                <a:srgbClr val="3A3838"/>
              </a:buClr>
              <a:buSzPts val="2400"/>
              <a:buFont typeface="Arial"/>
              <a:buNone/>
              <a:defRPr b="0" i="0" u="none" cap="none" strike="noStrike">
                <a:solidFill>
                  <a:srgbClr val="3A3838"/>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2400"/>
              <a:buFont typeface="Arial"/>
              <a:buNone/>
              <a:defRPr b="0" i="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2400"/>
              <a:buFont typeface="Arial"/>
              <a:buNone/>
              <a:defRPr b="0" i="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2400"/>
              <a:buFont typeface="Arial"/>
              <a:buNone/>
              <a:defRPr b="0" i="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2400"/>
              <a:buFont typeface="Arial"/>
              <a:buNone/>
              <a:defRPr b="0" i="0" u="none" cap="none" strike="noStrike">
                <a:solidFill>
                  <a:schemeClr val="dk1"/>
                </a:solidFill>
                <a:latin typeface="Calibri"/>
                <a:ea typeface="Calibri"/>
                <a:cs typeface="Calibri"/>
                <a:sym typeface="Calibri"/>
              </a:defRPr>
            </a:lvl9pPr>
          </a:lstStyle>
          <a:p/>
        </p:txBody>
      </p:sp>
      <p:pic>
        <p:nvPicPr>
          <p:cNvPr id="14" name="Google Shape;14;p2"/>
          <p:cNvPicPr preferRelativeResize="0"/>
          <p:nvPr/>
        </p:nvPicPr>
        <p:blipFill rotWithShape="1">
          <a:blip r:embed="rId2">
            <a:alphaModFix/>
          </a:blip>
          <a:srcRect b="0" l="0" r="0" t="0"/>
          <a:stretch/>
        </p:blipFill>
        <p:spPr>
          <a:xfrm>
            <a:off x="1524000" y="1100032"/>
            <a:ext cx="8229600" cy="23707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006990"/>
              </a:buClr>
              <a:buSzPts val="1400"/>
              <a:buNone/>
              <a:defRPr i="0" sz="4400" u="none" cap="none" strike="noStrike">
                <a:solidFill>
                  <a:srgbClr val="006990"/>
                </a:solidFi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Google Shape;17;p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SzPts val="2400"/>
              <a:buFont typeface="Arial"/>
              <a:buNone/>
              <a:defRPr b="0" i="0" u="none" cap="none" strike="noStrike">
                <a:latin typeface="Calibri"/>
                <a:ea typeface="Calibri"/>
                <a:cs typeface="Calibri"/>
                <a:sym typeface="Calibri"/>
              </a:defRPr>
            </a:lvl1pPr>
            <a:lvl2pPr indent="-381000" lvl="1" marL="9144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2pPr>
            <a:lvl3pPr indent="-381000" lvl="2" marL="13716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3pPr>
            <a:lvl4pPr indent="-381000" lvl="3" marL="18288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4pPr>
            <a:lvl5pPr indent="-381000" lvl="4" marL="22860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5pPr>
            <a:lvl6pPr indent="-381000" lvl="5" marL="27432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6pPr>
            <a:lvl7pPr indent="-381000" lvl="6" marL="32004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7pPr>
            <a:lvl8pPr indent="-381000" lvl="7" marL="36576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8pPr>
            <a:lvl9pPr indent="-381000" lvl="8" marL="41148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9pPr>
          </a:lstStyle>
          <a:p/>
        </p:txBody>
      </p:sp>
      <p:pic>
        <p:nvPicPr>
          <p:cNvPr id="18" name="Google Shape;18;p3"/>
          <p:cNvPicPr preferRelativeResize="0"/>
          <p:nvPr/>
        </p:nvPicPr>
        <p:blipFill rotWithShape="1">
          <a:blip r:embed="rId2">
            <a:alphaModFix amt="35000"/>
          </a:blip>
          <a:srcRect b="0" l="0" r="0" t="0"/>
          <a:stretch/>
        </p:blipFill>
        <p:spPr>
          <a:xfrm>
            <a:off x="9051696" y="110515"/>
            <a:ext cx="3048000" cy="3048000"/>
          </a:xfrm>
          <a:prstGeom prst="rect">
            <a:avLst/>
          </a:prstGeom>
          <a:noFill/>
          <a:ln>
            <a:noFill/>
          </a:ln>
        </p:spPr>
      </p:pic>
      <p:sp>
        <p:nvSpPr>
          <p:cNvPr id="19" name="Google Shape;19;p3"/>
          <p:cNvSpPr txBox="1"/>
          <p:nvPr/>
        </p:nvSpPr>
        <p:spPr>
          <a:xfrm>
            <a:off x="0" y="6329375"/>
            <a:ext cx="121920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06990"/>
                </a:solidFill>
                <a:latin typeface="Calibri"/>
                <a:ea typeface="Calibri"/>
                <a:cs typeface="Calibri"/>
                <a:sym typeface="Calibri"/>
              </a:rPr>
              <a:t>tdl.org</a:t>
            </a:r>
            <a:endParaRPr sz="2400">
              <a:solidFill>
                <a:srgbClr val="00699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rgbClr val="006990"/>
              </a:buClr>
              <a:buSzPts val="1400"/>
              <a:buNone/>
              <a:defRPr i="0" sz="6000" u="none" cap="none" strike="noStrike">
                <a:solidFill>
                  <a:srgbClr val="006990"/>
                </a:solidFi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2" name="Google Shape;22;p4"/>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2400"/>
              <a:buFont typeface="Arial"/>
              <a:buNone/>
              <a:defRPr b="0" i="0" u="none" cap="none" strike="noStrike">
                <a:solidFill>
                  <a:srgbClr val="888888"/>
                </a:solidFill>
                <a:latin typeface="Calibri"/>
                <a:ea typeface="Calibri"/>
                <a:cs typeface="Calibri"/>
                <a:sym typeface="Calibri"/>
              </a:defRPr>
            </a:lvl9pPr>
          </a:lstStyle>
          <a:p/>
        </p:txBody>
      </p:sp>
      <p:pic>
        <p:nvPicPr>
          <p:cNvPr id="23" name="Google Shape;23;p4"/>
          <p:cNvPicPr preferRelativeResize="0"/>
          <p:nvPr/>
        </p:nvPicPr>
        <p:blipFill rotWithShape="1">
          <a:blip r:embed="rId2">
            <a:alphaModFix amt="35000"/>
          </a:blip>
          <a:srcRect b="0" l="0" r="0" t="0"/>
          <a:stretch/>
        </p:blipFill>
        <p:spPr>
          <a:xfrm>
            <a:off x="9051696" y="110515"/>
            <a:ext cx="3048000" cy="3048000"/>
          </a:xfrm>
          <a:prstGeom prst="rect">
            <a:avLst/>
          </a:prstGeom>
          <a:noFill/>
          <a:ln>
            <a:noFill/>
          </a:ln>
        </p:spPr>
      </p:pic>
      <p:sp>
        <p:nvSpPr>
          <p:cNvPr id="24" name="Google Shape;24;p4"/>
          <p:cNvSpPr txBox="1"/>
          <p:nvPr/>
        </p:nvSpPr>
        <p:spPr>
          <a:xfrm>
            <a:off x="0" y="6329375"/>
            <a:ext cx="121920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06990"/>
                </a:solidFill>
                <a:latin typeface="Calibri"/>
                <a:ea typeface="Calibri"/>
                <a:cs typeface="Calibri"/>
                <a:sym typeface="Calibri"/>
              </a:rPr>
              <a:t>tdl.org</a:t>
            </a:r>
            <a:endParaRPr sz="2400">
              <a:solidFill>
                <a:srgbClr val="00699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5"/>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006990"/>
              </a:buClr>
              <a:buSzPts val="1400"/>
              <a:buNone/>
              <a:defRPr i="0" sz="4400" u="none" cap="none" strike="noStrike">
                <a:solidFill>
                  <a:srgbClr val="006990"/>
                </a:solidFi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Google Shape;27;p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SzPts val="2400"/>
              <a:buFont typeface="Arial"/>
              <a:buNone/>
              <a:defRPr b="0" i="0" u="none" cap="none" strike="noStrike">
                <a:latin typeface="Calibri"/>
                <a:ea typeface="Calibri"/>
                <a:cs typeface="Calibri"/>
                <a:sym typeface="Calibri"/>
              </a:defRPr>
            </a:lvl1pPr>
            <a:lvl2pPr indent="-381000" lvl="1" marL="9144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2pPr>
            <a:lvl3pPr indent="-381000" lvl="2" marL="13716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3pPr>
            <a:lvl4pPr indent="-381000" lvl="3" marL="18288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4pPr>
            <a:lvl5pPr indent="-381000" lvl="4" marL="22860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5pPr>
            <a:lvl6pPr indent="-381000" lvl="5" marL="27432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6pPr>
            <a:lvl7pPr indent="-381000" lvl="6" marL="32004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7pPr>
            <a:lvl8pPr indent="-381000" lvl="7" marL="36576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8pPr>
            <a:lvl9pPr indent="-381000" lvl="8" marL="41148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9pPr>
          </a:lstStyle>
          <a:p/>
        </p:txBody>
      </p:sp>
      <p:sp>
        <p:nvSpPr>
          <p:cNvPr id="28" name="Google Shape;28;p5"/>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SzPts val="2400"/>
              <a:buFont typeface="Arial"/>
              <a:buNone/>
              <a:defRPr b="0" i="0" u="none" cap="none" strike="noStrike">
                <a:latin typeface="Calibri"/>
                <a:ea typeface="Calibri"/>
                <a:cs typeface="Calibri"/>
                <a:sym typeface="Calibri"/>
              </a:defRPr>
            </a:lvl1pPr>
            <a:lvl2pPr indent="-381000" lvl="1" marL="9144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2pPr>
            <a:lvl3pPr indent="-381000" lvl="2" marL="13716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3pPr>
            <a:lvl4pPr indent="-381000" lvl="3" marL="18288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4pPr>
            <a:lvl5pPr indent="-381000" lvl="4" marL="22860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5pPr>
            <a:lvl6pPr indent="-381000" lvl="5" marL="27432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6pPr>
            <a:lvl7pPr indent="-381000" lvl="6" marL="32004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7pPr>
            <a:lvl8pPr indent="-381000" lvl="7" marL="36576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8pPr>
            <a:lvl9pPr indent="-381000" lvl="8" marL="4114800" marR="0" rtl="0" algn="l">
              <a:lnSpc>
                <a:spcPct val="90000"/>
              </a:lnSpc>
              <a:spcBef>
                <a:spcPts val="500"/>
              </a:spcBef>
              <a:spcAft>
                <a:spcPts val="0"/>
              </a:spcAft>
              <a:buSzPts val="2400"/>
              <a:buFont typeface="Arial"/>
              <a:buChar char="•"/>
              <a:defRPr b="0" i="0" u="none" cap="none" strike="noStrike">
                <a:latin typeface="Calibri"/>
                <a:ea typeface="Calibri"/>
                <a:cs typeface="Calibri"/>
                <a:sym typeface="Calibri"/>
              </a:defRPr>
            </a:lvl9pPr>
          </a:lstStyle>
          <a:p/>
        </p:txBody>
      </p:sp>
      <p:pic>
        <p:nvPicPr>
          <p:cNvPr id="29" name="Google Shape;29;p5"/>
          <p:cNvPicPr preferRelativeResize="0"/>
          <p:nvPr/>
        </p:nvPicPr>
        <p:blipFill rotWithShape="1">
          <a:blip r:embed="rId2">
            <a:alphaModFix amt="35000"/>
          </a:blip>
          <a:srcRect b="0" l="0" r="0" t="0"/>
          <a:stretch/>
        </p:blipFill>
        <p:spPr>
          <a:xfrm>
            <a:off x="9051696" y="110515"/>
            <a:ext cx="3048000" cy="3048000"/>
          </a:xfrm>
          <a:prstGeom prst="rect">
            <a:avLst/>
          </a:prstGeom>
          <a:noFill/>
          <a:ln>
            <a:noFill/>
          </a:ln>
        </p:spPr>
      </p:pic>
      <p:sp>
        <p:nvSpPr>
          <p:cNvPr id="30" name="Google Shape;30;p5"/>
          <p:cNvSpPr txBox="1"/>
          <p:nvPr/>
        </p:nvSpPr>
        <p:spPr>
          <a:xfrm>
            <a:off x="0" y="6329375"/>
            <a:ext cx="121920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06990"/>
                </a:solidFill>
                <a:latin typeface="Calibri"/>
                <a:ea typeface="Calibri"/>
                <a:cs typeface="Calibri"/>
                <a:sym typeface="Calibri"/>
              </a:rPr>
              <a:t>tdl.org</a:t>
            </a:r>
            <a:endParaRPr sz="2400">
              <a:solidFill>
                <a:srgbClr val="00699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006990"/>
              </a:buClr>
              <a:buSzPts val="1400"/>
              <a:buNone/>
              <a:defRPr i="0" sz="4400" u="none" cap="none" strike="noStrike">
                <a:solidFill>
                  <a:srgbClr val="006990"/>
                </a:solidFi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pic>
        <p:nvPicPr>
          <p:cNvPr id="33" name="Google Shape;33;p6"/>
          <p:cNvPicPr preferRelativeResize="0"/>
          <p:nvPr/>
        </p:nvPicPr>
        <p:blipFill rotWithShape="1">
          <a:blip r:embed="rId2">
            <a:alphaModFix amt="35000"/>
          </a:blip>
          <a:srcRect b="0" l="0" r="0" t="0"/>
          <a:stretch/>
        </p:blipFill>
        <p:spPr>
          <a:xfrm>
            <a:off x="9051696" y="110515"/>
            <a:ext cx="3048000" cy="3048000"/>
          </a:xfrm>
          <a:prstGeom prst="rect">
            <a:avLst/>
          </a:prstGeom>
          <a:noFill/>
          <a:ln>
            <a:noFill/>
          </a:ln>
        </p:spPr>
      </p:pic>
      <p:sp>
        <p:nvSpPr>
          <p:cNvPr id="34" name="Google Shape;34;p6"/>
          <p:cNvSpPr txBox="1"/>
          <p:nvPr/>
        </p:nvSpPr>
        <p:spPr>
          <a:xfrm>
            <a:off x="0" y="6329375"/>
            <a:ext cx="121920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06990"/>
                </a:solidFill>
                <a:latin typeface="Calibri"/>
                <a:ea typeface="Calibri"/>
                <a:cs typeface="Calibri"/>
                <a:sym typeface="Calibri"/>
              </a:rPr>
              <a:t>tdl.org</a:t>
            </a:r>
            <a:endParaRPr sz="2400">
              <a:solidFill>
                <a:srgbClr val="00699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pic>
        <p:nvPicPr>
          <p:cNvPr id="36" name="Google Shape;36;p7"/>
          <p:cNvPicPr preferRelativeResize="0"/>
          <p:nvPr/>
        </p:nvPicPr>
        <p:blipFill rotWithShape="1">
          <a:blip r:embed="rId2">
            <a:alphaModFix amt="35000"/>
          </a:blip>
          <a:srcRect b="0" l="0" r="0" t="0"/>
          <a:stretch/>
        </p:blipFill>
        <p:spPr>
          <a:xfrm>
            <a:off x="9051696" y="110515"/>
            <a:ext cx="3048000" cy="3048000"/>
          </a:xfrm>
          <a:prstGeom prst="rect">
            <a:avLst/>
          </a:prstGeom>
          <a:noFill/>
          <a:ln>
            <a:noFill/>
          </a:ln>
        </p:spPr>
      </p:pic>
      <p:sp>
        <p:nvSpPr>
          <p:cNvPr id="37" name="Google Shape;37;p7"/>
          <p:cNvSpPr txBox="1"/>
          <p:nvPr/>
        </p:nvSpPr>
        <p:spPr>
          <a:xfrm>
            <a:off x="0" y="6329375"/>
            <a:ext cx="121920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06990"/>
                </a:solidFill>
                <a:latin typeface="Calibri"/>
                <a:ea typeface="Calibri"/>
                <a:cs typeface="Calibri"/>
                <a:sym typeface="Calibri"/>
              </a:rPr>
              <a:t>tdl.org</a:t>
            </a:r>
            <a:endParaRPr sz="2400">
              <a:solidFill>
                <a:srgbClr val="00699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8" name="Shape 3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1"/>
        </a:solidFill>
      </p:bgPr>
    </p:bg>
    <p:spTree>
      <p:nvGrpSpPr>
        <p:cNvPr id="39" name="Shape 39"/>
        <p:cNvGrpSpPr/>
        <p:nvPr/>
      </p:nvGrpSpPr>
      <p:grpSpPr>
        <a:xfrm>
          <a:off x="0" y="0"/>
          <a:ext cx="0" cy="0"/>
          <a:chOff x="0" y="0"/>
          <a:chExt cx="0" cy="0"/>
        </a:xfrm>
      </p:grpSpPr>
      <p:sp>
        <p:nvSpPr>
          <p:cNvPr id="40" name="Google Shape;40;p9"/>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SzPts val="2400"/>
              <a:buFont typeface="Arial"/>
              <a:buNone/>
              <a:defRPr b="0" i="0" sz="2400" u="none" cap="none" strike="noStrike">
                <a:latin typeface="Calibri"/>
                <a:ea typeface="Calibri"/>
                <a:cs typeface="Calibri"/>
                <a:sym typeface="Calibri"/>
              </a:defRPr>
            </a:lvl1pPr>
            <a:lvl2pPr indent="0" lvl="1" marL="457200" marR="0" rtl="0" algn="ctr">
              <a:lnSpc>
                <a:spcPct val="90000"/>
              </a:lnSpc>
              <a:spcBef>
                <a:spcPts val="500"/>
              </a:spcBef>
              <a:spcAft>
                <a:spcPts val="0"/>
              </a:spcAft>
              <a:buClr>
                <a:srgbClr val="3A3838"/>
              </a:buClr>
              <a:buSzPts val="2400"/>
              <a:buFont typeface="Arial"/>
              <a:buNone/>
              <a:defRPr b="0" i="0" sz="2000" u="none" cap="none" strike="noStrike">
                <a:solidFill>
                  <a:srgbClr val="3A3838"/>
                </a:solidFill>
                <a:latin typeface="Calibri"/>
                <a:ea typeface="Calibri"/>
                <a:cs typeface="Calibri"/>
                <a:sym typeface="Calibri"/>
              </a:defRPr>
            </a:lvl2pPr>
            <a:lvl3pPr indent="0" lvl="2" marL="914400" marR="0" rtl="0" algn="ctr">
              <a:lnSpc>
                <a:spcPct val="90000"/>
              </a:lnSpc>
              <a:spcBef>
                <a:spcPts val="500"/>
              </a:spcBef>
              <a:spcAft>
                <a:spcPts val="0"/>
              </a:spcAft>
              <a:buClr>
                <a:srgbClr val="3A3838"/>
              </a:buClr>
              <a:buSzPts val="2400"/>
              <a:buFont typeface="Arial"/>
              <a:buNone/>
              <a:defRPr b="0" i="0" sz="1800" u="none" cap="none" strike="noStrike">
                <a:solidFill>
                  <a:srgbClr val="3A3838"/>
                </a:solidFill>
                <a:latin typeface="Calibri"/>
                <a:ea typeface="Calibri"/>
                <a:cs typeface="Calibri"/>
                <a:sym typeface="Calibri"/>
              </a:defRPr>
            </a:lvl3pPr>
            <a:lvl4pPr indent="0" lvl="3" marL="1371600" marR="0" rtl="0" algn="ctr">
              <a:lnSpc>
                <a:spcPct val="90000"/>
              </a:lnSpc>
              <a:spcBef>
                <a:spcPts val="500"/>
              </a:spcBef>
              <a:spcAft>
                <a:spcPts val="0"/>
              </a:spcAft>
              <a:buClr>
                <a:srgbClr val="3A3838"/>
              </a:buClr>
              <a:buSzPts val="2400"/>
              <a:buFont typeface="Arial"/>
              <a:buNone/>
              <a:defRPr b="0" i="0" sz="1600" u="none" cap="none" strike="noStrike">
                <a:solidFill>
                  <a:srgbClr val="3A3838"/>
                </a:solidFill>
                <a:latin typeface="Calibri"/>
                <a:ea typeface="Calibri"/>
                <a:cs typeface="Calibri"/>
                <a:sym typeface="Calibri"/>
              </a:defRPr>
            </a:lvl4pPr>
            <a:lvl5pPr indent="0" lvl="4" marL="1828800" marR="0" rtl="0" algn="ctr">
              <a:lnSpc>
                <a:spcPct val="90000"/>
              </a:lnSpc>
              <a:spcBef>
                <a:spcPts val="500"/>
              </a:spcBef>
              <a:spcAft>
                <a:spcPts val="0"/>
              </a:spcAft>
              <a:buClr>
                <a:srgbClr val="3A3838"/>
              </a:buClr>
              <a:buSzPts val="2400"/>
              <a:buFont typeface="Arial"/>
              <a:buNone/>
              <a:defRPr b="0" i="0" sz="1600" u="none" cap="none" strike="noStrike">
                <a:solidFill>
                  <a:srgbClr val="3A3838"/>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24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24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24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2400"/>
              <a:buFont typeface="Arial"/>
              <a:buNone/>
              <a:defRPr b="0" i="0" sz="1600" u="none" cap="none" strike="noStrike">
                <a:solidFill>
                  <a:schemeClr val="dk1"/>
                </a:solidFill>
                <a:latin typeface="Calibri"/>
                <a:ea typeface="Calibri"/>
                <a:cs typeface="Calibri"/>
                <a:sym typeface="Calibri"/>
              </a:defRPr>
            </a:lvl9pPr>
          </a:lstStyle>
          <a:p/>
        </p:txBody>
      </p:sp>
      <p:pic>
        <p:nvPicPr>
          <p:cNvPr id="41" name="Google Shape;41;p9"/>
          <p:cNvPicPr preferRelativeResize="0"/>
          <p:nvPr/>
        </p:nvPicPr>
        <p:blipFill rotWithShape="1">
          <a:blip r:embed="rId2">
            <a:alphaModFix/>
          </a:blip>
          <a:srcRect b="0" l="0" r="0" t="0"/>
          <a:stretch/>
        </p:blipFill>
        <p:spPr>
          <a:xfrm>
            <a:off x="1524000" y="1100032"/>
            <a:ext cx="8229600" cy="2370790"/>
          </a:xfrm>
          <a:prstGeom prst="rect">
            <a:avLst/>
          </a:prstGeom>
          <a:noFill/>
          <a:ln>
            <a:noFill/>
          </a:ln>
        </p:spPr>
      </p:pic>
      <p:sp>
        <p:nvSpPr>
          <p:cNvPr id="42" name="Google Shape;42;p9"/>
          <p:cNvSpPr txBox="1"/>
          <p:nvPr/>
        </p:nvSpPr>
        <p:spPr>
          <a:xfrm>
            <a:off x="0" y="6329375"/>
            <a:ext cx="121920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06990"/>
                </a:solidFill>
                <a:latin typeface="Calibri"/>
                <a:ea typeface="Calibri"/>
                <a:cs typeface="Calibri"/>
                <a:sym typeface="Calibri"/>
              </a:rPr>
              <a:t>tdl.org</a:t>
            </a:r>
            <a:endParaRPr sz="2400">
              <a:solidFill>
                <a:srgbClr val="00699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006990"/>
              </a:buClr>
              <a:buSzPts val="1400"/>
              <a:buFont typeface="Calibri"/>
              <a:buNone/>
              <a:defRPr i="0" sz="4400" u="none" cap="none" strike="noStrike">
                <a:solidFill>
                  <a:srgbClr val="006990"/>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666666"/>
              </a:buClr>
              <a:buSzPts val="2400"/>
              <a:buNone/>
              <a:defRPr i="0" sz="2400" u="none" cap="none" strike="noStrike">
                <a:solidFill>
                  <a:srgbClr val="666666"/>
                </a:solidFill>
                <a:latin typeface="Calibri"/>
                <a:ea typeface="Calibri"/>
                <a:cs typeface="Calibri"/>
                <a:sym typeface="Calibri"/>
              </a:defRPr>
            </a:lvl1pPr>
            <a:lvl2pPr indent="-381000" lvl="1" marL="9144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2pPr>
            <a:lvl3pPr indent="-381000" lvl="2" marL="13716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5pPr>
            <a:lvl6pPr indent="-381000" lvl="5" marL="27432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6pPr>
            <a:lvl7pPr indent="-381000" lvl="6" marL="32004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7pPr>
            <a:lvl8pPr indent="-381000" lvl="7" marL="36576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8pPr>
            <a:lvl9pPr indent="-381000" lvl="8" marL="4114800" marR="0" rtl="0" algn="l">
              <a:lnSpc>
                <a:spcPct val="90000"/>
              </a:lnSpc>
              <a:spcBef>
                <a:spcPts val="500"/>
              </a:spcBef>
              <a:spcAft>
                <a:spcPts val="0"/>
              </a:spcAft>
              <a:buClr>
                <a:srgbClr val="666666"/>
              </a:buClr>
              <a:buSzPts val="2400"/>
              <a:buChar char="•"/>
              <a:defRPr i="0" sz="2400" u="none" cap="none" strike="noStrike">
                <a:solidFill>
                  <a:srgbClr val="666666"/>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texasdigitallibrary.atlassian.net/wiki/spaces/VUG/pages/4160061441/2025+Vireo+User+Group+Virtual+Annual+Meeting+Agend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christopher.starcher@ttu.edu" TargetMode="External"/><Relationship Id="rId4" Type="http://schemas.openxmlformats.org/officeDocument/2006/relationships/hyperlink" Target="mailto:f.smutniak@austin.utexas.edu" TargetMode="External"/><Relationship Id="rId5" Type="http://schemas.openxmlformats.org/officeDocument/2006/relationships/hyperlink" Target="mailto:c.mumma@austin.utexas.edu" TargetMode="External"/><Relationship Id="rId6" Type="http://schemas.openxmlformats.org/officeDocument/2006/relationships/hyperlink" Target="https://github.com/TexasDigitalLibrary/Vireo" TargetMode="External"/><Relationship Id="rId7" Type="http://schemas.openxmlformats.org/officeDocument/2006/relationships/hyperlink" Target="https://texasdigitallibrary.atlassian.net/wiki/spaces/VUG/pages/87490693/Vireo+4.x+Documentation" TargetMode="External"/><Relationship Id="rId8" Type="http://schemas.openxmlformats.org/officeDocument/2006/relationships/hyperlink" Target="https://utlists.utexas.edu/sympa/info/tdl-vire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texasdigitallibrary.atlassian.net/wiki/spaces/VUG/pages/3890282503/Task+Force+on+Accessibility+Resour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0"/>
          <p:cNvSpPr txBox="1"/>
          <p:nvPr>
            <p:ph idx="1" type="subTitle"/>
          </p:nvPr>
        </p:nvSpPr>
        <p:spPr>
          <a:xfrm>
            <a:off x="1524000" y="3983050"/>
            <a:ext cx="9144000" cy="1267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3400">
                <a:solidFill>
                  <a:schemeClr val="dk1"/>
                </a:solidFill>
              </a:rPr>
              <a:t>Vireo 4 and More: Maturing an Open Source ETD Management System and Its Community</a:t>
            </a:r>
            <a:endParaRPr sz="3400">
              <a:solidFill>
                <a:srgbClr val="666666"/>
              </a:solidFill>
            </a:endParaRPr>
          </a:p>
        </p:txBody>
      </p:sp>
      <p:sp>
        <p:nvSpPr>
          <p:cNvPr id="48" name="Google Shape;48;p10"/>
          <p:cNvSpPr txBox="1"/>
          <p:nvPr/>
        </p:nvSpPr>
        <p:spPr>
          <a:xfrm>
            <a:off x="0" y="5589850"/>
            <a:ext cx="12192000" cy="554100"/>
          </a:xfrm>
          <a:prstGeom prst="rect">
            <a:avLst/>
          </a:prstGeom>
          <a:solidFill>
            <a:srgbClr val="00699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lt1"/>
                </a:solidFill>
                <a:latin typeface="Oswald Light"/>
                <a:ea typeface="Oswald Light"/>
                <a:cs typeface="Oswald Light"/>
                <a:sym typeface="Oswald Light"/>
              </a:rPr>
              <a:t>ETD 2025 Symposium | September 25-26, 2025</a:t>
            </a:r>
            <a:endParaRPr sz="2400">
              <a:solidFill>
                <a:schemeClr val="lt1"/>
              </a:solidFill>
              <a:latin typeface="Oswald Light"/>
              <a:ea typeface="Oswald Light"/>
              <a:cs typeface="Oswald Light"/>
              <a:sym typeface="Oswal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Vireo 4 Highlights</a:t>
            </a:r>
            <a:endParaRPr/>
          </a:p>
        </p:txBody>
      </p:sp>
      <p:sp>
        <p:nvSpPr>
          <p:cNvPr id="110" name="Google Shape;110;p19"/>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Font typeface="Calibri"/>
              <a:buChar char="●"/>
            </a:pPr>
            <a:r>
              <a:rPr lang="en-US">
                <a:solidFill>
                  <a:schemeClr val="dk1"/>
                </a:solidFill>
              </a:rPr>
              <a:t>New features and key enhancements</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Expanded configurability</a:t>
            </a:r>
            <a:endParaRPr>
              <a:solidFill>
                <a:schemeClr val="dk1"/>
              </a:solidFill>
            </a:endParaRPr>
          </a:p>
          <a:p>
            <a:pPr indent="-381000" lvl="1" marL="914400" rtl="0" algn="l">
              <a:lnSpc>
                <a:spcPct val="115000"/>
              </a:lnSpc>
              <a:spcBef>
                <a:spcPts val="0"/>
              </a:spcBef>
              <a:spcAft>
                <a:spcPts val="0"/>
              </a:spcAft>
              <a:buClr>
                <a:schemeClr val="dk1"/>
              </a:buClr>
              <a:buSzPts val="2400"/>
              <a:buFont typeface="Calibri"/>
              <a:buChar char="○"/>
            </a:pPr>
            <a:r>
              <a:rPr lang="en-US">
                <a:solidFill>
                  <a:schemeClr val="dk1"/>
                </a:solidFill>
              </a:rPr>
              <a:t>Hierarchy and multiple workflows</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Controlled vocabularies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0" title="Screenshot 2025-09-24 at 3.56.49 PM.png"/>
          <p:cNvPicPr preferRelativeResize="0"/>
          <p:nvPr/>
        </p:nvPicPr>
        <p:blipFill>
          <a:blip r:embed="rId3">
            <a:alphaModFix/>
          </a:blip>
          <a:stretch>
            <a:fillRect/>
          </a:stretch>
        </p:blipFill>
        <p:spPr>
          <a:xfrm>
            <a:off x="0" y="0"/>
            <a:ext cx="12192000"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1" title="Screenshot 2025-09-24 at 3.59.03 PM.png"/>
          <p:cNvPicPr preferRelativeResize="0"/>
          <p:nvPr/>
        </p:nvPicPr>
        <p:blipFill>
          <a:blip r:embed="rId3">
            <a:alphaModFix/>
          </a:blip>
          <a:stretch>
            <a:fillRect/>
          </a:stretch>
        </p:blipFill>
        <p:spPr>
          <a:xfrm>
            <a:off x="0" y="0"/>
            <a:ext cx="12192000"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2" title="Screenshot 2025-09-24 at 3.59.11 PM.png"/>
          <p:cNvPicPr preferRelativeResize="0"/>
          <p:nvPr/>
        </p:nvPicPr>
        <p:blipFill>
          <a:blip r:embed="rId3">
            <a:alphaModFix/>
          </a:blip>
          <a:stretch>
            <a:fillRect/>
          </a:stretch>
        </p:blipFill>
        <p:spPr>
          <a:xfrm>
            <a:off x="0" y="0"/>
            <a:ext cx="12192000"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Roadmap and Future Directions</a:t>
            </a:r>
            <a:endParaRPr/>
          </a:p>
        </p:txBody>
      </p:sp>
      <p:sp>
        <p:nvSpPr>
          <p:cNvPr id="135" name="Google Shape;135;p23"/>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lang="en-US">
                <a:solidFill>
                  <a:schemeClr val="dk1"/>
                </a:solidFill>
              </a:rPr>
              <a:t>Creating a </a:t>
            </a:r>
            <a:r>
              <a:rPr lang="en-US">
                <a:solidFill>
                  <a:schemeClr val="dk1"/>
                </a:solidFill>
              </a:rPr>
              <a:t>roadmap</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Planning for future development</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Planning for growth and sustainability</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How to Get Involved</a:t>
            </a:r>
            <a:endParaRPr/>
          </a:p>
        </p:txBody>
      </p:sp>
      <p:sp>
        <p:nvSpPr>
          <p:cNvPr id="142" name="Google Shape;142;p24"/>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lang="en-US">
                <a:solidFill>
                  <a:schemeClr val="dk1"/>
                </a:solidFill>
              </a:rPr>
              <a:t>Join the Vireo community</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Participate in development</a:t>
            </a:r>
            <a:r>
              <a:rPr lang="en-US">
                <a:solidFill>
                  <a:schemeClr val="dk1"/>
                </a:solidFill>
              </a:rPr>
              <a:t> and d</a:t>
            </a:r>
            <a:r>
              <a:rPr lang="en-US">
                <a:solidFill>
                  <a:schemeClr val="dk1"/>
                </a:solidFill>
              </a:rPr>
              <a:t>ocumentation</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Contribute feedback to shape the roadmap</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Collaborate through TDL and Users Group</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Texas Conference on Digital Libraries</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Listserv</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User Group meetings</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Slack</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Discussion</a:t>
            </a:r>
            <a:endParaRPr/>
          </a:p>
        </p:txBody>
      </p:sp>
      <p:sp>
        <p:nvSpPr>
          <p:cNvPr id="149" name="Google Shape;149;p25"/>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lang="en-US">
                <a:solidFill>
                  <a:schemeClr val="dk1"/>
                </a:solidFill>
              </a:rPr>
              <a:t>What f</a:t>
            </a:r>
            <a:r>
              <a:rPr lang="en-US">
                <a:solidFill>
                  <a:schemeClr val="dk1"/>
                </a:solidFill>
              </a:rPr>
              <a:t>eatures and improvements</a:t>
            </a:r>
            <a:r>
              <a:rPr lang="en-US">
                <a:solidFill>
                  <a:schemeClr val="dk1"/>
                </a:solidFill>
              </a:rPr>
              <a:t> matter most</a:t>
            </a:r>
            <a:r>
              <a:rPr lang="en-US">
                <a:solidFill>
                  <a:schemeClr val="dk1"/>
                </a:solidFill>
              </a:rPr>
              <a:t>?</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Open Q&amp;A</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2024 Vireo User Group Annual Meeting</a:t>
            </a:r>
            <a:endParaRPr/>
          </a:p>
        </p:txBody>
      </p:sp>
      <p:sp>
        <p:nvSpPr>
          <p:cNvPr id="156" name="Google Shape;156;p26"/>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t>October 6, 2025 10:00 AM - 12:00 PM CST</a:t>
            </a:r>
            <a:endParaRPr/>
          </a:p>
          <a:p>
            <a:pPr indent="0" lvl="0" marL="0" rtl="0" algn="l">
              <a:lnSpc>
                <a:spcPct val="115000"/>
              </a:lnSpc>
              <a:spcBef>
                <a:spcPts val="1200"/>
              </a:spcBef>
              <a:spcAft>
                <a:spcPts val="0"/>
              </a:spcAft>
              <a:buNone/>
            </a:pPr>
            <a:r>
              <a:rPr lang="en-US" u="sng">
                <a:solidFill>
                  <a:schemeClr val="hlink"/>
                </a:solidFill>
                <a:hlinkClick r:id="rId3"/>
              </a:rPr>
              <a:t>https://texasdigitallibrary.atlassian.net/wiki/spaces/VUG/pages/4160061441/2025+Vireo+User+Group+Virtual+Annual+Meeting+Agenda</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idx="1" type="body"/>
          </p:nvPr>
        </p:nvSpPr>
        <p:spPr>
          <a:xfrm>
            <a:off x="831850" y="1974475"/>
            <a:ext cx="10515600" cy="4115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sz="1900"/>
              <a:t>Email:</a:t>
            </a:r>
            <a:endParaRPr sz="1900"/>
          </a:p>
          <a:p>
            <a:pPr indent="0" lvl="0" marL="0" rtl="0" algn="l">
              <a:spcBef>
                <a:spcPts val="1000"/>
              </a:spcBef>
              <a:spcAft>
                <a:spcPts val="0"/>
              </a:spcAft>
              <a:buNone/>
            </a:pPr>
            <a:r>
              <a:rPr lang="en-US" sz="1900" u="sng">
                <a:solidFill>
                  <a:schemeClr val="hlink"/>
                </a:solidFill>
                <a:hlinkClick r:id="rId3"/>
              </a:rPr>
              <a:t>christopher.starcher@ttu.edu</a:t>
            </a:r>
            <a:endParaRPr sz="1900"/>
          </a:p>
          <a:p>
            <a:pPr indent="0" lvl="0" marL="0" rtl="0" algn="l">
              <a:spcBef>
                <a:spcPts val="1000"/>
              </a:spcBef>
              <a:spcAft>
                <a:spcPts val="0"/>
              </a:spcAft>
              <a:buNone/>
            </a:pPr>
            <a:r>
              <a:rPr lang="en-US" sz="1900" u="sng">
                <a:solidFill>
                  <a:schemeClr val="hlink"/>
                </a:solidFill>
                <a:hlinkClick r:id="rId4"/>
              </a:rPr>
              <a:t>f.smutniak@austin.utexas.edu</a:t>
            </a:r>
            <a:endParaRPr sz="1900"/>
          </a:p>
          <a:p>
            <a:pPr indent="0" lvl="0" marL="0" rtl="0" algn="l">
              <a:spcBef>
                <a:spcPts val="1000"/>
              </a:spcBef>
              <a:spcAft>
                <a:spcPts val="0"/>
              </a:spcAft>
              <a:buNone/>
            </a:pPr>
            <a:r>
              <a:rPr lang="en-US" sz="1900" u="sng">
                <a:solidFill>
                  <a:schemeClr val="hlink"/>
                </a:solidFill>
                <a:hlinkClick r:id="rId5"/>
              </a:rPr>
              <a:t>c.mumma@austin.utexas.edu</a:t>
            </a:r>
            <a:endParaRPr sz="1900"/>
          </a:p>
          <a:p>
            <a:pPr indent="0" lvl="0" marL="0" rtl="0" algn="l">
              <a:spcBef>
                <a:spcPts val="1000"/>
              </a:spcBef>
              <a:spcAft>
                <a:spcPts val="0"/>
              </a:spcAft>
              <a:buNone/>
            </a:pPr>
            <a:r>
              <a:rPr lang="en-US" sz="1900"/>
              <a:t>Repository:</a:t>
            </a:r>
            <a:endParaRPr sz="1900"/>
          </a:p>
          <a:p>
            <a:pPr indent="0" lvl="0" marL="0" rtl="0" algn="l">
              <a:spcBef>
                <a:spcPts val="1000"/>
              </a:spcBef>
              <a:spcAft>
                <a:spcPts val="0"/>
              </a:spcAft>
              <a:buNone/>
            </a:pPr>
            <a:r>
              <a:rPr lang="en-US" sz="1900" u="sng">
                <a:solidFill>
                  <a:schemeClr val="hlink"/>
                </a:solidFill>
                <a:hlinkClick r:id="rId6"/>
              </a:rPr>
              <a:t>https://github.com/TexasDigitalLibrary/Vireo</a:t>
            </a:r>
            <a:endParaRPr sz="1900"/>
          </a:p>
          <a:p>
            <a:pPr indent="0" lvl="0" marL="0" rtl="0" algn="l">
              <a:spcBef>
                <a:spcPts val="1000"/>
              </a:spcBef>
              <a:spcAft>
                <a:spcPts val="0"/>
              </a:spcAft>
              <a:buNone/>
            </a:pPr>
            <a:r>
              <a:rPr lang="en-US" sz="1900"/>
              <a:t>User Group and Documentation:</a:t>
            </a:r>
            <a:endParaRPr sz="1900"/>
          </a:p>
          <a:p>
            <a:pPr indent="0" lvl="0" marL="0" rtl="0" algn="l">
              <a:spcBef>
                <a:spcPts val="1000"/>
              </a:spcBef>
              <a:spcAft>
                <a:spcPts val="0"/>
              </a:spcAft>
              <a:buNone/>
            </a:pPr>
            <a:r>
              <a:rPr lang="en-US" sz="1900" u="sng">
                <a:solidFill>
                  <a:schemeClr val="hlink"/>
                </a:solidFill>
                <a:hlinkClick r:id="rId7"/>
              </a:rPr>
              <a:t>https://texasdigitallibrary.atlassian.net/wiki/spaces/VUG</a:t>
            </a:r>
            <a:endParaRPr sz="1900"/>
          </a:p>
          <a:p>
            <a:pPr indent="0" lvl="0" marL="0" rtl="0" algn="l">
              <a:spcBef>
                <a:spcPts val="1000"/>
              </a:spcBef>
              <a:spcAft>
                <a:spcPts val="0"/>
              </a:spcAft>
              <a:buNone/>
            </a:pPr>
            <a:r>
              <a:rPr lang="en-US" sz="1900"/>
              <a:t>Listserv:</a:t>
            </a:r>
            <a:endParaRPr sz="1900"/>
          </a:p>
          <a:p>
            <a:pPr indent="0" lvl="0" marL="0" rtl="0" algn="l">
              <a:spcBef>
                <a:spcPts val="1000"/>
              </a:spcBef>
              <a:spcAft>
                <a:spcPts val="0"/>
              </a:spcAft>
              <a:buNone/>
            </a:pPr>
            <a:r>
              <a:rPr lang="en-US" sz="1900" u="sng">
                <a:solidFill>
                  <a:schemeClr val="hlink"/>
                </a:solidFill>
                <a:hlinkClick r:id="rId8"/>
              </a:rPr>
              <a:t>https://utlists.utexas.edu/sympa/info/tdl-vireo</a:t>
            </a:r>
            <a:endParaRPr sz="1900"/>
          </a:p>
          <a:p>
            <a:pPr indent="0" lvl="0" marL="0" rtl="0" algn="l">
              <a:spcBef>
                <a:spcPts val="1000"/>
              </a:spcBef>
              <a:spcAft>
                <a:spcPts val="0"/>
              </a:spcAft>
              <a:buNone/>
            </a:pPr>
            <a:r>
              <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1"/>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Overview</a:t>
            </a:r>
            <a:endParaRPr/>
          </a:p>
        </p:txBody>
      </p:sp>
      <p:sp>
        <p:nvSpPr>
          <p:cNvPr id="55" name="Google Shape;55;p11"/>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lang="en-US">
                <a:solidFill>
                  <a:schemeClr val="dk1"/>
                </a:solidFill>
              </a:rPr>
              <a:t>Introduction to Vireo</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Evolution of the platform</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Accessibility</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C</a:t>
            </a:r>
            <a:r>
              <a:rPr lang="en-US">
                <a:solidFill>
                  <a:schemeClr val="dk1"/>
                </a:solidFill>
              </a:rPr>
              <a:t>ommunity</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Sustainability</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Vireo 4 highlights</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Roadmap &amp; future directions</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Interactive discussion</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2"/>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What Is Vireo</a:t>
            </a:r>
            <a:endParaRPr/>
          </a:p>
        </p:txBody>
      </p:sp>
      <p:sp>
        <p:nvSpPr>
          <p:cNvPr id="62" name="Google Shape;62;p12"/>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lang="en-US">
                <a:solidFill>
                  <a:schemeClr val="dk1"/>
                </a:solidFill>
              </a:rPr>
              <a:t>Electronic Thesis and Dissertation (ETD) Management System</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Supports entire ETD process:</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Student submission</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Graduate office approval</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Publication and repository deposit</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Integrates with:</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DSpace (SWORD deposit)</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ProQuest (PQ export)</a:t>
            </a:r>
            <a:endParaRPr>
              <a:solidFill>
                <a:schemeClr val="dk1"/>
              </a:solidFil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rPr>
              <a:t>Catalog (MARC export)</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 Stakeholders</a:t>
            </a:r>
            <a:endParaRPr/>
          </a:p>
        </p:txBody>
      </p:sp>
      <p:sp>
        <p:nvSpPr>
          <p:cNvPr id="69" name="Google Shape;69;p13"/>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Font typeface="Calibri"/>
              <a:buChar char="●"/>
            </a:pPr>
            <a:r>
              <a:rPr lang="en-US">
                <a:solidFill>
                  <a:schemeClr val="dk1"/>
                </a:solidFill>
              </a:rPr>
              <a:t>Students – simple online submission</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Graduate Offices – streamlined review &amp; approval</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Librarians – repository deposit &amp; metadata management</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Evolution of Vireo</a:t>
            </a:r>
            <a:endParaRPr/>
          </a:p>
        </p:txBody>
      </p:sp>
      <p:sp>
        <p:nvSpPr>
          <p:cNvPr id="76" name="Google Shape;76;p14"/>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lang="en-US">
                <a:solidFill>
                  <a:schemeClr val="dk1"/>
                </a:solidFill>
              </a:rPr>
              <a:t>Transitioned into a configurable, multi-workflow system</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Community-led development</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Improved repository management</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Accessibility Enhancements</a:t>
            </a:r>
            <a:endParaRPr/>
          </a:p>
        </p:txBody>
      </p:sp>
      <p:sp>
        <p:nvSpPr>
          <p:cNvPr id="83" name="Google Shape;83;p15"/>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Font typeface="Calibri"/>
              <a:buChar char="●"/>
            </a:pPr>
            <a:r>
              <a:rPr lang="en-US">
                <a:solidFill>
                  <a:schemeClr val="dk1"/>
                </a:solidFill>
              </a:rPr>
              <a:t>Implementation of accessibility recommendations</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Support for ADA Title II compliance</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Users Group - Task Force on Accessibility Resources</a:t>
            </a:r>
            <a:endParaRPr>
              <a:solidFill>
                <a:schemeClr val="dk1"/>
              </a:solidFill>
            </a:endParaRPr>
          </a:p>
          <a:p>
            <a:pPr indent="0" lvl="0" marL="457200" rtl="0" algn="l">
              <a:lnSpc>
                <a:spcPct val="115000"/>
              </a:lnSpc>
              <a:spcBef>
                <a:spcPts val="1200"/>
              </a:spcBef>
              <a:spcAft>
                <a:spcPts val="1200"/>
              </a:spcAft>
              <a:buNone/>
            </a:pPr>
            <a:r>
              <a:rPr lang="en-US" u="sng">
                <a:solidFill>
                  <a:schemeClr val="hlink"/>
                </a:solidFill>
                <a:hlinkClick r:id="rId3"/>
              </a:rPr>
              <a:t>https://texasdigitallibrary.atlassian.net/wiki/spaces/VUG/pages/3890282503/Task+Force+on+Accessibility+Resources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6" title="Screenshot 2025-09-25 at 10.20.58 AM.png"/>
          <p:cNvPicPr preferRelativeResize="0"/>
          <p:nvPr/>
        </p:nvPicPr>
        <p:blipFill>
          <a:blip r:embed="rId3">
            <a:alphaModFix/>
          </a:blip>
          <a:stretch>
            <a:fillRect/>
          </a:stretch>
        </p:blipFill>
        <p:spPr>
          <a:xfrm>
            <a:off x="3331588" y="0"/>
            <a:ext cx="5528812"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Community</a:t>
            </a:r>
            <a:endParaRPr/>
          </a:p>
        </p:txBody>
      </p:sp>
      <p:sp>
        <p:nvSpPr>
          <p:cNvPr id="96" name="Google Shape;96;p17"/>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Font typeface="Calibri"/>
              <a:buChar char="●"/>
            </a:pPr>
            <a:r>
              <a:rPr lang="en-US">
                <a:solidFill>
                  <a:schemeClr val="dk1"/>
                </a:solidFill>
              </a:rPr>
              <a:t>Lower barriers for new participants</a:t>
            </a:r>
            <a:endParaRPr>
              <a:solidFill>
                <a:schemeClr val="dk1"/>
              </a:solidFill>
            </a:endParaRPr>
          </a:p>
          <a:p>
            <a:pPr indent="-381000" lvl="1" marL="914400" rtl="0" algn="l">
              <a:lnSpc>
                <a:spcPct val="115000"/>
              </a:lnSpc>
              <a:spcBef>
                <a:spcPts val="0"/>
              </a:spcBef>
              <a:spcAft>
                <a:spcPts val="0"/>
              </a:spcAft>
              <a:buClr>
                <a:schemeClr val="dk1"/>
              </a:buClr>
              <a:buSzPts val="2400"/>
              <a:buFont typeface="Calibri"/>
              <a:buChar char="○"/>
            </a:pPr>
            <a:r>
              <a:rPr lang="en-US">
                <a:solidFill>
                  <a:schemeClr val="dk1"/>
                </a:solidFill>
              </a:rPr>
              <a:t>Improved technical documentation</a:t>
            </a:r>
            <a:endParaRPr>
              <a:solidFill>
                <a:schemeClr val="dk1"/>
              </a:solidFill>
            </a:endParaRPr>
          </a:p>
          <a:p>
            <a:pPr indent="-381000" lvl="1" marL="914400" rtl="0" algn="l">
              <a:lnSpc>
                <a:spcPct val="115000"/>
              </a:lnSpc>
              <a:spcBef>
                <a:spcPts val="0"/>
              </a:spcBef>
              <a:spcAft>
                <a:spcPts val="0"/>
              </a:spcAft>
              <a:buClr>
                <a:schemeClr val="dk1"/>
              </a:buClr>
              <a:buSzPts val="2400"/>
              <a:buFont typeface="Calibri"/>
              <a:buChar char="○"/>
            </a:pPr>
            <a:r>
              <a:rPr lang="en-US">
                <a:solidFill>
                  <a:schemeClr val="dk1"/>
                </a:solidFill>
              </a:rPr>
              <a:t>Clearer communication for contributors</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Growing Vireo Users Group</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Providing more feedback and participation opportunities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Sustainability</a:t>
            </a:r>
            <a:endParaRPr/>
          </a:p>
        </p:txBody>
      </p:sp>
      <p:sp>
        <p:nvSpPr>
          <p:cNvPr id="103" name="Google Shape;103;p18"/>
          <p:cNvSpPr txBox="1"/>
          <p:nvPr>
            <p:ph idx="4294967295" type="body"/>
          </p:nvPr>
        </p:nvSpPr>
        <p:spPr>
          <a:xfrm>
            <a:off x="831850" y="1792073"/>
            <a:ext cx="10515600" cy="4297800"/>
          </a:xfrm>
          <a:prstGeom prst="rect">
            <a:avLst/>
          </a:prstGeom>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Font typeface="Calibri"/>
              <a:buChar char="●"/>
            </a:pPr>
            <a:r>
              <a:rPr lang="en-US">
                <a:solidFill>
                  <a:schemeClr val="dk1"/>
                </a:solidFill>
              </a:rPr>
              <a:t>Consortium-based governance (TDL and Vireo User Group)</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Long-term planning for development</a:t>
            </a:r>
            <a:endParaRPr>
              <a:solidFill>
                <a:schemeClr val="dk1"/>
              </a:solidFill>
            </a:endParaRPr>
          </a:p>
          <a:p>
            <a:pPr indent="-381000" lvl="0" marL="457200" rtl="0" algn="l">
              <a:lnSpc>
                <a:spcPct val="115000"/>
              </a:lnSpc>
              <a:spcBef>
                <a:spcPts val="0"/>
              </a:spcBef>
              <a:spcAft>
                <a:spcPts val="0"/>
              </a:spcAft>
              <a:buClr>
                <a:schemeClr val="dk1"/>
              </a:buClr>
              <a:buSzPts val="2400"/>
              <a:buFont typeface="Calibri"/>
              <a:buChar char="●"/>
            </a:pPr>
            <a:r>
              <a:rPr lang="en-US">
                <a:solidFill>
                  <a:schemeClr val="dk1"/>
                </a:solidFill>
              </a:rPr>
              <a:t>Community task forces for strategic needs</a:t>
            </a:r>
            <a:endParaRPr>
              <a:solidFill>
                <a:schemeClr val="dk1"/>
              </a:solidFill>
            </a:endParaRPr>
          </a:p>
          <a:p>
            <a:pPr indent="-381000" lvl="0" marL="457200" rtl="0" algn="l">
              <a:lnSpc>
                <a:spcPct val="115000"/>
              </a:lnSpc>
              <a:spcBef>
                <a:spcPts val="0"/>
              </a:spcBef>
              <a:spcAft>
                <a:spcPts val="0"/>
              </a:spcAft>
              <a:buClr>
                <a:schemeClr val="dk1"/>
              </a:buClr>
              <a:buSzPts val="2400"/>
              <a:buChar char="●"/>
            </a:pPr>
            <a:r>
              <a:rPr lang="en-US">
                <a:solidFill>
                  <a:schemeClr val="dk1"/>
                </a:solidFill>
              </a:rPr>
              <a:t>Future planning</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