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8288000" cy="10287000"/>
  <p:notesSz cx="6858000" cy="9144000"/>
  <p:embeddedFontLst>
    <p:embeddedFont>
      <p:font typeface="Raleway Bold" charset="1" panose="00000000000000000000"/>
      <p:regular r:id="rId8"/>
    </p:embeddedFont>
    <p:embeddedFont>
      <p:font typeface="Roboto" charset="1" panose="02000000000000000000"/>
      <p:regular r:id="rId9"/>
    </p:embeddedFont>
    <p:embeddedFont>
      <p:font typeface="Open Sauce Semi-Bold" charset="1" panose="00000700000000000000"/>
      <p:regular r:id="rId10"/>
    </p:embeddedFont>
    <p:embeddedFont>
      <p:font typeface="Open Sauce Bold" charset="1" panose="00000800000000000000"/>
      <p:regular r:id="rId11"/>
    </p:embeddedFont>
    <p:embeddedFont>
      <p:font typeface="Roboto Italics" charset="1" panose="020000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png" Type="http://schemas.openxmlformats.org/officeDocument/2006/relationships/image"/><Relationship Id="rId3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12265216" y="1783715"/>
            <a:ext cx="829840" cy="834999"/>
            <a:chOff x="0" y="0"/>
            <a:chExt cx="228182" cy="22960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28182" cy="229601"/>
            </a:xfrm>
            <a:custGeom>
              <a:avLst/>
              <a:gdLst/>
              <a:ahLst/>
              <a:cxnLst/>
              <a:rect r="r" b="b" t="t" l="l"/>
              <a:pathLst>
                <a:path h="229601" w="228182">
                  <a:moveTo>
                    <a:pt x="0" y="0"/>
                  </a:moveTo>
                  <a:lnTo>
                    <a:pt x="228182" y="0"/>
                  </a:lnTo>
                  <a:lnTo>
                    <a:pt x="228182" y="229601"/>
                  </a:lnTo>
                  <a:lnTo>
                    <a:pt x="0" y="229601"/>
                  </a:lnTo>
                  <a:close/>
                </a:path>
              </a:pathLst>
            </a:custGeom>
            <a:solidFill>
              <a:srgbClr val="FCA311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28600"/>
              <a:ext cx="228182" cy="4582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66"/>
                </a:lnSpc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-5400000">
            <a:off x="709731" y="6258548"/>
            <a:ext cx="829840" cy="834999"/>
            <a:chOff x="0" y="0"/>
            <a:chExt cx="228182" cy="22960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28182" cy="229601"/>
            </a:xfrm>
            <a:custGeom>
              <a:avLst/>
              <a:gdLst/>
              <a:ahLst/>
              <a:cxnLst/>
              <a:rect r="r" b="b" t="t" l="l"/>
              <a:pathLst>
                <a:path h="229601" w="228182">
                  <a:moveTo>
                    <a:pt x="0" y="0"/>
                  </a:moveTo>
                  <a:lnTo>
                    <a:pt x="228182" y="0"/>
                  </a:lnTo>
                  <a:lnTo>
                    <a:pt x="228182" y="229601"/>
                  </a:lnTo>
                  <a:lnTo>
                    <a:pt x="0" y="229601"/>
                  </a:lnTo>
                  <a:close/>
                </a:path>
              </a:pathLst>
            </a:custGeom>
            <a:solidFill>
              <a:srgbClr val="FFCD00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28600"/>
              <a:ext cx="228182" cy="4582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66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-5400000">
            <a:off x="12265216" y="4774941"/>
            <a:ext cx="829840" cy="834999"/>
            <a:chOff x="0" y="0"/>
            <a:chExt cx="228182" cy="229601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28182" cy="229601"/>
            </a:xfrm>
            <a:custGeom>
              <a:avLst/>
              <a:gdLst/>
              <a:ahLst/>
              <a:cxnLst/>
              <a:rect r="r" b="b" t="t" l="l"/>
              <a:pathLst>
                <a:path h="229601" w="228182">
                  <a:moveTo>
                    <a:pt x="0" y="0"/>
                  </a:moveTo>
                  <a:lnTo>
                    <a:pt x="228182" y="0"/>
                  </a:lnTo>
                  <a:lnTo>
                    <a:pt x="228182" y="229601"/>
                  </a:lnTo>
                  <a:lnTo>
                    <a:pt x="0" y="229601"/>
                  </a:lnTo>
                  <a:close/>
                </a:path>
              </a:pathLst>
            </a:custGeom>
            <a:solidFill>
              <a:srgbClr val="F47C00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28600"/>
              <a:ext cx="228182" cy="4582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66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-5400000">
            <a:off x="709731" y="3247296"/>
            <a:ext cx="829840" cy="834999"/>
            <a:chOff x="0" y="0"/>
            <a:chExt cx="228182" cy="229601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28182" cy="229601"/>
            </a:xfrm>
            <a:custGeom>
              <a:avLst/>
              <a:gdLst/>
              <a:ahLst/>
              <a:cxnLst/>
              <a:rect r="r" b="b" t="t" l="l"/>
              <a:pathLst>
                <a:path h="229601" w="228182">
                  <a:moveTo>
                    <a:pt x="0" y="0"/>
                  </a:moveTo>
                  <a:lnTo>
                    <a:pt x="228182" y="0"/>
                  </a:lnTo>
                  <a:lnTo>
                    <a:pt x="228182" y="229601"/>
                  </a:lnTo>
                  <a:lnTo>
                    <a:pt x="0" y="229601"/>
                  </a:lnTo>
                  <a:close/>
                </a:path>
              </a:pathLst>
            </a:custGeom>
            <a:solidFill>
              <a:srgbClr val="D6001C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228600"/>
              <a:ext cx="228182" cy="45820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66"/>
                </a:lnSpc>
              </a:pPr>
            </a:p>
          </p:txBody>
        </p:sp>
      </p:grpSp>
      <p:grpSp>
        <p:nvGrpSpPr>
          <p:cNvPr name="Group 14" id="14"/>
          <p:cNvGrpSpPr/>
          <p:nvPr/>
        </p:nvGrpSpPr>
        <p:grpSpPr>
          <a:xfrm rot="-5400000">
            <a:off x="16315790" y="9343490"/>
            <a:ext cx="866379" cy="1020642"/>
            <a:chOff x="0" y="0"/>
            <a:chExt cx="228182" cy="268811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228182" cy="268811"/>
            </a:xfrm>
            <a:custGeom>
              <a:avLst/>
              <a:gdLst/>
              <a:ahLst/>
              <a:cxnLst/>
              <a:rect r="r" b="b" t="t" l="l"/>
              <a:pathLst>
                <a:path h="268811" w="228182">
                  <a:moveTo>
                    <a:pt x="0" y="0"/>
                  </a:moveTo>
                  <a:lnTo>
                    <a:pt x="228182" y="0"/>
                  </a:lnTo>
                  <a:lnTo>
                    <a:pt x="228182" y="268811"/>
                  </a:lnTo>
                  <a:lnTo>
                    <a:pt x="0" y="268811"/>
                  </a:lnTo>
                  <a:close/>
                </a:path>
              </a:pathLst>
            </a:custGeom>
            <a:solidFill>
              <a:srgbClr val="D6001C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228600"/>
              <a:ext cx="228182" cy="49741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66"/>
                </a:lnSpc>
              </a:pPr>
            </a:p>
          </p:txBody>
        </p:sp>
      </p:grpSp>
      <p:sp>
        <p:nvSpPr>
          <p:cNvPr name="Freeform 17" id="17"/>
          <p:cNvSpPr/>
          <p:nvPr/>
        </p:nvSpPr>
        <p:spPr>
          <a:xfrm flipH="false" flipV="false" rot="0">
            <a:off x="13302608" y="9360915"/>
            <a:ext cx="2692107" cy="926085"/>
          </a:xfrm>
          <a:custGeom>
            <a:avLst/>
            <a:gdLst/>
            <a:ahLst/>
            <a:cxnLst/>
            <a:rect r="r" b="b" t="t" l="l"/>
            <a:pathLst>
              <a:path h="926085" w="2692107">
                <a:moveTo>
                  <a:pt x="0" y="0"/>
                </a:moveTo>
                <a:lnTo>
                  <a:pt x="2692108" y="0"/>
                </a:lnTo>
                <a:lnTo>
                  <a:pt x="2692108" y="926085"/>
                </a:lnTo>
                <a:lnTo>
                  <a:pt x="0" y="92608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18" id="18"/>
          <p:cNvSpPr txBox="true"/>
          <p:nvPr/>
        </p:nvSpPr>
        <p:spPr>
          <a:xfrm rot="0">
            <a:off x="691897" y="464423"/>
            <a:ext cx="6311209" cy="262469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5177"/>
              </a:lnSpc>
              <a:spcBef>
                <a:spcPct val="0"/>
              </a:spcBef>
            </a:pPr>
            <a:r>
              <a:rPr lang="en-US" b="true" sz="4162" spc="-49">
                <a:solidFill>
                  <a:srgbClr val="1B1B27"/>
                </a:solidFill>
                <a:latin typeface="Raleway Bold"/>
                <a:ea typeface="Raleway Bold"/>
                <a:cs typeface="Raleway Bold"/>
                <a:sym typeface="Raleway Bold"/>
              </a:rPr>
              <a:t>Expanding Knowledge Landscapes: Supporting Non-Traditional Theses at UCalgary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91897" y="4751065"/>
            <a:ext cx="6411126" cy="10269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69493" indent="-184746" lvl="1">
              <a:lnSpc>
                <a:spcPts val="2757"/>
              </a:lnSpc>
              <a:buFont typeface="Arial"/>
              <a:buChar char="•"/>
            </a:pPr>
            <a:r>
              <a:rPr lang="en-US" sz="1711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Surveyed graduate students and supervisors, fall 2023</a:t>
            </a:r>
          </a:p>
          <a:p>
            <a:pPr algn="l" marL="369493" indent="-184746" lvl="1">
              <a:lnSpc>
                <a:spcPts val="2757"/>
              </a:lnSpc>
              <a:buFont typeface="Arial"/>
              <a:buChar char="•"/>
            </a:pPr>
            <a:r>
              <a:rPr lang="en-US" sz="1711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Held focus groups to identify support needs and barriers, 2024</a:t>
            </a:r>
          </a:p>
          <a:p>
            <a:pPr algn="l" marL="369493" indent="-184746" lvl="1">
              <a:lnSpc>
                <a:spcPts val="2757"/>
              </a:lnSpc>
              <a:buFont typeface="Arial"/>
              <a:buChar char="•"/>
            </a:pPr>
            <a:r>
              <a:rPr lang="en-US" sz="1711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Analyzed repository records to document existing examples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691897" y="4380383"/>
            <a:ext cx="4996663" cy="3309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661"/>
              </a:lnSpc>
            </a:pPr>
            <a:r>
              <a:rPr lang="en-US" b="true" sz="2139">
                <a:solidFill>
                  <a:srgbClr val="3C3939"/>
                </a:solidFill>
                <a:latin typeface="Raleway Bold"/>
                <a:ea typeface="Raleway Bold"/>
                <a:cs typeface="Raleway Bold"/>
                <a:sym typeface="Raleway Bold"/>
              </a:rPr>
              <a:t>What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691897" y="7802315"/>
            <a:ext cx="6411126" cy="1003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369493" indent="-184746" lvl="1">
              <a:lnSpc>
                <a:spcPts val="2726"/>
              </a:lnSpc>
              <a:buFont typeface="Arial"/>
              <a:buChar char="•"/>
            </a:pPr>
            <a:r>
              <a:rPr lang="en-US" sz="1711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Rising student and faculty interest in non-traditional theses</a:t>
            </a:r>
          </a:p>
          <a:p>
            <a:pPr algn="l" marL="369493" indent="-184746" lvl="1">
              <a:lnSpc>
                <a:spcPts val="2726"/>
              </a:lnSpc>
              <a:buFont typeface="Arial"/>
              <a:buChar char="•"/>
            </a:pPr>
            <a:r>
              <a:rPr lang="en-US" sz="1711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Need for institutional support of transdisciplinary scholarship</a:t>
            </a:r>
          </a:p>
          <a:p>
            <a:pPr algn="l" marL="369493" indent="-184746" lvl="1">
              <a:lnSpc>
                <a:spcPts val="2726"/>
              </a:lnSpc>
              <a:buFont typeface="Arial"/>
              <a:buChar char="•"/>
            </a:pPr>
            <a:r>
              <a:rPr lang="en-US" sz="1711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Recognition of alternate forms of research and assessment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691897" y="7422107"/>
            <a:ext cx="4996663" cy="3377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757"/>
              </a:lnSpc>
            </a:pPr>
            <a:r>
              <a:rPr lang="en-US" b="true" sz="2139">
                <a:solidFill>
                  <a:srgbClr val="3C3939"/>
                </a:solidFill>
                <a:latin typeface="Raleway Bold"/>
                <a:ea typeface="Raleway Bold"/>
                <a:cs typeface="Raleway Bold"/>
                <a:sym typeface="Raleway Bold"/>
              </a:rPr>
              <a:t>Why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2368034" y="1987548"/>
            <a:ext cx="624204" cy="4178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95"/>
              </a:lnSpc>
            </a:pPr>
            <a:r>
              <a:rPr lang="en-US" b="true" sz="2694">
                <a:solidFill>
                  <a:srgbClr val="FFFFFF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03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2368034" y="4978774"/>
            <a:ext cx="624204" cy="4178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95"/>
              </a:lnSpc>
            </a:pPr>
            <a:r>
              <a:rPr lang="en-US" b="true" sz="2694">
                <a:solidFill>
                  <a:srgbClr val="FFFFFF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04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812550" y="3451129"/>
            <a:ext cx="624204" cy="4178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95"/>
              </a:lnSpc>
            </a:pPr>
            <a:r>
              <a:rPr lang="en-US" b="true" sz="2694">
                <a:solidFill>
                  <a:srgbClr val="FFFFFF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01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812550" y="6462381"/>
            <a:ext cx="624204" cy="4178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95"/>
              </a:lnSpc>
            </a:pPr>
            <a:r>
              <a:rPr lang="en-US" b="true" sz="2694">
                <a:solidFill>
                  <a:srgbClr val="FFFFFF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02</a:t>
            </a:r>
          </a:p>
        </p:txBody>
      </p:sp>
      <p:grpSp>
        <p:nvGrpSpPr>
          <p:cNvPr name="Group 27" id="27"/>
          <p:cNvGrpSpPr/>
          <p:nvPr/>
        </p:nvGrpSpPr>
        <p:grpSpPr>
          <a:xfrm rot="0">
            <a:off x="12262637" y="2926326"/>
            <a:ext cx="4996663" cy="1381509"/>
            <a:chOff x="0" y="0"/>
            <a:chExt cx="6662218" cy="1842012"/>
          </a:xfrm>
        </p:grpSpPr>
        <p:sp>
          <p:nvSpPr>
            <p:cNvPr name="TextBox 28" id="28"/>
            <p:cNvSpPr txBox="true"/>
            <p:nvPr/>
          </p:nvSpPr>
          <p:spPr>
            <a:xfrm rot="0">
              <a:off x="0" y="506943"/>
              <a:ext cx="6662218" cy="133506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9493" indent="-184747" lvl="1">
                <a:lnSpc>
                  <a:spcPts val="2719"/>
                </a:lnSpc>
                <a:buFont typeface="Arial"/>
                <a:buChar char="•"/>
              </a:pPr>
              <a:r>
                <a:rPr lang="en-US" sz="1711">
                  <a:solidFill>
                    <a:srgbClr val="3C3939"/>
                  </a:solidFill>
                  <a:latin typeface="Roboto"/>
                  <a:ea typeface="Roboto"/>
                  <a:cs typeface="Roboto"/>
                  <a:sym typeface="Roboto"/>
                </a:rPr>
                <a:t>Undefined processes</a:t>
              </a:r>
            </a:p>
            <a:p>
              <a:pPr algn="l" marL="369493" indent="-184747" lvl="1">
                <a:lnSpc>
                  <a:spcPts val="2719"/>
                </a:lnSpc>
                <a:buFont typeface="Arial"/>
                <a:buChar char="•"/>
              </a:pPr>
              <a:r>
                <a:rPr lang="en-US" sz="1711">
                  <a:solidFill>
                    <a:srgbClr val="3C3939"/>
                  </a:solidFill>
                  <a:latin typeface="Roboto"/>
                  <a:ea typeface="Roboto"/>
                  <a:cs typeface="Roboto"/>
                  <a:sym typeface="Roboto"/>
                </a:rPr>
                <a:t>Unclear approvals</a:t>
              </a:r>
            </a:p>
            <a:p>
              <a:pPr algn="l" marL="369493" indent="-184747" lvl="1">
                <a:lnSpc>
                  <a:spcPts val="2719"/>
                </a:lnSpc>
                <a:buFont typeface="Arial"/>
                <a:buChar char="•"/>
              </a:pPr>
              <a:r>
                <a:rPr lang="en-US" sz="1711">
                  <a:solidFill>
                    <a:srgbClr val="3C3939"/>
                  </a:solidFill>
                  <a:latin typeface="Roboto"/>
                  <a:ea typeface="Roboto"/>
                  <a:cs typeface="Roboto"/>
                  <a:sym typeface="Roboto"/>
                </a:rPr>
                <a:t>Limited supports</a:t>
              </a:r>
            </a:p>
          </p:txBody>
        </p:sp>
        <p:sp>
          <p:nvSpPr>
            <p:cNvPr name="TextBox 29" id="29"/>
            <p:cNvSpPr txBox="true"/>
            <p:nvPr/>
          </p:nvSpPr>
          <p:spPr>
            <a:xfrm rot="0">
              <a:off x="0" y="-9525"/>
              <a:ext cx="6662218" cy="43808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661"/>
                </a:lnSpc>
              </a:pPr>
              <a:r>
                <a:rPr lang="en-US" b="true" sz="2139">
                  <a:solidFill>
                    <a:srgbClr val="3C3939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Barriers</a:t>
              </a:r>
            </a:p>
          </p:txBody>
        </p:sp>
      </p:grpSp>
      <p:grpSp>
        <p:nvGrpSpPr>
          <p:cNvPr name="Group 30" id="30"/>
          <p:cNvGrpSpPr/>
          <p:nvPr/>
        </p:nvGrpSpPr>
        <p:grpSpPr>
          <a:xfrm rot="0">
            <a:off x="12262637" y="5917552"/>
            <a:ext cx="4996663" cy="1379118"/>
            <a:chOff x="0" y="0"/>
            <a:chExt cx="6662218" cy="1838824"/>
          </a:xfrm>
        </p:grpSpPr>
        <p:sp>
          <p:nvSpPr>
            <p:cNvPr name="TextBox 31" id="31"/>
            <p:cNvSpPr txBox="true"/>
            <p:nvPr/>
          </p:nvSpPr>
          <p:spPr>
            <a:xfrm rot="0">
              <a:off x="0" y="506943"/>
              <a:ext cx="6662218" cy="133188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 marL="369493" indent="-184747" lvl="1">
                <a:lnSpc>
                  <a:spcPts val="2738"/>
                </a:lnSpc>
                <a:buFont typeface="Arial"/>
                <a:buChar char="•"/>
              </a:pPr>
              <a:r>
                <a:rPr lang="en-US" sz="1711">
                  <a:solidFill>
                    <a:srgbClr val="3C3939"/>
                  </a:solidFill>
                  <a:latin typeface="Roboto"/>
                  <a:ea typeface="Roboto"/>
                  <a:cs typeface="Roboto"/>
                  <a:sym typeface="Roboto"/>
                </a:rPr>
                <a:t>Early and sustained encouragement</a:t>
              </a:r>
            </a:p>
            <a:p>
              <a:pPr algn="l" marL="369493" indent="-184747" lvl="1">
                <a:lnSpc>
                  <a:spcPts val="2738"/>
                </a:lnSpc>
                <a:buFont typeface="Arial"/>
                <a:buChar char="•"/>
              </a:pPr>
              <a:r>
                <a:rPr lang="en-US" sz="1711">
                  <a:solidFill>
                    <a:srgbClr val="3C3939"/>
                  </a:solidFill>
                  <a:latin typeface="Roboto"/>
                  <a:ea typeface="Roboto"/>
                  <a:cs typeface="Roboto"/>
                  <a:sym typeface="Roboto"/>
                </a:rPr>
                <a:t>Clear messaging that these forms are accepted</a:t>
              </a:r>
            </a:p>
            <a:p>
              <a:pPr algn="l" marL="369493" indent="-184747" lvl="1">
                <a:lnSpc>
                  <a:spcPts val="2738"/>
                </a:lnSpc>
                <a:buFont typeface="Arial"/>
                <a:buChar char="•"/>
              </a:pPr>
              <a:r>
                <a:rPr lang="en-US" sz="1711">
                  <a:solidFill>
                    <a:srgbClr val="3C3939"/>
                  </a:solidFill>
                  <a:latin typeface="Roboto"/>
                  <a:ea typeface="Roboto"/>
                  <a:cs typeface="Roboto"/>
                  <a:sym typeface="Roboto"/>
                </a:rPr>
                <a:t>Peer support</a:t>
              </a:r>
            </a:p>
          </p:txBody>
        </p:sp>
        <p:sp>
          <p:nvSpPr>
            <p:cNvPr name="TextBox 32" id="32"/>
            <p:cNvSpPr txBox="true"/>
            <p:nvPr/>
          </p:nvSpPr>
          <p:spPr>
            <a:xfrm rot="0">
              <a:off x="0" y="-19050"/>
              <a:ext cx="6662218" cy="444010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757"/>
                </a:lnSpc>
              </a:pPr>
              <a:r>
                <a:rPr lang="en-US" b="true" sz="2139">
                  <a:solidFill>
                    <a:srgbClr val="3C3939"/>
                  </a:solidFill>
                  <a:latin typeface="Raleway Bold"/>
                  <a:ea typeface="Raleway Bold"/>
                  <a:cs typeface="Raleway Bold"/>
                  <a:sym typeface="Raleway Bold"/>
                </a:rPr>
                <a:t>Needs</a:t>
              </a:r>
            </a:p>
          </p:txBody>
        </p:sp>
      </p:grpSp>
      <p:sp>
        <p:nvSpPr>
          <p:cNvPr name="TextBox 33" id="33"/>
          <p:cNvSpPr txBox="true"/>
          <p:nvPr/>
        </p:nvSpPr>
        <p:spPr>
          <a:xfrm rot="0">
            <a:off x="16355356" y="9626237"/>
            <a:ext cx="670223" cy="4360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70"/>
              </a:lnSpc>
            </a:pPr>
            <a:r>
              <a:rPr lang="en-US" b="true" sz="2754">
                <a:solidFill>
                  <a:srgbClr val="FFFFFF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01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8422016" y="598256"/>
            <a:ext cx="8837284" cy="33078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2696"/>
              </a:lnSpc>
              <a:spcBef>
                <a:spcPct val="0"/>
              </a:spcBef>
            </a:pPr>
            <a:r>
              <a:rPr lang="en-US" sz="2167" spc="-26">
                <a:solidFill>
                  <a:srgbClr val="1B1B27"/>
                </a:solidFill>
                <a:latin typeface="Roboto"/>
                <a:ea typeface="Roboto"/>
                <a:cs typeface="Roboto"/>
                <a:sym typeface="Roboto"/>
              </a:rPr>
              <a:t>USETDA 2025, Communit</a:t>
            </a:r>
            <a:r>
              <a:rPr lang="en-US" sz="2167" spc="-26" strike="noStrike" u="none">
                <a:solidFill>
                  <a:srgbClr val="1B1B27"/>
                </a:solidFill>
                <a:latin typeface="Roboto"/>
                <a:ea typeface="Roboto"/>
                <a:cs typeface="Roboto"/>
                <a:sym typeface="Roboto"/>
              </a:rPr>
              <a:t>y Engagement Flash Talk, September 26, 2025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691897" y="9363075"/>
            <a:ext cx="12610711" cy="32182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572"/>
              </a:lnSpc>
              <a:spcBef>
                <a:spcPct val="0"/>
              </a:spcBef>
            </a:pPr>
            <a:r>
              <a:rPr lang="en-US" sz="2067" spc="-24">
                <a:solidFill>
                  <a:srgbClr val="1B1B27"/>
                </a:solidFill>
                <a:latin typeface="Roboto"/>
                <a:ea typeface="Roboto"/>
                <a:cs typeface="Roboto"/>
                <a:sym typeface="Roboto"/>
              </a:rPr>
              <a:t>Kathryn Ruddock, Kathryn.Ruddock@ucalgary.ca, Director, Digital Services, University of Calgary</a:t>
            </a:r>
          </a:p>
        </p:txBody>
      </p:sp>
      <p:pic>
        <p:nvPicPr>
          <p:cNvPr name="Picture 36" id="36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6250436" y="4568503"/>
            <a:ext cx="5037556" cy="5037556"/>
          </a:xfrm>
          <a:prstGeom prst="rect">
            <a:avLst/>
          </a:prstGeom>
        </p:spPr>
      </p:pic>
      <p:pic>
        <p:nvPicPr>
          <p:cNvPr name="Picture 37" id="37" descr="Packed circle chart showing alternative thesis forms that graduate students are interested in or currently pursuing. Circle size represents the level of interest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 rot="0">
            <a:off x="7491250" y="1440428"/>
            <a:ext cx="5037202" cy="503720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825689"/>
            <a:ext cx="4191000" cy="7931809"/>
            <a:chOff x="0" y="0"/>
            <a:chExt cx="649296" cy="1228845"/>
          </a:xfrm>
        </p:grpSpPr>
        <p:sp>
          <p:nvSpPr>
            <p:cNvPr name="Freeform 3" id="3" descr="a partial diagram of the six stages of the thesis lifecycle"/>
            <p:cNvSpPr/>
            <p:nvPr/>
          </p:nvSpPr>
          <p:spPr>
            <a:xfrm flipH="false" flipV="false" rot="0">
              <a:off x="0" y="0"/>
              <a:ext cx="649296" cy="1228845"/>
            </a:xfrm>
            <a:custGeom>
              <a:avLst/>
              <a:gdLst/>
              <a:ahLst/>
              <a:cxnLst/>
              <a:rect r="r" b="b" t="t" l="l"/>
              <a:pathLst>
                <a:path h="1228845" w="649296">
                  <a:moveTo>
                    <a:pt x="0" y="0"/>
                  </a:moveTo>
                  <a:lnTo>
                    <a:pt x="649296" y="0"/>
                  </a:lnTo>
                  <a:lnTo>
                    <a:pt x="649296" y="1228845"/>
                  </a:lnTo>
                  <a:lnTo>
                    <a:pt x="0" y="1228845"/>
                  </a:lnTo>
                  <a:close/>
                </a:path>
              </a:pathLst>
            </a:custGeom>
            <a:blipFill>
              <a:blip r:embed="rId2"/>
              <a:stretch>
                <a:fillRect l="-44629" t="0" r="-44629" b="0"/>
              </a:stretch>
            </a:blipFill>
          </p:spPr>
        </p:sp>
      </p:grpSp>
      <p:grpSp>
        <p:nvGrpSpPr>
          <p:cNvPr name="Group 4" id="4"/>
          <p:cNvGrpSpPr/>
          <p:nvPr/>
        </p:nvGrpSpPr>
        <p:grpSpPr>
          <a:xfrm rot="-5400000">
            <a:off x="16315790" y="9343490"/>
            <a:ext cx="866379" cy="1020642"/>
            <a:chOff x="0" y="0"/>
            <a:chExt cx="228182" cy="268811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28182" cy="268811"/>
            </a:xfrm>
            <a:custGeom>
              <a:avLst/>
              <a:gdLst/>
              <a:ahLst/>
              <a:cxnLst/>
              <a:rect r="r" b="b" t="t" l="l"/>
              <a:pathLst>
                <a:path h="268811" w="228182">
                  <a:moveTo>
                    <a:pt x="0" y="0"/>
                  </a:moveTo>
                  <a:lnTo>
                    <a:pt x="228182" y="0"/>
                  </a:lnTo>
                  <a:lnTo>
                    <a:pt x="228182" y="268811"/>
                  </a:lnTo>
                  <a:lnTo>
                    <a:pt x="0" y="268811"/>
                  </a:lnTo>
                  <a:close/>
                </a:path>
              </a:pathLst>
            </a:custGeom>
            <a:solidFill>
              <a:srgbClr val="D6001C"/>
            </a:solidFill>
          </p:spPr>
        </p:sp>
        <p:sp>
          <p:nvSpPr>
            <p:cNvPr name="TextBox 6" id="6"/>
            <p:cNvSpPr txBox="true"/>
            <p:nvPr/>
          </p:nvSpPr>
          <p:spPr>
            <a:xfrm>
              <a:off x="0" y="-228600"/>
              <a:ext cx="228182" cy="49741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466"/>
                </a:lnSpc>
              </a:pPr>
            </a:p>
          </p:txBody>
        </p:sp>
      </p:grpSp>
      <p:sp>
        <p:nvSpPr>
          <p:cNvPr name="Freeform 7" id="7"/>
          <p:cNvSpPr/>
          <p:nvPr/>
        </p:nvSpPr>
        <p:spPr>
          <a:xfrm flipH="false" flipV="false" rot="0">
            <a:off x="13302608" y="9360915"/>
            <a:ext cx="2692107" cy="926085"/>
          </a:xfrm>
          <a:custGeom>
            <a:avLst/>
            <a:gdLst/>
            <a:ahLst/>
            <a:cxnLst/>
            <a:rect r="r" b="b" t="t" l="l"/>
            <a:pathLst>
              <a:path h="926085" w="2692107">
                <a:moveTo>
                  <a:pt x="0" y="0"/>
                </a:moveTo>
                <a:lnTo>
                  <a:pt x="2692108" y="0"/>
                </a:lnTo>
                <a:lnTo>
                  <a:pt x="2692108" y="926085"/>
                </a:lnTo>
                <a:lnTo>
                  <a:pt x="0" y="92608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4486424" y="1766624"/>
            <a:ext cx="12772876" cy="87302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6819"/>
              </a:lnSpc>
              <a:spcBef>
                <a:spcPct val="0"/>
              </a:spcBef>
            </a:pPr>
            <a:r>
              <a:rPr lang="en-US" b="true" sz="5481" spc="-65">
                <a:solidFill>
                  <a:srgbClr val="1B1B27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Library’s Role &amp; Impact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4486275" y="6205933"/>
            <a:ext cx="6191250" cy="18403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07353" indent="-203677" lvl="1">
              <a:lnSpc>
                <a:spcPts val="2998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Provide structured metadata for diverse formats and methods</a:t>
            </a:r>
          </a:p>
          <a:p>
            <a:pPr algn="l" marL="407353" indent="-203677" lvl="1">
              <a:lnSpc>
                <a:spcPts val="2998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Enable cross-disciplinary discovery</a:t>
            </a:r>
          </a:p>
          <a:p>
            <a:pPr algn="l" marL="407353" indent="-203677" lvl="1">
              <a:lnSpc>
                <a:spcPts val="2998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Support students in organizing deposits and supplying file-level metadata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486424" y="5636553"/>
            <a:ext cx="6286351" cy="407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66"/>
              </a:lnSpc>
            </a:pPr>
            <a:r>
              <a:rPr lang="en-US" b="true" sz="2333">
                <a:solidFill>
                  <a:srgbClr val="FFCD00"/>
                </a:solidFill>
                <a:latin typeface="Raleway Bold"/>
                <a:ea typeface="Raleway Bold"/>
                <a:cs typeface="Raleway Bold"/>
                <a:sym typeface="Raleway Bold"/>
              </a:rPr>
              <a:t>Enhanced repository description needs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486275" y="3394702"/>
            <a:ext cx="6191250" cy="14703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07353" indent="-203677" lvl="1">
              <a:lnSpc>
                <a:spcPts val="2986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Provide equitable support across disciplines</a:t>
            </a:r>
          </a:p>
          <a:p>
            <a:pPr algn="l" marL="407353" indent="-203677" lvl="1">
              <a:lnSpc>
                <a:spcPts val="2986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Local </a:t>
            </a: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LibGuide highlights resources across the thesis lifecycle</a:t>
            </a:r>
          </a:p>
          <a:p>
            <a:pPr algn="l" marL="407353" indent="-203677" lvl="1">
              <a:lnSpc>
                <a:spcPts val="2986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https://libguides.ucalgary.ca/theses/non-traditional 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486424" y="2825322"/>
            <a:ext cx="6286351" cy="407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66"/>
              </a:lnSpc>
            </a:pPr>
            <a:r>
              <a:rPr lang="en-US" b="true" sz="2333">
                <a:solidFill>
                  <a:srgbClr val="D6001C"/>
                </a:solidFill>
                <a:latin typeface="Raleway Bold"/>
                <a:ea typeface="Raleway Bold"/>
                <a:cs typeface="Raleway Bold"/>
                <a:sym typeface="Raleway Bold"/>
              </a:rPr>
              <a:t>Connect students with resources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0973746" y="3385177"/>
            <a:ext cx="6191250" cy="15112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07353" indent="-203677" lvl="1">
              <a:lnSpc>
                <a:spcPts val="3039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Bridge functional and subject expertise</a:t>
            </a:r>
          </a:p>
          <a:p>
            <a:pPr algn="l" marL="407353" indent="-203677" lvl="1">
              <a:lnSpc>
                <a:spcPts val="3039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Surface examples of non-traditional theses</a:t>
            </a:r>
          </a:p>
          <a:p>
            <a:pPr algn="l" marL="407353" indent="-203677" lvl="1">
              <a:lnSpc>
                <a:spcPts val="3039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Raise awareness of our support areas in description, discovery, archiving, and preservation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0973746" y="2853897"/>
            <a:ext cx="6285554" cy="3774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02"/>
              </a:lnSpc>
            </a:pPr>
            <a:r>
              <a:rPr lang="en-US" b="true" sz="2333">
                <a:solidFill>
                  <a:srgbClr val="FCA311"/>
                </a:solidFill>
                <a:latin typeface="Raleway Bold"/>
                <a:ea typeface="Raleway Bold"/>
                <a:cs typeface="Raleway Bold"/>
                <a:sym typeface="Raleway Bold"/>
              </a:rPr>
              <a:t>Subject librarian outreach and engagement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0973746" y="6196408"/>
            <a:ext cx="6191250" cy="18922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07353" indent="-203677" lvl="1">
              <a:lnSpc>
                <a:spcPts val="3039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Proactive outreach so students engage with us early</a:t>
            </a:r>
          </a:p>
          <a:p>
            <a:pPr algn="l" marL="407353" indent="-203677" lvl="1">
              <a:lnSpc>
                <a:spcPts val="3039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Work with them to plan archiving and description from the start</a:t>
            </a:r>
          </a:p>
          <a:p>
            <a:pPr algn="l" marL="407353" indent="-203677" lvl="1">
              <a:lnSpc>
                <a:spcPts val="3039"/>
              </a:lnSpc>
              <a:buFont typeface="Arial"/>
              <a:buChar char="•"/>
            </a:pPr>
            <a:r>
              <a:rPr lang="en-US" sz="1886">
                <a:solidFill>
                  <a:srgbClr val="3C3939"/>
                </a:solidFill>
                <a:latin typeface="Roboto"/>
                <a:ea typeface="Roboto"/>
                <a:cs typeface="Roboto"/>
                <a:sym typeface="Roboto"/>
              </a:rPr>
              <a:t>Recommend sustainable platforms and formats for long-term access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0926594" y="5636553"/>
            <a:ext cx="6285554" cy="4074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266"/>
              </a:lnSpc>
            </a:pPr>
            <a:r>
              <a:rPr lang="en-US" b="true" sz="2333">
                <a:solidFill>
                  <a:srgbClr val="F47C00"/>
                </a:solidFill>
                <a:latin typeface="Raleway Bold"/>
                <a:ea typeface="Raleway Bold"/>
                <a:cs typeface="Raleway Bold"/>
                <a:sym typeface="Raleway Bold"/>
              </a:rPr>
              <a:t>Early p</a:t>
            </a:r>
            <a:r>
              <a:rPr lang="en-US" b="true" sz="2333">
                <a:solidFill>
                  <a:srgbClr val="F47C00"/>
                </a:solidFill>
                <a:latin typeface="Raleway Bold"/>
                <a:ea typeface="Raleway Bold"/>
                <a:cs typeface="Raleway Bold"/>
                <a:sym typeface="Raleway Bold"/>
              </a:rPr>
              <a:t>reservation and access consultations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6355356" y="9626237"/>
            <a:ext cx="670223" cy="4360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70"/>
              </a:lnSpc>
            </a:pPr>
            <a:r>
              <a:rPr lang="en-US" b="true" sz="2754">
                <a:solidFill>
                  <a:srgbClr val="FFFFFF"/>
                </a:solidFill>
                <a:latin typeface="Open Sauce Semi-Bold"/>
                <a:ea typeface="Open Sauce Semi-Bold"/>
                <a:cs typeface="Open Sauce Semi-Bold"/>
                <a:sym typeface="Open Sauce Semi-Bold"/>
              </a:rPr>
              <a:t>02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691897" y="9363075"/>
            <a:ext cx="11853473" cy="6456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572"/>
              </a:lnSpc>
              <a:spcBef>
                <a:spcPct val="0"/>
              </a:spcBef>
            </a:pPr>
            <a:r>
              <a:rPr lang="en-US" sz="2067" spc="-24">
                <a:solidFill>
                  <a:srgbClr val="1B1B27"/>
                </a:solidFill>
                <a:latin typeface="Roboto"/>
                <a:ea typeface="Roboto"/>
                <a:cs typeface="Roboto"/>
                <a:sym typeface="Roboto"/>
              </a:rPr>
              <a:t>Thank you to my research partners Mairi McDermott, Bart Lenart, Christie Hurrell, Laura Reid, Sefat Rimpu, Abigail Williams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7279016" y="598256"/>
            <a:ext cx="9980284" cy="6641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marL="0" indent="0" lvl="0">
              <a:lnSpc>
                <a:spcPts val="2696"/>
              </a:lnSpc>
              <a:spcBef>
                <a:spcPct val="0"/>
              </a:spcBef>
            </a:pPr>
            <a:r>
              <a:rPr lang="en-US" sz="2167" spc="-26">
                <a:solidFill>
                  <a:srgbClr val="1B1B27"/>
                </a:solidFill>
                <a:latin typeface="Roboto"/>
                <a:ea typeface="Roboto"/>
                <a:cs typeface="Roboto"/>
                <a:sym typeface="Roboto"/>
              </a:rPr>
              <a:t>USETDA 2025, Communit</a:t>
            </a:r>
            <a:r>
              <a:rPr lang="en-US" sz="2167" spc="-26" strike="noStrike" u="none">
                <a:solidFill>
                  <a:srgbClr val="1B1B27"/>
                </a:solidFill>
                <a:latin typeface="Roboto"/>
                <a:ea typeface="Roboto"/>
                <a:cs typeface="Roboto"/>
                <a:sym typeface="Roboto"/>
              </a:rPr>
              <a:t>y Engagement Flash Talk, September 26, 2025</a:t>
            </a:r>
          </a:p>
          <a:p>
            <a:pPr algn="r" marL="0" indent="0" lvl="0">
              <a:lnSpc>
                <a:spcPts val="2696"/>
              </a:lnSpc>
              <a:spcBef>
                <a:spcPct val="0"/>
              </a:spcBef>
            </a:pPr>
            <a:r>
              <a:rPr lang="en-US" sz="2167" i="true" spc="-26" strike="noStrike" u="none">
                <a:solidFill>
                  <a:srgbClr val="1B1B27"/>
                </a:solidFill>
                <a:latin typeface="Roboto Italics"/>
                <a:ea typeface="Roboto Italics"/>
                <a:cs typeface="Roboto Italics"/>
                <a:sym typeface="Roboto Italics"/>
              </a:rPr>
              <a:t>Expanding Knowledge Landscapes: Supporting Non-Traditional Theses at UCalgary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DAGzwcboXPk</dc:identifier>
  <dcterms:modified xsi:type="dcterms:W3CDTF">2011-08-01T06:04:30Z</dcterms:modified>
  <cp:revision>1</cp:revision>
  <dc:title>USETDA2025_Ruddock</dc:title>
</cp:coreProperties>
</file>