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handoutMasterIdLst>
    <p:handoutMasterId r:id="rId43"/>
  </p:handoutMasterIdLst>
  <p:sldIdLst>
    <p:sldId id="256" r:id="rId2"/>
    <p:sldId id="293" r:id="rId3"/>
    <p:sldId id="299" r:id="rId4"/>
    <p:sldId id="300" r:id="rId5"/>
    <p:sldId id="317" r:id="rId6"/>
    <p:sldId id="306" r:id="rId7"/>
    <p:sldId id="269" r:id="rId8"/>
    <p:sldId id="275" r:id="rId9"/>
    <p:sldId id="270" r:id="rId10"/>
    <p:sldId id="271" r:id="rId11"/>
    <p:sldId id="296" r:id="rId12"/>
    <p:sldId id="292" r:id="rId13"/>
    <p:sldId id="291" r:id="rId14"/>
    <p:sldId id="262" r:id="rId15"/>
    <p:sldId id="273" r:id="rId16"/>
    <p:sldId id="274" r:id="rId17"/>
    <p:sldId id="282" r:id="rId18"/>
    <p:sldId id="283" r:id="rId19"/>
    <p:sldId id="284" r:id="rId20"/>
    <p:sldId id="288" r:id="rId21"/>
    <p:sldId id="318" r:id="rId22"/>
    <p:sldId id="319" r:id="rId23"/>
    <p:sldId id="313" r:id="rId24"/>
    <p:sldId id="290" r:id="rId25"/>
    <p:sldId id="312" r:id="rId26"/>
    <p:sldId id="307" r:id="rId27"/>
    <p:sldId id="308" r:id="rId28"/>
    <p:sldId id="309" r:id="rId29"/>
    <p:sldId id="314" r:id="rId30"/>
    <p:sldId id="320" r:id="rId31"/>
    <p:sldId id="321" r:id="rId32"/>
    <p:sldId id="322" r:id="rId33"/>
    <p:sldId id="326" r:id="rId34"/>
    <p:sldId id="323" r:id="rId35"/>
    <p:sldId id="327" r:id="rId36"/>
    <p:sldId id="328" r:id="rId37"/>
    <p:sldId id="324" r:id="rId38"/>
    <p:sldId id="325" r:id="rId39"/>
    <p:sldId id="329" r:id="rId40"/>
    <p:sldId id="303" r:id="rId4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E67"/>
    <a:srgbClr val="6E6259"/>
    <a:srgbClr val="C8102E"/>
    <a:srgbClr val="F2BF49"/>
    <a:srgbClr val="BBE0E3"/>
    <a:srgbClr val="F1BE48"/>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339FE-0A45-4A56-8447-1F88ADD78E45}" v="41" dt="2025-09-19T22:24:44.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6" autoAdjust="0"/>
    <p:restoredTop sz="88392" autoAdjust="0"/>
  </p:normalViewPr>
  <p:slideViewPr>
    <p:cSldViewPr>
      <p:cViewPr varScale="1">
        <p:scale>
          <a:sx n="139" d="100"/>
          <a:sy n="139" d="100"/>
        </p:scale>
        <p:origin x="10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0" d="100"/>
          <a:sy n="120" d="100"/>
        </p:scale>
        <p:origin x="-40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ill, Kristin I [G COL]" userId="76f536b6-7af4-4a62-b661-6c2db954c442" providerId="ADAL" clId="{C30CC1AA-73F4-44FD-A38F-43D4F74E21CE}"/>
    <pc:docChg chg="undo custSel addSld delSld modSld sldOrd">
      <pc:chgData name="Terrill, Kristin I [G COL]" userId="76f536b6-7af4-4a62-b661-6c2db954c442" providerId="ADAL" clId="{C30CC1AA-73F4-44FD-A38F-43D4F74E21CE}" dt="2025-09-19T22:25:40.716" v="1000" actId="20577"/>
      <pc:docMkLst>
        <pc:docMk/>
      </pc:docMkLst>
      <pc:sldChg chg="modSp add mod ord">
        <pc:chgData name="Terrill, Kristin I [G COL]" userId="76f536b6-7af4-4a62-b661-6c2db954c442" providerId="ADAL" clId="{C30CC1AA-73F4-44FD-A38F-43D4F74E21CE}" dt="2025-09-19T22:25:40.716" v="1000" actId="20577"/>
        <pc:sldMkLst>
          <pc:docMk/>
          <pc:sldMk cId="1712355355" sldId="256"/>
        </pc:sldMkLst>
        <pc:spChg chg="mod">
          <ac:chgData name="Terrill, Kristin I [G COL]" userId="76f536b6-7af4-4a62-b661-6c2db954c442" providerId="ADAL" clId="{C30CC1AA-73F4-44FD-A38F-43D4F74E21CE}" dt="2025-09-19T22:24:16.690" v="862" actId="20577"/>
          <ac:spMkLst>
            <pc:docMk/>
            <pc:sldMk cId="1712355355" sldId="256"/>
            <ac:spMk id="2" creationId="{C8802FE7-EAEC-77FE-98E3-0B66BDB08C07}"/>
          </ac:spMkLst>
        </pc:spChg>
        <pc:spChg chg="mod">
          <ac:chgData name="Terrill, Kristin I [G COL]" userId="76f536b6-7af4-4a62-b661-6c2db954c442" providerId="ADAL" clId="{C30CC1AA-73F4-44FD-A38F-43D4F74E21CE}" dt="2025-09-19T22:25:40.716" v="1000" actId="20577"/>
          <ac:spMkLst>
            <pc:docMk/>
            <pc:sldMk cId="1712355355" sldId="256"/>
            <ac:spMk id="3" creationId="{A81303F8-CBB9-6ABB-CFFA-989CC87BC2AF}"/>
          </ac:spMkLst>
        </pc:spChg>
        <pc:spChg chg="mod">
          <ac:chgData name="Terrill, Kristin I [G COL]" userId="76f536b6-7af4-4a62-b661-6c2db954c442" providerId="ADAL" clId="{C30CC1AA-73F4-44FD-A38F-43D4F74E21CE}" dt="2025-09-19T22:24:35.525" v="865" actId="207"/>
          <ac:spMkLst>
            <pc:docMk/>
            <pc:sldMk cId="1712355355" sldId="256"/>
            <ac:spMk id="6" creationId="{7FCE4496-2238-242D-6868-FCB417D1B349}"/>
          </ac:spMkLst>
        </pc:spChg>
      </pc:sldChg>
      <pc:sldChg chg="del">
        <pc:chgData name="Terrill, Kristin I [G COL]" userId="76f536b6-7af4-4a62-b661-6c2db954c442" providerId="ADAL" clId="{C30CC1AA-73F4-44FD-A38F-43D4F74E21CE}" dt="2025-09-18T13:32:52.552" v="3" actId="47"/>
        <pc:sldMkLst>
          <pc:docMk/>
          <pc:sldMk cId="3127037810" sldId="259"/>
        </pc:sldMkLst>
      </pc:sldChg>
      <pc:sldChg chg="del">
        <pc:chgData name="Terrill, Kristin I [G COL]" userId="76f536b6-7af4-4a62-b661-6c2db954c442" providerId="ADAL" clId="{C30CC1AA-73F4-44FD-A38F-43D4F74E21CE}" dt="2025-09-18T13:32:46.014" v="0" actId="47"/>
        <pc:sldMkLst>
          <pc:docMk/>
          <pc:sldMk cId="2055812893" sldId="260"/>
        </pc:sldMkLst>
      </pc:sldChg>
      <pc:sldChg chg="add">
        <pc:chgData name="Terrill, Kristin I [G COL]" userId="76f536b6-7af4-4a62-b661-6c2db954c442" providerId="ADAL" clId="{C30CC1AA-73F4-44FD-A38F-43D4F74E21CE}" dt="2025-09-18T13:35:11.220" v="17"/>
        <pc:sldMkLst>
          <pc:docMk/>
          <pc:sldMk cId="1717058164" sldId="262"/>
        </pc:sldMkLst>
      </pc:sldChg>
      <pc:sldChg chg="modSp add mod">
        <pc:chgData name="Terrill, Kristin I [G COL]" userId="76f536b6-7af4-4a62-b661-6c2db954c442" providerId="ADAL" clId="{C30CC1AA-73F4-44FD-A38F-43D4F74E21CE}" dt="2025-09-19T16:13:45.554" v="752" actId="14100"/>
        <pc:sldMkLst>
          <pc:docMk/>
          <pc:sldMk cId="2826719877" sldId="269"/>
        </pc:sldMkLst>
        <pc:spChg chg="mod">
          <ac:chgData name="Terrill, Kristin I [G COL]" userId="76f536b6-7af4-4a62-b661-6c2db954c442" providerId="ADAL" clId="{C30CC1AA-73F4-44FD-A38F-43D4F74E21CE}" dt="2025-09-19T16:13:45.554" v="752" actId="14100"/>
          <ac:spMkLst>
            <pc:docMk/>
            <pc:sldMk cId="2826719877" sldId="269"/>
            <ac:spMk id="10" creationId="{CEE017E4-7873-C5CD-BA2B-084E249333F7}"/>
          </ac:spMkLst>
        </pc:spChg>
      </pc:sldChg>
      <pc:sldChg chg="add">
        <pc:chgData name="Terrill, Kristin I [G COL]" userId="76f536b6-7af4-4a62-b661-6c2db954c442" providerId="ADAL" clId="{C30CC1AA-73F4-44FD-A38F-43D4F74E21CE}" dt="2025-09-18T13:33:40.662" v="8"/>
        <pc:sldMkLst>
          <pc:docMk/>
          <pc:sldMk cId="4256227233" sldId="270"/>
        </pc:sldMkLst>
      </pc:sldChg>
      <pc:sldChg chg="add">
        <pc:chgData name="Terrill, Kristin I [G COL]" userId="76f536b6-7af4-4a62-b661-6c2db954c442" providerId="ADAL" clId="{C30CC1AA-73F4-44FD-A38F-43D4F74E21CE}" dt="2025-09-18T13:33:47.261" v="9"/>
        <pc:sldMkLst>
          <pc:docMk/>
          <pc:sldMk cId="620643687" sldId="271"/>
        </pc:sldMkLst>
      </pc:sldChg>
      <pc:sldChg chg="add">
        <pc:chgData name="Terrill, Kristin I [G COL]" userId="76f536b6-7af4-4a62-b661-6c2db954c442" providerId="ADAL" clId="{C30CC1AA-73F4-44FD-A38F-43D4F74E21CE}" dt="2025-09-18T13:35:00.755" v="14"/>
        <pc:sldMkLst>
          <pc:docMk/>
          <pc:sldMk cId="1839703282" sldId="273"/>
        </pc:sldMkLst>
      </pc:sldChg>
      <pc:sldChg chg="add del">
        <pc:chgData name="Terrill, Kristin I [G COL]" userId="76f536b6-7af4-4a62-b661-6c2db954c442" providerId="ADAL" clId="{C30CC1AA-73F4-44FD-A38F-43D4F74E21CE}" dt="2025-09-18T13:34:38.046" v="12"/>
        <pc:sldMkLst>
          <pc:docMk/>
          <pc:sldMk cId="1652866799" sldId="274"/>
        </pc:sldMkLst>
      </pc:sldChg>
      <pc:sldChg chg="add">
        <pc:chgData name="Terrill, Kristin I [G COL]" userId="76f536b6-7af4-4a62-b661-6c2db954c442" providerId="ADAL" clId="{C30CC1AA-73F4-44FD-A38F-43D4F74E21CE}" dt="2025-09-18T13:33:35.283" v="7"/>
        <pc:sldMkLst>
          <pc:docMk/>
          <pc:sldMk cId="489810383" sldId="275"/>
        </pc:sldMkLst>
      </pc:sldChg>
      <pc:sldChg chg="del">
        <pc:chgData name="Terrill, Kristin I [G COL]" userId="76f536b6-7af4-4a62-b661-6c2db954c442" providerId="ADAL" clId="{C30CC1AA-73F4-44FD-A38F-43D4F74E21CE}" dt="2025-09-18T13:32:48.062" v="1" actId="47"/>
        <pc:sldMkLst>
          <pc:docMk/>
          <pc:sldMk cId="2880320080" sldId="277"/>
        </pc:sldMkLst>
      </pc:sldChg>
      <pc:sldChg chg="add">
        <pc:chgData name="Terrill, Kristin I [G COL]" userId="76f536b6-7af4-4a62-b661-6c2db954c442" providerId="ADAL" clId="{C30CC1AA-73F4-44FD-A38F-43D4F74E21CE}" dt="2025-09-18T13:36:43.840" v="21"/>
        <pc:sldMkLst>
          <pc:docMk/>
          <pc:sldMk cId="2701605727" sldId="282"/>
        </pc:sldMkLst>
      </pc:sldChg>
      <pc:sldChg chg="modSp add mod">
        <pc:chgData name="Terrill, Kristin I [G COL]" userId="76f536b6-7af4-4a62-b661-6c2db954c442" providerId="ADAL" clId="{C30CC1AA-73F4-44FD-A38F-43D4F74E21CE}" dt="2025-09-19T16:16:26.480" v="763" actId="1076"/>
        <pc:sldMkLst>
          <pc:docMk/>
          <pc:sldMk cId="3157670173" sldId="283"/>
        </pc:sldMkLst>
        <pc:spChg chg="mod">
          <ac:chgData name="Terrill, Kristin I [G COL]" userId="76f536b6-7af4-4a62-b661-6c2db954c442" providerId="ADAL" clId="{C30CC1AA-73F4-44FD-A38F-43D4F74E21CE}" dt="2025-09-19T16:16:15.282" v="761" actId="1076"/>
          <ac:spMkLst>
            <pc:docMk/>
            <pc:sldMk cId="3157670173" sldId="283"/>
            <ac:spMk id="3" creationId="{6F55E992-E8BF-B506-D1D5-1730911AEE9E}"/>
          </ac:spMkLst>
        </pc:spChg>
        <pc:spChg chg="mod">
          <ac:chgData name="Terrill, Kristin I [G COL]" userId="76f536b6-7af4-4a62-b661-6c2db954c442" providerId="ADAL" clId="{C30CC1AA-73F4-44FD-A38F-43D4F74E21CE}" dt="2025-09-19T16:16:26.480" v="763" actId="1076"/>
          <ac:spMkLst>
            <pc:docMk/>
            <pc:sldMk cId="3157670173" sldId="283"/>
            <ac:spMk id="17" creationId="{433AB1D9-172F-B9EB-447F-5B05F4791191}"/>
          </ac:spMkLst>
        </pc:spChg>
        <pc:spChg chg="mod">
          <ac:chgData name="Terrill, Kristin I [G COL]" userId="76f536b6-7af4-4a62-b661-6c2db954c442" providerId="ADAL" clId="{C30CC1AA-73F4-44FD-A38F-43D4F74E21CE}" dt="2025-09-19T16:16:20.233" v="762" actId="1076"/>
          <ac:spMkLst>
            <pc:docMk/>
            <pc:sldMk cId="3157670173" sldId="283"/>
            <ac:spMk id="18" creationId="{E7A87D9E-8024-CA34-6068-1CA9504C4F1E}"/>
          </ac:spMkLst>
        </pc:spChg>
        <pc:picChg chg="mod">
          <ac:chgData name="Terrill, Kristin I [G COL]" userId="76f536b6-7af4-4a62-b661-6c2db954c442" providerId="ADAL" clId="{C30CC1AA-73F4-44FD-A38F-43D4F74E21CE}" dt="2025-09-19T16:15:56.296" v="753" actId="14100"/>
          <ac:picMkLst>
            <pc:docMk/>
            <pc:sldMk cId="3157670173" sldId="283"/>
            <ac:picMk id="16" creationId="{5A4FE2A9-DF54-AA20-283E-0457A3DF0AB6}"/>
          </ac:picMkLst>
        </pc:picChg>
      </pc:sldChg>
      <pc:sldChg chg="add">
        <pc:chgData name="Terrill, Kristin I [G COL]" userId="76f536b6-7af4-4a62-b661-6c2db954c442" providerId="ADAL" clId="{C30CC1AA-73F4-44FD-A38F-43D4F74E21CE}" dt="2025-09-18T13:36:56.667" v="23"/>
        <pc:sldMkLst>
          <pc:docMk/>
          <pc:sldMk cId="68449352" sldId="284"/>
        </pc:sldMkLst>
      </pc:sldChg>
      <pc:sldChg chg="add">
        <pc:chgData name="Terrill, Kristin I [G COL]" userId="76f536b6-7af4-4a62-b661-6c2db954c442" providerId="ADAL" clId="{C30CC1AA-73F4-44FD-A38F-43D4F74E21CE}" dt="2025-09-18T13:37:07.229" v="24"/>
        <pc:sldMkLst>
          <pc:docMk/>
          <pc:sldMk cId="3767701427" sldId="288"/>
        </pc:sldMkLst>
      </pc:sldChg>
      <pc:sldChg chg="add">
        <pc:chgData name="Terrill, Kristin I [G COL]" userId="76f536b6-7af4-4a62-b661-6c2db954c442" providerId="ADAL" clId="{C30CC1AA-73F4-44FD-A38F-43D4F74E21CE}" dt="2025-09-18T13:51:10.531" v="732"/>
        <pc:sldMkLst>
          <pc:docMk/>
          <pc:sldMk cId="249257909" sldId="290"/>
        </pc:sldMkLst>
      </pc:sldChg>
      <pc:sldChg chg="add ord">
        <pc:chgData name="Terrill, Kristin I [G COL]" userId="76f536b6-7af4-4a62-b661-6c2db954c442" providerId="ADAL" clId="{C30CC1AA-73F4-44FD-A38F-43D4F74E21CE}" dt="2025-09-18T13:35:04.302" v="16"/>
        <pc:sldMkLst>
          <pc:docMk/>
          <pc:sldMk cId="4162552116" sldId="291"/>
        </pc:sldMkLst>
      </pc:sldChg>
      <pc:sldChg chg="add">
        <pc:chgData name="Terrill, Kristin I [G COL]" userId="76f536b6-7af4-4a62-b661-6c2db954c442" providerId="ADAL" clId="{C30CC1AA-73F4-44FD-A38F-43D4F74E21CE}" dt="2025-09-18T13:34:18.052" v="11"/>
        <pc:sldMkLst>
          <pc:docMk/>
          <pc:sldMk cId="3020048172" sldId="292"/>
        </pc:sldMkLst>
      </pc:sldChg>
      <pc:sldChg chg="add ord">
        <pc:chgData name="Terrill, Kristin I [G COL]" userId="76f536b6-7af4-4a62-b661-6c2db954c442" providerId="ADAL" clId="{C30CC1AA-73F4-44FD-A38F-43D4F74E21CE}" dt="2025-09-18T13:53:19.865" v="750"/>
        <pc:sldMkLst>
          <pc:docMk/>
          <pc:sldMk cId="3459490337" sldId="293"/>
        </pc:sldMkLst>
      </pc:sldChg>
      <pc:sldChg chg="add">
        <pc:chgData name="Terrill, Kristin I [G COL]" userId="76f536b6-7af4-4a62-b661-6c2db954c442" providerId="ADAL" clId="{C30CC1AA-73F4-44FD-A38F-43D4F74E21CE}" dt="2025-09-18T13:33:57.206" v="10"/>
        <pc:sldMkLst>
          <pc:docMk/>
          <pc:sldMk cId="1871410199" sldId="296"/>
        </pc:sldMkLst>
      </pc:sldChg>
      <pc:sldChg chg="add ord">
        <pc:chgData name="Terrill, Kristin I [G COL]" userId="76f536b6-7af4-4a62-b661-6c2db954c442" providerId="ADAL" clId="{C30CC1AA-73F4-44FD-A38F-43D4F74E21CE}" dt="2025-09-18T13:53:19.865" v="750"/>
        <pc:sldMkLst>
          <pc:docMk/>
          <pc:sldMk cId="2565855694" sldId="299"/>
        </pc:sldMkLst>
      </pc:sldChg>
      <pc:sldChg chg="add ord">
        <pc:chgData name="Terrill, Kristin I [G COL]" userId="76f536b6-7af4-4a62-b661-6c2db954c442" providerId="ADAL" clId="{C30CC1AA-73F4-44FD-A38F-43D4F74E21CE}" dt="2025-09-18T13:53:19.865" v="750"/>
        <pc:sldMkLst>
          <pc:docMk/>
          <pc:sldMk cId="1629997501" sldId="300"/>
        </pc:sldMkLst>
      </pc:sldChg>
      <pc:sldChg chg="add">
        <pc:chgData name="Terrill, Kristin I [G COL]" userId="76f536b6-7af4-4a62-b661-6c2db954c442" providerId="ADAL" clId="{C30CC1AA-73F4-44FD-A38F-43D4F74E21CE}" dt="2025-09-18T13:52:13.313" v="742"/>
        <pc:sldMkLst>
          <pc:docMk/>
          <pc:sldMk cId="3200610418" sldId="303"/>
        </pc:sldMkLst>
      </pc:sldChg>
      <pc:sldChg chg="add">
        <pc:chgData name="Terrill, Kristin I [G COL]" userId="76f536b6-7af4-4a62-b661-6c2db954c442" providerId="ADAL" clId="{C30CC1AA-73F4-44FD-A38F-43D4F74E21CE}" dt="2025-09-18T13:33:13.930" v="5"/>
        <pc:sldMkLst>
          <pc:docMk/>
          <pc:sldMk cId="484112375" sldId="306"/>
        </pc:sldMkLst>
      </pc:sldChg>
      <pc:sldChg chg="modSp add mod">
        <pc:chgData name="Terrill, Kristin I [G COL]" userId="76f536b6-7af4-4a62-b661-6c2db954c442" providerId="ADAL" clId="{C30CC1AA-73F4-44FD-A38F-43D4F74E21CE}" dt="2025-09-19T16:18:00.137" v="766" actId="1076"/>
        <pc:sldMkLst>
          <pc:docMk/>
          <pc:sldMk cId="3957433538" sldId="307"/>
        </pc:sldMkLst>
        <pc:spChg chg="mod">
          <ac:chgData name="Terrill, Kristin I [G COL]" userId="76f536b6-7af4-4a62-b661-6c2db954c442" providerId="ADAL" clId="{C30CC1AA-73F4-44FD-A38F-43D4F74E21CE}" dt="2025-09-19T16:18:00.137" v="766" actId="1076"/>
          <ac:spMkLst>
            <pc:docMk/>
            <pc:sldMk cId="3957433538" sldId="307"/>
            <ac:spMk id="7" creationId="{BFDB031C-7130-5552-44D5-EBB572684AA9}"/>
          </ac:spMkLst>
        </pc:spChg>
      </pc:sldChg>
      <pc:sldChg chg="modSp add">
        <pc:chgData name="Terrill, Kristin I [G COL]" userId="76f536b6-7af4-4a62-b661-6c2db954c442" providerId="ADAL" clId="{C30CC1AA-73F4-44FD-A38F-43D4F74E21CE}" dt="2025-09-19T16:18:05.166" v="767" actId="14100"/>
        <pc:sldMkLst>
          <pc:docMk/>
          <pc:sldMk cId="561063910" sldId="308"/>
        </pc:sldMkLst>
        <pc:picChg chg="mod">
          <ac:chgData name="Terrill, Kristin I [G COL]" userId="76f536b6-7af4-4a62-b661-6c2db954c442" providerId="ADAL" clId="{C30CC1AA-73F4-44FD-A38F-43D4F74E21CE}" dt="2025-09-19T16:18:05.166" v="767" actId="14100"/>
          <ac:picMkLst>
            <pc:docMk/>
            <pc:sldMk cId="561063910" sldId="308"/>
            <ac:picMk id="1026" creationId="{C747EA6F-4A23-7D58-3298-D3B32C9B2C2A}"/>
          </ac:picMkLst>
        </pc:picChg>
      </pc:sldChg>
      <pc:sldChg chg="add">
        <pc:chgData name="Terrill, Kristin I [G COL]" userId="76f536b6-7af4-4a62-b661-6c2db954c442" providerId="ADAL" clId="{C30CC1AA-73F4-44FD-A38F-43D4F74E21CE}" dt="2025-09-18T13:51:34.700" v="736"/>
        <pc:sldMkLst>
          <pc:docMk/>
          <pc:sldMk cId="1892225256" sldId="309"/>
        </pc:sldMkLst>
      </pc:sldChg>
      <pc:sldChg chg="add">
        <pc:chgData name="Terrill, Kristin I [G COL]" userId="76f536b6-7af4-4a62-b661-6c2db954c442" providerId="ADAL" clId="{C30CC1AA-73F4-44FD-A38F-43D4F74E21CE}" dt="2025-09-18T13:51:17.205" v="733"/>
        <pc:sldMkLst>
          <pc:docMk/>
          <pc:sldMk cId="387149834" sldId="312"/>
        </pc:sldMkLst>
      </pc:sldChg>
      <pc:sldChg chg="modSp add mod">
        <pc:chgData name="Terrill, Kristin I [G COL]" userId="76f536b6-7af4-4a62-b661-6c2db954c442" providerId="ADAL" clId="{C30CC1AA-73F4-44FD-A38F-43D4F74E21CE}" dt="2025-09-18T13:45:48.211" v="731" actId="14100"/>
        <pc:sldMkLst>
          <pc:docMk/>
          <pc:sldMk cId="1235616941" sldId="313"/>
        </pc:sldMkLst>
        <pc:spChg chg="mod">
          <ac:chgData name="Terrill, Kristin I [G COL]" userId="76f536b6-7af4-4a62-b661-6c2db954c442" providerId="ADAL" clId="{C30CC1AA-73F4-44FD-A38F-43D4F74E21CE}" dt="2025-09-18T13:45:48.211" v="731" actId="14100"/>
          <ac:spMkLst>
            <pc:docMk/>
            <pc:sldMk cId="1235616941" sldId="313"/>
            <ac:spMk id="5" creationId="{C00FA428-1D55-105F-B8BF-6FE87DD6DA62}"/>
          </ac:spMkLst>
        </pc:spChg>
        <pc:spChg chg="mod">
          <ac:chgData name="Terrill, Kristin I [G COL]" userId="76f536b6-7af4-4a62-b661-6c2db954c442" providerId="ADAL" clId="{C30CC1AA-73F4-44FD-A38F-43D4F74E21CE}" dt="2025-09-18T13:45:47.700" v="730" actId="14100"/>
          <ac:spMkLst>
            <pc:docMk/>
            <pc:sldMk cId="1235616941" sldId="313"/>
            <ac:spMk id="7" creationId="{AE9736DB-3BC4-9FAD-00C4-64AD1A7FB31E}"/>
          </ac:spMkLst>
        </pc:spChg>
        <pc:spChg chg="mod">
          <ac:chgData name="Terrill, Kristin I [G COL]" userId="76f536b6-7af4-4a62-b661-6c2db954c442" providerId="ADAL" clId="{C30CC1AA-73F4-44FD-A38F-43D4F74E21CE}" dt="2025-09-18T13:38:49.618" v="28" actId="14100"/>
          <ac:spMkLst>
            <pc:docMk/>
            <pc:sldMk cId="1235616941" sldId="313"/>
            <ac:spMk id="8" creationId="{C8629E69-E058-12F4-1824-75338ACBAFC9}"/>
          </ac:spMkLst>
        </pc:spChg>
        <pc:picChg chg="mod">
          <ac:chgData name="Terrill, Kristin I [G COL]" userId="76f536b6-7af4-4a62-b661-6c2db954c442" providerId="ADAL" clId="{C30CC1AA-73F4-44FD-A38F-43D4F74E21CE}" dt="2025-09-18T13:38:40.821" v="26" actId="1076"/>
          <ac:picMkLst>
            <pc:docMk/>
            <pc:sldMk cId="1235616941" sldId="313"/>
            <ac:picMk id="6" creationId="{ABDD7995-7C02-D142-713F-95FBE0FE535B}"/>
          </ac:picMkLst>
        </pc:picChg>
        <pc:cxnChg chg="mod">
          <ac:chgData name="Terrill, Kristin I [G COL]" userId="76f536b6-7af4-4a62-b661-6c2db954c442" providerId="ADAL" clId="{C30CC1AA-73F4-44FD-A38F-43D4F74E21CE}" dt="2025-09-18T13:45:47.220" v="729" actId="14100"/>
          <ac:cxnSpMkLst>
            <pc:docMk/>
            <pc:sldMk cId="1235616941" sldId="313"/>
            <ac:cxnSpMk id="4" creationId="{B4C66C39-BEF4-BCD1-245A-E3A043934221}"/>
          </ac:cxnSpMkLst>
        </pc:cxnChg>
      </pc:sldChg>
      <pc:sldChg chg="modSp add mod">
        <pc:chgData name="Terrill, Kristin I [G COL]" userId="76f536b6-7af4-4a62-b661-6c2db954c442" providerId="ADAL" clId="{C30CC1AA-73F4-44FD-A38F-43D4F74E21CE}" dt="2025-09-19T16:18:32.088" v="773" actId="1076"/>
        <pc:sldMkLst>
          <pc:docMk/>
          <pc:sldMk cId="627484521" sldId="314"/>
        </pc:sldMkLst>
        <pc:spChg chg="mod">
          <ac:chgData name="Terrill, Kristin I [G COL]" userId="76f536b6-7af4-4a62-b661-6c2db954c442" providerId="ADAL" clId="{C30CC1AA-73F4-44FD-A38F-43D4F74E21CE}" dt="2025-09-19T16:18:32.088" v="773" actId="1076"/>
          <ac:spMkLst>
            <pc:docMk/>
            <pc:sldMk cId="627484521" sldId="314"/>
            <ac:spMk id="3" creationId="{A504FC0C-4065-1EF1-9B9E-D0D5769F04DA}"/>
          </ac:spMkLst>
        </pc:spChg>
        <pc:picChg chg="mod">
          <ac:chgData name="Terrill, Kristin I [G COL]" userId="76f536b6-7af4-4a62-b661-6c2db954c442" providerId="ADAL" clId="{C30CC1AA-73F4-44FD-A38F-43D4F74E21CE}" dt="2025-09-19T16:18:21.632" v="768" actId="14100"/>
          <ac:picMkLst>
            <pc:docMk/>
            <pc:sldMk cId="627484521" sldId="314"/>
            <ac:picMk id="16" creationId="{F43DFC04-DFE3-F29D-18C4-104331EBEA4B}"/>
          </ac:picMkLst>
        </pc:picChg>
      </pc:sldChg>
      <pc:sldChg chg="add">
        <pc:chgData name="Terrill, Kristin I [G COL]" userId="76f536b6-7af4-4a62-b661-6c2db954c442" providerId="ADAL" clId="{C30CC1AA-73F4-44FD-A38F-43D4F74E21CE}" dt="2025-09-18T13:33:05.654" v="4"/>
        <pc:sldMkLst>
          <pc:docMk/>
          <pc:sldMk cId="3744984097" sldId="317"/>
        </pc:sldMkLst>
      </pc:sldChg>
      <pc:sldChg chg="modSp new mod">
        <pc:chgData name="Terrill, Kristin I [G COL]" userId="76f536b6-7af4-4a62-b661-6c2db954c442" providerId="ADAL" clId="{C30CC1AA-73F4-44FD-A38F-43D4F74E21CE}" dt="2025-09-18T13:40:51.590" v="295" actId="20577"/>
        <pc:sldMkLst>
          <pc:docMk/>
          <pc:sldMk cId="2994089926" sldId="318"/>
        </pc:sldMkLst>
        <pc:spChg chg="mod">
          <ac:chgData name="Terrill, Kristin I [G COL]" userId="76f536b6-7af4-4a62-b661-6c2db954c442" providerId="ADAL" clId="{C30CC1AA-73F4-44FD-A38F-43D4F74E21CE}" dt="2025-09-18T13:39:21.258" v="83" actId="20577"/>
          <ac:spMkLst>
            <pc:docMk/>
            <pc:sldMk cId="2994089926" sldId="318"/>
            <ac:spMk id="2" creationId="{1F3E75C0-D067-E1A9-3E48-BF4AC9BF89C1}"/>
          </ac:spMkLst>
        </pc:spChg>
        <pc:spChg chg="mod">
          <ac:chgData name="Terrill, Kristin I [G COL]" userId="76f536b6-7af4-4a62-b661-6c2db954c442" providerId="ADAL" clId="{C30CC1AA-73F4-44FD-A38F-43D4F74E21CE}" dt="2025-09-18T13:40:51.590" v="295" actId="20577"/>
          <ac:spMkLst>
            <pc:docMk/>
            <pc:sldMk cId="2994089926" sldId="318"/>
            <ac:spMk id="3" creationId="{AD74C59D-44D2-10BE-B272-8F87C78017C3}"/>
          </ac:spMkLst>
        </pc:spChg>
      </pc:sldChg>
      <pc:sldChg chg="new del">
        <pc:chgData name="Terrill, Kristin I [G COL]" userId="76f536b6-7af4-4a62-b661-6c2db954c442" providerId="ADAL" clId="{C30CC1AA-73F4-44FD-A38F-43D4F74E21CE}" dt="2025-09-18T13:40:58.356" v="296" actId="47"/>
        <pc:sldMkLst>
          <pc:docMk/>
          <pc:sldMk cId="1249132536" sldId="319"/>
        </pc:sldMkLst>
      </pc:sldChg>
      <pc:sldChg chg="addSp modSp add mod">
        <pc:chgData name="Terrill, Kristin I [G COL]" userId="76f536b6-7af4-4a62-b661-6c2db954c442" providerId="ADAL" clId="{C30CC1AA-73F4-44FD-A38F-43D4F74E21CE}" dt="2025-09-18T13:44:51.281" v="723" actId="14100"/>
        <pc:sldMkLst>
          <pc:docMk/>
          <pc:sldMk cId="4006858389" sldId="319"/>
        </pc:sldMkLst>
        <pc:spChg chg="add mod">
          <ac:chgData name="Terrill, Kristin I [G COL]" userId="76f536b6-7af4-4a62-b661-6c2db954c442" providerId="ADAL" clId="{C30CC1AA-73F4-44FD-A38F-43D4F74E21CE}" dt="2025-09-18T13:44:13.784" v="714" actId="1076"/>
          <ac:spMkLst>
            <pc:docMk/>
            <pc:sldMk cId="4006858389" sldId="319"/>
            <ac:spMk id="4" creationId="{CDC01F50-ADEC-61D7-6C7B-115BD007F3E7}"/>
          </ac:spMkLst>
        </pc:spChg>
        <pc:spChg chg="add mod">
          <ac:chgData name="Terrill, Kristin I [G COL]" userId="76f536b6-7af4-4a62-b661-6c2db954c442" providerId="ADAL" clId="{C30CC1AA-73F4-44FD-A38F-43D4F74E21CE}" dt="2025-09-18T13:44:51.281" v="723" actId="14100"/>
          <ac:spMkLst>
            <pc:docMk/>
            <pc:sldMk cId="4006858389" sldId="319"/>
            <ac:spMk id="5" creationId="{53F19869-9CF8-DF98-AAC5-556CA4561EBD}"/>
          </ac:spMkLst>
        </pc:spChg>
      </pc:sldChg>
      <pc:sldChg chg="add">
        <pc:chgData name="Terrill, Kristin I [G COL]" userId="76f536b6-7af4-4a62-b661-6c2db954c442" providerId="ADAL" clId="{C30CC1AA-73F4-44FD-A38F-43D4F74E21CE}" dt="2025-09-18T13:51:46.158" v="738"/>
        <pc:sldMkLst>
          <pc:docMk/>
          <pc:sldMk cId="1912678900" sldId="320"/>
        </pc:sldMkLst>
      </pc:sldChg>
      <pc:sldChg chg="add">
        <pc:chgData name="Terrill, Kristin I [G COL]" userId="76f536b6-7af4-4a62-b661-6c2db954c442" providerId="ADAL" clId="{C30CC1AA-73F4-44FD-A38F-43D4F74E21CE}" dt="2025-09-18T13:51:51.540" v="739"/>
        <pc:sldMkLst>
          <pc:docMk/>
          <pc:sldMk cId="866876044" sldId="321"/>
        </pc:sldMkLst>
      </pc:sldChg>
      <pc:sldChg chg="add">
        <pc:chgData name="Terrill, Kristin I [G COL]" userId="76f536b6-7af4-4a62-b661-6c2db954c442" providerId="ADAL" clId="{C30CC1AA-73F4-44FD-A38F-43D4F74E21CE}" dt="2025-09-18T13:51:55.563" v="740"/>
        <pc:sldMkLst>
          <pc:docMk/>
          <pc:sldMk cId="872430135" sldId="322"/>
        </pc:sldMkLst>
      </pc:sldChg>
      <pc:sldChg chg="add">
        <pc:chgData name="Terrill, Kristin I [G COL]" userId="76f536b6-7af4-4a62-b661-6c2db954c442" providerId="ADAL" clId="{C30CC1AA-73F4-44FD-A38F-43D4F74E21CE}" dt="2025-09-18T13:52:25.376" v="743"/>
        <pc:sldMkLst>
          <pc:docMk/>
          <pc:sldMk cId="2261574302" sldId="323"/>
        </pc:sldMkLst>
      </pc:sldChg>
      <pc:sldChg chg="add">
        <pc:chgData name="Terrill, Kristin I [G COL]" userId="76f536b6-7af4-4a62-b661-6c2db954c442" providerId="ADAL" clId="{C30CC1AA-73F4-44FD-A38F-43D4F74E21CE}" dt="2025-09-18T13:52:41.541" v="746"/>
        <pc:sldMkLst>
          <pc:docMk/>
          <pc:sldMk cId="2428887581" sldId="324"/>
        </pc:sldMkLst>
      </pc:sldChg>
      <pc:sldChg chg="add">
        <pc:chgData name="Terrill, Kristin I [G COL]" userId="76f536b6-7af4-4a62-b661-6c2db954c442" providerId="ADAL" clId="{C30CC1AA-73F4-44FD-A38F-43D4F74E21CE}" dt="2025-09-18T13:52:46.985" v="747"/>
        <pc:sldMkLst>
          <pc:docMk/>
          <pc:sldMk cId="4061071233" sldId="325"/>
        </pc:sldMkLst>
      </pc:sldChg>
      <pc:sldChg chg="add">
        <pc:chgData name="Terrill, Kristin I [G COL]" userId="76f536b6-7af4-4a62-b661-6c2db954c442" providerId="ADAL" clId="{C30CC1AA-73F4-44FD-A38F-43D4F74E21CE}" dt="2025-09-18T13:52:01.145" v="741"/>
        <pc:sldMkLst>
          <pc:docMk/>
          <pc:sldMk cId="1223480969" sldId="326"/>
        </pc:sldMkLst>
      </pc:sldChg>
      <pc:sldChg chg="add">
        <pc:chgData name="Terrill, Kristin I [G COL]" userId="76f536b6-7af4-4a62-b661-6c2db954c442" providerId="ADAL" clId="{C30CC1AA-73F4-44FD-A38F-43D4F74E21CE}" dt="2025-09-18T13:52:31.180" v="744"/>
        <pc:sldMkLst>
          <pc:docMk/>
          <pc:sldMk cId="3661599165" sldId="327"/>
        </pc:sldMkLst>
      </pc:sldChg>
      <pc:sldChg chg="add">
        <pc:chgData name="Terrill, Kristin I [G COL]" userId="76f536b6-7af4-4a62-b661-6c2db954c442" providerId="ADAL" clId="{C30CC1AA-73F4-44FD-A38F-43D4F74E21CE}" dt="2025-09-18T13:52:35.473" v="745"/>
        <pc:sldMkLst>
          <pc:docMk/>
          <pc:sldMk cId="434941209" sldId="328"/>
        </pc:sldMkLst>
      </pc:sldChg>
      <pc:sldChg chg="add">
        <pc:chgData name="Terrill, Kristin I [G COL]" userId="76f536b6-7af4-4a62-b661-6c2db954c442" providerId="ADAL" clId="{C30CC1AA-73F4-44FD-A38F-43D4F74E21CE}" dt="2025-09-18T13:52:51.534" v="748"/>
        <pc:sldMkLst>
          <pc:docMk/>
          <pc:sldMk cId="3305396917" sldId="329"/>
        </pc:sldMkLst>
      </pc:sldChg>
      <pc:sldMasterChg chg="delSldLayout">
        <pc:chgData name="Terrill, Kristin I [G COL]" userId="76f536b6-7af4-4a62-b661-6c2db954c442" providerId="ADAL" clId="{C30CC1AA-73F4-44FD-A38F-43D4F74E21CE}" dt="2025-09-18T13:32:52.552" v="3" actId="47"/>
        <pc:sldMasterMkLst>
          <pc:docMk/>
          <pc:sldMasterMk cId="0" sldId="2147483648"/>
        </pc:sldMasterMkLst>
        <pc:sldLayoutChg chg="del">
          <pc:chgData name="Terrill, Kristin I [G COL]" userId="76f536b6-7af4-4a62-b661-6c2db954c442" providerId="ADAL" clId="{C30CC1AA-73F4-44FD-A38F-43D4F74E21CE}" dt="2025-09-18T13:32:52.552" v="3" actId="47"/>
          <pc:sldLayoutMkLst>
            <pc:docMk/>
            <pc:sldMasterMk cId="0" sldId="2147483648"/>
            <pc:sldLayoutMk cId="884061092" sldId="2147483659"/>
          </pc:sldLayoutMkLst>
        </pc:sldLayoutChg>
        <pc:sldLayoutChg chg="del">
          <pc:chgData name="Terrill, Kristin I [G COL]" userId="76f536b6-7af4-4a62-b661-6c2db954c442" providerId="ADAL" clId="{C30CC1AA-73F4-44FD-A38F-43D4F74E21CE}" dt="2025-09-18T13:32:49.682" v="2" actId="47"/>
          <pc:sldLayoutMkLst>
            <pc:docMk/>
            <pc:sldMasterMk cId="0" sldId="2147483648"/>
            <pc:sldLayoutMk cId="2252350780"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8FD408-A865-FD43-BD8A-60A14765CAA4}" type="datetimeFigureOut">
              <a:rPr lang="en-US" smtClean="0"/>
              <a:pPr/>
              <a:t>9/19/2025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DFBDB0-09E2-4741-A27D-AF8AA3540ECC}" type="slidenum">
              <a:rPr lang="en-US" smtClean="0"/>
              <a:pPr/>
              <a:t>‹#›</a:t>
            </a:fld>
            <a:endParaRPr lang="en-US"/>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11DA4-9F5C-6145-8010-1CB02F8CA18F}" type="datetimeFigureOut">
              <a:rPr lang="en-US" smtClean="0"/>
              <a:pPr/>
              <a:t>9/19/2025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42586-8D9D-F44D-952F-229CE4F75F9A}"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2344-E7E3-808D-7AA2-6D0FD60A8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1F9A1-8AA2-87D8-B793-004FB0E13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C5100-1102-AA7F-E436-A77DD5634D20}"/>
              </a:ext>
            </a:extLst>
          </p:cNvPr>
          <p:cNvSpPr>
            <a:spLocks noGrp="1"/>
          </p:cNvSpPr>
          <p:nvPr>
            <p:ph type="body" idx="1"/>
          </p:nvPr>
        </p:nvSpPr>
        <p:spPr/>
        <p:txBody>
          <a:bodyPr/>
          <a:lstStyle/>
          <a:p>
            <a:r>
              <a:rPr lang="en-US"/>
              <a:t>10:40</a:t>
            </a:r>
          </a:p>
        </p:txBody>
      </p:sp>
      <p:sp>
        <p:nvSpPr>
          <p:cNvPr id="4" name="Slide Number Placeholder 3">
            <a:extLst>
              <a:ext uri="{FF2B5EF4-FFF2-40B4-BE49-F238E27FC236}">
                <a16:creationId xmlns:a16="http://schemas.microsoft.com/office/drawing/2014/main" id="{30DED67C-232A-59D4-124B-AA966D484A36}"/>
              </a:ext>
            </a:extLst>
          </p:cNvPr>
          <p:cNvSpPr>
            <a:spLocks noGrp="1"/>
          </p:cNvSpPr>
          <p:nvPr>
            <p:ph type="sldNum" sz="quarter" idx="5"/>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142086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8AA5-AD67-B6ED-E26A-B3B89126A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784A1-A041-E811-580F-3C43A5945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590D0-E3EE-C2FF-C38E-EB1511C9F51F}"/>
              </a:ext>
            </a:extLst>
          </p:cNvPr>
          <p:cNvSpPr>
            <a:spLocks noGrp="1"/>
          </p:cNvSpPr>
          <p:nvPr>
            <p:ph type="body" idx="1"/>
          </p:nvPr>
        </p:nvSpPr>
        <p:spPr/>
        <p:txBody>
          <a:bodyPr/>
          <a:lstStyle/>
          <a:p>
            <a:r>
              <a:rPr lang="en-US"/>
              <a:t>Maryam: Used to train models like </a:t>
            </a:r>
            <a:r>
              <a:rPr lang="en-US" b="1"/>
              <a:t>GPT-4</a:t>
            </a:r>
            <a:r>
              <a:rPr lang="en-US"/>
              <a:t>, which need to handle a wide range of topics and </a:t>
            </a:r>
            <a:r>
              <a:rPr lang="en-US" err="1"/>
              <a:t>tasks.Includes</a:t>
            </a:r>
            <a:r>
              <a:rPr lang="en-US"/>
              <a:t> internet text, books, Wikipedia, articles, and diverse </a:t>
            </a:r>
            <a:r>
              <a:rPr lang="en-US" err="1"/>
              <a:t>datasets.The</a:t>
            </a:r>
            <a:r>
              <a:rPr lang="en-US"/>
              <a:t> model learns general language patterns but may not be highly specialized in any single </a:t>
            </a:r>
            <a:r>
              <a:rPr lang="en-US" err="1"/>
              <a:t>field.</a:t>
            </a:r>
            <a:r>
              <a:rPr lang="en-US" b="1" err="1"/>
              <a:t>Example</a:t>
            </a:r>
            <a:r>
              <a:rPr lang="en-US" b="1"/>
              <a:t>: GPT-4</a:t>
            </a:r>
            <a:r>
              <a:rPr lang="en-US"/>
              <a:t> → It can generate responses on almost any topic but may not be as precise as a domain-specific model in areas like medicine or law.</a:t>
            </a:r>
          </a:p>
        </p:txBody>
      </p:sp>
      <p:sp>
        <p:nvSpPr>
          <p:cNvPr id="4" name="Slide Number Placeholder 3">
            <a:extLst>
              <a:ext uri="{FF2B5EF4-FFF2-40B4-BE49-F238E27FC236}">
                <a16:creationId xmlns:a16="http://schemas.microsoft.com/office/drawing/2014/main" id="{2D91F4AE-76E9-5740-15F2-34572F2A01F6}"/>
              </a:ext>
            </a:extLst>
          </p:cNvPr>
          <p:cNvSpPr>
            <a:spLocks noGrp="1"/>
          </p:cNvSpPr>
          <p:nvPr>
            <p:ph type="sldNum" sz="quarter" idx="5"/>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39678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189E2-5859-5B6A-8FB4-BE0703EDF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5C1A5-C613-75EB-248A-5EAB6C689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7A6E0-0D4B-C756-66D5-7B15667C327E}"/>
              </a:ext>
            </a:extLst>
          </p:cNvPr>
          <p:cNvSpPr>
            <a:spLocks noGrp="1"/>
          </p:cNvSpPr>
          <p:nvPr>
            <p:ph type="body" idx="1"/>
          </p:nvPr>
        </p:nvSpPr>
        <p:spPr/>
        <p:txBody>
          <a:bodyPr/>
          <a:lstStyle/>
          <a:p>
            <a:r>
              <a:rPr lang="en-US">
                <a:ea typeface="Calibri"/>
                <a:cs typeface="Calibri"/>
              </a:rPr>
              <a:t>Maryam</a:t>
            </a:r>
            <a:endParaRPr lang="en-US"/>
          </a:p>
        </p:txBody>
      </p:sp>
      <p:sp>
        <p:nvSpPr>
          <p:cNvPr id="4" name="Slide Number Placeholder 3">
            <a:extLst>
              <a:ext uri="{FF2B5EF4-FFF2-40B4-BE49-F238E27FC236}">
                <a16:creationId xmlns:a16="http://schemas.microsoft.com/office/drawing/2014/main" id="{1483A13D-D5F0-64CA-5F29-A37BBC1B3553}"/>
              </a:ext>
            </a:extLst>
          </p:cNvPr>
          <p:cNvSpPr>
            <a:spLocks noGrp="1"/>
          </p:cNvSpPr>
          <p:nvPr>
            <p:ph type="sldNum" sz="quarter" idx="5"/>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192576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782E-28BC-BB07-A25C-D80937B1E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988F3-C6BB-4B9B-D91D-64F8F0F1C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576D0-3887-2655-15B7-D124C52C4754}"/>
              </a:ext>
            </a:extLst>
          </p:cNvPr>
          <p:cNvSpPr>
            <a:spLocks noGrp="1"/>
          </p:cNvSpPr>
          <p:nvPr>
            <p:ph type="body" idx="1"/>
          </p:nvPr>
        </p:nvSpPr>
        <p:spPr/>
        <p:txBody>
          <a:bodyPr/>
          <a:lstStyle/>
          <a:p>
            <a:r>
              <a:rPr lang="en-US">
                <a:ea typeface="Calibri"/>
                <a:cs typeface="Calibri"/>
              </a:rPr>
              <a:t>Maryam</a:t>
            </a:r>
            <a:endParaRPr lang="en-US"/>
          </a:p>
        </p:txBody>
      </p:sp>
      <p:sp>
        <p:nvSpPr>
          <p:cNvPr id="4" name="Slide Number Placeholder 3">
            <a:extLst>
              <a:ext uri="{FF2B5EF4-FFF2-40B4-BE49-F238E27FC236}">
                <a16:creationId xmlns:a16="http://schemas.microsoft.com/office/drawing/2014/main" id="{08811EC9-B088-F57A-D201-945D67A258A1}"/>
              </a:ext>
            </a:extLst>
          </p:cNvPr>
          <p:cNvSpPr>
            <a:spLocks noGrp="1"/>
          </p:cNvSpPr>
          <p:nvPr>
            <p:ph type="sldNum" sz="quarter" idx="5"/>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162132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Maryam: LLMs</a:t>
            </a:r>
            <a:r>
              <a:rPr lang="en-US" b="0" i="0" u="none" strike="noStrike">
                <a:solidFill>
                  <a:srgbClr val="000000"/>
                </a:solidFill>
                <a:effectLst/>
              </a:rPr>
              <a:t> can inherit societal biases present in their training data. For example:</a:t>
            </a:r>
          </a:p>
          <a:p>
            <a:pPr algn="l">
              <a:buFont typeface="Arial" panose="020B0604020202020204" pitchFamily="34" charset="0"/>
              <a:buChar char="•"/>
            </a:pPr>
            <a:r>
              <a:rPr lang="en-US" b="1" i="0" u="none" strike="noStrike">
                <a:solidFill>
                  <a:srgbClr val="000000"/>
                </a:solidFill>
                <a:effectLst/>
              </a:rPr>
              <a:t>Gender Bias:</a:t>
            </a:r>
            <a:r>
              <a:rPr lang="en-US" b="0" i="0" u="none" strike="noStrike">
                <a:solidFill>
                  <a:srgbClr val="000000"/>
                </a:solidFill>
                <a:effectLst/>
              </a:rPr>
              <a:t> If an LLM is trained on text that associates certain professions with specific genders (e.g., "nurse" with women and "engineer" with men), it may reinforce these stereotypes. This bias can affect job recommendations, hiring practices, and even career guidance.</a:t>
            </a:r>
          </a:p>
          <a:p>
            <a:pPr algn="l">
              <a:buFont typeface="Arial" panose="020B0604020202020204" pitchFamily="34" charset="0"/>
              <a:buChar char="•"/>
            </a:pPr>
            <a:r>
              <a:rPr lang="en-US" b="1" i="0" u="none" strike="noStrike">
                <a:solidFill>
                  <a:srgbClr val="000000"/>
                </a:solidFill>
                <a:effectLst/>
              </a:rPr>
              <a:t>Example:</a:t>
            </a:r>
            <a:r>
              <a:rPr lang="en-US" b="0" i="0" u="none" strike="noStrike">
                <a:solidFill>
                  <a:srgbClr val="000000"/>
                </a:solidFill>
                <a:effectLst/>
              </a:rPr>
              <a:t> When asked, "Who is the best doctor?", the model might generate a male name due to the overrepresentation of male doctors in historical data, reinforcing gender stereotypes.</a:t>
            </a:r>
          </a:p>
          <a:p>
            <a:endParaRPr lang="en-US"/>
          </a:p>
        </p:txBody>
      </p:sp>
      <p:sp>
        <p:nvSpPr>
          <p:cNvPr id="4" name="Slide Number Placeholder 3"/>
          <p:cNvSpPr>
            <a:spLocks noGrp="1"/>
          </p:cNvSpPr>
          <p:nvPr>
            <p:ph type="sldNum" sz="quarter" idx="5"/>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128095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FBB2-813A-2E7C-A7E6-344F1D34D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F809D-EDAC-4DC5-2386-DB2B8B9F3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18047-0A0F-F87C-67E7-CF7B130379B6}"/>
              </a:ext>
            </a:extLst>
          </p:cNvPr>
          <p:cNvSpPr>
            <a:spLocks noGrp="1"/>
          </p:cNvSpPr>
          <p:nvPr>
            <p:ph type="body" idx="1"/>
          </p:nvPr>
        </p:nvSpPr>
        <p:spPr/>
        <p:txBody>
          <a:bodyPr/>
          <a:lstStyle/>
          <a:p>
            <a:pPr>
              <a:defRPr/>
            </a:pPr>
            <a:r>
              <a:rPr lang="en-US" b="1">
                <a:solidFill>
                  <a:srgbClr val="000000"/>
                </a:solidFill>
              </a:rPr>
              <a:t>Maryam: Example</a:t>
            </a:r>
            <a:r>
              <a:rPr lang="en-US" b="1" i="0" u="none" strike="noStrike">
                <a:solidFill>
                  <a:srgbClr val="000000"/>
                </a:solidFill>
                <a:effectLst/>
              </a:rPr>
              <a:t>:</a:t>
            </a:r>
            <a:r>
              <a:rPr lang="en-US" b="0" i="0" u="none" strike="noStrike">
                <a:solidFill>
                  <a:srgbClr val="000000"/>
                </a:solidFill>
                <a:effectLst/>
              </a:rPr>
              <a:t> A model trained mostly on Western academic papers may underperform when asked about medical practices in indigenous cultures or the political system in a non-Western country. This leads to </a:t>
            </a:r>
            <a:r>
              <a:rPr lang="en-US" b="1" i="0" u="none" strike="noStrike">
                <a:solidFill>
                  <a:srgbClr val="000000"/>
                </a:solidFill>
                <a:effectLst/>
              </a:rPr>
              <a:t>knowledge gaps</a:t>
            </a:r>
            <a:r>
              <a:rPr lang="en-US" b="0" i="0" u="none" strike="noStrike">
                <a:solidFill>
                  <a:srgbClr val="000000"/>
                </a:solidFill>
                <a:effectLst/>
              </a:rPr>
              <a:t> and </a:t>
            </a:r>
            <a:r>
              <a:rPr lang="en-US" b="1" i="0" u="none" strike="noStrike">
                <a:solidFill>
                  <a:srgbClr val="000000"/>
                </a:solidFill>
                <a:effectLst/>
              </a:rPr>
              <a:t>misunderstandings</a:t>
            </a:r>
            <a:r>
              <a:rPr lang="en-US" b="0" i="0" u="none" strike="noStrike">
                <a:solidFill>
                  <a:srgbClr val="000000"/>
                </a:solidFill>
                <a:effectLst/>
              </a:rPr>
              <a:t> when the model encounters input from those areas.</a:t>
            </a:r>
          </a:p>
          <a:p>
            <a:endParaRPr lang="en-US"/>
          </a:p>
        </p:txBody>
      </p:sp>
      <p:sp>
        <p:nvSpPr>
          <p:cNvPr id="4" name="Slide Number Placeholder 3">
            <a:extLst>
              <a:ext uri="{FF2B5EF4-FFF2-40B4-BE49-F238E27FC236}">
                <a16:creationId xmlns:a16="http://schemas.microsoft.com/office/drawing/2014/main" id="{CCB36159-8697-AD05-7271-1D47D57F6D03}"/>
              </a:ext>
            </a:extLst>
          </p:cNvPr>
          <p:cNvSpPr>
            <a:spLocks noGrp="1"/>
          </p:cNvSpPr>
          <p:nvPr>
            <p:ph type="sldNum" sz="quarter" idx="5"/>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39833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8B69-6AAE-FCD9-FC82-C9EDB1F7A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22933-FC8C-2809-6BBA-8AFC3C8A8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5A06F-AF60-09A3-11D5-2DC84EEB7F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E66779-DBD8-6300-20C1-BA6273E504FE}"/>
              </a:ext>
            </a:extLst>
          </p:cNvPr>
          <p:cNvSpPr>
            <a:spLocks noGrp="1"/>
          </p:cNvSpPr>
          <p:nvPr>
            <p:ph type="sldNum" sz="quarter" idx="5"/>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236991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1BFB-182C-7119-E8C3-92EB7B536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69160-49DA-D799-E8C7-09E19800A7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E7058-2787-CF45-4A78-FECA01EEC416}"/>
              </a:ext>
            </a:extLst>
          </p:cNvPr>
          <p:cNvSpPr>
            <a:spLocks noGrp="1"/>
          </p:cNvSpPr>
          <p:nvPr>
            <p:ph type="body" idx="1"/>
          </p:nvPr>
        </p:nvSpPr>
        <p:spPr/>
        <p:txBody>
          <a:bodyPr/>
          <a:lstStyle/>
          <a:p>
            <a:r>
              <a:rPr lang="en-US"/>
              <a:t>11:20</a:t>
            </a:r>
          </a:p>
        </p:txBody>
      </p:sp>
      <p:sp>
        <p:nvSpPr>
          <p:cNvPr id="4" name="Slide Number Placeholder 3">
            <a:extLst>
              <a:ext uri="{FF2B5EF4-FFF2-40B4-BE49-F238E27FC236}">
                <a16:creationId xmlns:a16="http://schemas.microsoft.com/office/drawing/2014/main" id="{A73E64D3-57EF-D679-BDB3-B004849E2A71}"/>
              </a:ext>
            </a:extLst>
          </p:cNvPr>
          <p:cNvSpPr>
            <a:spLocks noGrp="1"/>
          </p:cNvSpPr>
          <p:nvPr>
            <p:ph type="sldNum" sz="quarter" idx="5"/>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402962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1A9-8551-AFB0-DD7A-7C5F1B8BC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6CF32-545F-9664-621C-ED62FE9FE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38229-9C5F-C493-222D-B4D513424A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8456CF-71F8-C2CF-0CC9-96A2CD7BCB9F}"/>
              </a:ext>
            </a:extLst>
          </p:cNvPr>
          <p:cNvSpPr>
            <a:spLocks noGrp="1"/>
          </p:cNvSpPr>
          <p:nvPr>
            <p:ph type="sldNum" sz="quarter" idx="5"/>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126663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88490-1EEA-325F-3EBD-2DCE973CE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535D3-724B-3756-DAF2-3A76BA60F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64AC8-826D-0CEF-284B-571D049E8A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5828A2-6564-3BA2-12F3-EB6623BE7CCF}"/>
              </a:ext>
            </a:extLst>
          </p:cNvPr>
          <p:cNvSpPr>
            <a:spLocks noGrp="1"/>
          </p:cNvSpPr>
          <p:nvPr>
            <p:ph type="sldNum" sz="quarter" idx="5"/>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107437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BD87B-DE9E-525F-DF31-01059FA43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B4B3C-C5E9-FB13-4B4F-8D852B0EF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EC3A2-5299-9011-A1E7-3F69A33DA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85EB10-F577-987B-51F7-A736606941D5}"/>
              </a:ext>
            </a:extLst>
          </p:cNvPr>
          <p:cNvSpPr>
            <a:spLocks noGrp="1"/>
          </p:cNvSpPr>
          <p:nvPr>
            <p:ph type="sldNum" sz="quarter" idx="5"/>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335609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0488-DE51-D556-8E41-58C891681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0AAD9-F348-B636-575C-E7CC5DAF4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505E5-0CAE-E36C-37A7-E0EDD0F5E3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0DAC47-B99C-7C1D-5D65-79E8927B6ADF}"/>
              </a:ext>
            </a:extLst>
          </p:cNvPr>
          <p:cNvSpPr>
            <a:spLocks noGrp="1"/>
          </p:cNvSpPr>
          <p:nvPr>
            <p:ph type="sldNum" sz="quarter" idx="5"/>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166702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F518-97E8-9BE9-3262-B43F70080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13E23-8168-1560-206C-0D1A0927B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E9797-5462-9FC9-0F9F-71C160A6CF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02ACF0-05B0-24FB-913E-F557235D078E}"/>
              </a:ext>
            </a:extLst>
          </p:cNvPr>
          <p:cNvSpPr>
            <a:spLocks noGrp="1"/>
          </p:cNvSpPr>
          <p:nvPr>
            <p:ph type="sldNum" sz="quarter" idx="5"/>
          </p:nvPr>
        </p:nvSpPr>
        <p:spPr/>
        <p:txBody>
          <a:bodyPr/>
          <a:lstStyle/>
          <a:p>
            <a:fld id="{24A6D18E-8B09-B24B-9169-4FC527B8D84F}" type="slidenum">
              <a:rPr lang="en-US" smtClean="0"/>
              <a:pPr/>
              <a:t>23</a:t>
            </a:fld>
            <a:endParaRPr lang="en-US"/>
          </a:p>
        </p:txBody>
      </p:sp>
    </p:spTree>
    <p:extLst>
      <p:ext uri="{BB962C8B-B14F-4D97-AF65-F5344CB8AC3E}">
        <p14:creationId xmlns:p14="http://schemas.microsoft.com/office/powerpoint/2010/main" val="202363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35BAE-0C93-3522-4559-1BFE74CCF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1C1CE-7BE5-A151-2F19-DC55C0000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C7FB8-6918-8161-13DC-0457F569BE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7AFF9-26C5-95BF-5C19-E614E699DAF9}"/>
              </a:ext>
            </a:extLst>
          </p:cNvPr>
          <p:cNvSpPr>
            <a:spLocks noGrp="1"/>
          </p:cNvSpPr>
          <p:nvPr>
            <p:ph type="sldNum" sz="quarter" idx="5"/>
          </p:nvPr>
        </p:nvSpPr>
        <p:spPr/>
        <p:txBody>
          <a:bodyPr/>
          <a:lstStyle/>
          <a:p>
            <a:fld id="{24A6D18E-8B09-B24B-9169-4FC527B8D84F}" type="slidenum">
              <a:rPr lang="en-US" smtClean="0"/>
              <a:pPr/>
              <a:t>24</a:t>
            </a:fld>
            <a:endParaRPr lang="en-US"/>
          </a:p>
        </p:txBody>
      </p:sp>
    </p:spTree>
    <p:extLst>
      <p:ext uri="{BB962C8B-B14F-4D97-AF65-F5344CB8AC3E}">
        <p14:creationId xmlns:p14="http://schemas.microsoft.com/office/powerpoint/2010/main" val="352188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B8DAC-1B73-4187-3663-3EC207C35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6392F-F39D-9300-3A6A-6B9C25058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176FF-F1AE-22A6-1B22-3E0BDFB0DD66}"/>
              </a:ext>
            </a:extLst>
          </p:cNvPr>
          <p:cNvSpPr>
            <a:spLocks noGrp="1"/>
          </p:cNvSpPr>
          <p:nvPr>
            <p:ph type="body" idx="1"/>
          </p:nvPr>
        </p:nvSpPr>
        <p:spPr/>
        <p:txBody>
          <a:bodyPr/>
          <a:lstStyle/>
          <a:p>
            <a:r>
              <a:rPr lang="en-US" dirty="0"/>
              <a:t>https://www.elicit.com</a:t>
            </a:r>
          </a:p>
        </p:txBody>
      </p:sp>
      <p:sp>
        <p:nvSpPr>
          <p:cNvPr id="4" name="Slide Number Placeholder 3">
            <a:extLst>
              <a:ext uri="{FF2B5EF4-FFF2-40B4-BE49-F238E27FC236}">
                <a16:creationId xmlns:a16="http://schemas.microsoft.com/office/drawing/2014/main" id="{2D01311E-B15D-BF06-ACC1-3E0668EC3E07}"/>
              </a:ext>
            </a:extLst>
          </p:cNvPr>
          <p:cNvSpPr>
            <a:spLocks noGrp="1"/>
          </p:cNvSpPr>
          <p:nvPr>
            <p:ph type="sldNum" sz="quarter" idx="5"/>
          </p:nvPr>
        </p:nvSpPr>
        <p:spPr/>
        <p:txBody>
          <a:bodyPr/>
          <a:lstStyle/>
          <a:p>
            <a:fld id="{24A6D18E-8B09-B24B-9169-4FC527B8D84F}" type="slidenum">
              <a:rPr lang="en-US" smtClean="0"/>
              <a:pPr/>
              <a:t>25</a:t>
            </a:fld>
            <a:endParaRPr lang="en-US"/>
          </a:p>
        </p:txBody>
      </p:sp>
    </p:spTree>
    <p:extLst>
      <p:ext uri="{BB962C8B-B14F-4D97-AF65-F5344CB8AC3E}">
        <p14:creationId xmlns:p14="http://schemas.microsoft.com/office/powerpoint/2010/main" val="18493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39BE-CFBB-66E2-E3B7-9C177DB10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35604-486D-BE2C-15C1-11672A389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8BC5C-FBD0-58B0-C0E6-BC7656C41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E99CE7-77A0-4DA4-5D37-0FDB576C80BF}"/>
              </a:ext>
            </a:extLst>
          </p:cNvPr>
          <p:cNvSpPr>
            <a:spLocks noGrp="1"/>
          </p:cNvSpPr>
          <p:nvPr>
            <p:ph type="sldNum" sz="quarter" idx="5"/>
          </p:nvPr>
        </p:nvSpPr>
        <p:spPr/>
        <p:txBody>
          <a:bodyPr/>
          <a:lstStyle/>
          <a:p>
            <a:fld id="{24A6D18E-8B09-B24B-9169-4FC527B8D84F}" type="slidenum">
              <a:rPr lang="en-US" smtClean="0"/>
              <a:pPr/>
              <a:t>26</a:t>
            </a:fld>
            <a:endParaRPr lang="en-US"/>
          </a:p>
        </p:txBody>
      </p:sp>
    </p:spTree>
    <p:extLst>
      <p:ext uri="{BB962C8B-B14F-4D97-AF65-F5344CB8AC3E}">
        <p14:creationId xmlns:p14="http://schemas.microsoft.com/office/powerpoint/2010/main" val="74420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CCAB-3381-3AF7-ADD8-583CA4225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4D925-AE22-0E00-FCE5-6AA57FBBC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BC0BA-A64F-EBD6-0239-D9B1AD1E9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46E5A-F754-D67F-9904-BE951EC87B9D}"/>
              </a:ext>
            </a:extLst>
          </p:cNvPr>
          <p:cNvSpPr>
            <a:spLocks noGrp="1"/>
          </p:cNvSpPr>
          <p:nvPr>
            <p:ph type="sldNum" sz="quarter" idx="5"/>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521981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AE05-C841-B32D-5067-7FB912DEB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7DC1A-8522-A160-C380-EACEAF25F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561B7-00A9-A77E-C9EF-93E79C193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7F609-14E6-D63B-3FDF-56D51BF9DB3B}"/>
              </a:ext>
            </a:extLst>
          </p:cNvPr>
          <p:cNvSpPr>
            <a:spLocks noGrp="1"/>
          </p:cNvSpPr>
          <p:nvPr>
            <p:ph type="sldNum" sz="quarter" idx="5"/>
          </p:nvPr>
        </p:nvSpPr>
        <p:spPr/>
        <p:txBody>
          <a:bodyPr/>
          <a:lstStyle/>
          <a:p>
            <a:fld id="{24A6D18E-8B09-B24B-9169-4FC527B8D84F}" type="slidenum">
              <a:rPr lang="en-US" smtClean="0"/>
              <a:pPr/>
              <a:t>28</a:t>
            </a:fld>
            <a:endParaRPr lang="en-US"/>
          </a:p>
        </p:txBody>
      </p:sp>
    </p:spTree>
    <p:extLst>
      <p:ext uri="{BB962C8B-B14F-4D97-AF65-F5344CB8AC3E}">
        <p14:creationId xmlns:p14="http://schemas.microsoft.com/office/powerpoint/2010/main" val="1824170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2BAB6-CC07-5FEF-8064-F4AB2F52C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641D6-0129-CF33-94EC-04E1982BD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44DC8-7CCA-3FD7-B750-4845EDC4A5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86F54-B188-5371-BF0D-A80F1DCD5477}"/>
              </a:ext>
            </a:extLst>
          </p:cNvPr>
          <p:cNvSpPr>
            <a:spLocks noGrp="1"/>
          </p:cNvSpPr>
          <p:nvPr>
            <p:ph type="sldNum" sz="quarter" idx="5"/>
          </p:nvPr>
        </p:nvSpPr>
        <p:spPr/>
        <p:txBody>
          <a:bodyPr/>
          <a:lstStyle/>
          <a:p>
            <a:fld id="{24A6D18E-8B09-B24B-9169-4FC527B8D84F}" type="slidenum">
              <a:rPr lang="en-US" smtClean="0"/>
              <a:pPr/>
              <a:t>29</a:t>
            </a:fld>
            <a:endParaRPr lang="en-US"/>
          </a:p>
        </p:txBody>
      </p:sp>
    </p:spTree>
    <p:extLst>
      <p:ext uri="{BB962C8B-B14F-4D97-AF65-F5344CB8AC3E}">
        <p14:creationId xmlns:p14="http://schemas.microsoft.com/office/powerpoint/2010/main" val="272329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6EA76-8AEA-3987-2AB2-F518F01C6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61EF7-5471-5979-0E79-B965EB3D6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8A217-C9C4-1B5C-45B2-CF73491E01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874729-44D7-845B-C5CE-0C80CFE1D187}"/>
              </a:ext>
            </a:extLst>
          </p:cNvPr>
          <p:cNvSpPr>
            <a:spLocks noGrp="1"/>
          </p:cNvSpPr>
          <p:nvPr>
            <p:ph type="sldNum" sz="quarter" idx="5"/>
          </p:nvPr>
        </p:nvSpPr>
        <p:spPr/>
        <p:txBody>
          <a:bodyPr/>
          <a:lstStyle/>
          <a:p>
            <a:fld id="{24A6D18E-8B09-B24B-9169-4FC527B8D84F}" type="slidenum">
              <a:rPr lang="en-US" smtClean="0"/>
              <a:pPr/>
              <a:t>30</a:t>
            </a:fld>
            <a:endParaRPr lang="en-US"/>
          </a:p>
        </p:txBody>
      </p:sp>
    </p:spTree>
    <p:extLst>
      <p:ext uri="{BB962C8B-B14F-4D97-AF65-F5344CB8AC3E}">
        <p14:creationId xmlns:p14="http://schemas.microsoft.com/office/powerpoint/2010/main" val="286887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91AA-2704-3F59-F27D-5EA389599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F4CC7-8CC3-6354-D792-A42DBBCD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864DE-C450-BB16-E680-A1B9A80B92BB}"/>
              </a:ext>
            </a:extLst>
          </p:cNvPr>
          <p:cNvSpPr>
            <a:spLocks noGrp="1"/>
          </p:cNvSpPr>
          <p:nvPr>
            <p:ph type="body" idx="1"/>
          </p:nvPr>
        </p:nvSpPr>
        <p:spPr/>
        <p:txBody>
          <a:bodyPr/>
          <a:lstStyle/>
          <a:p>
            <a:r>
              <a:rPr lang="en-US" dirty="0"/>
              <a:t>Ask during oral discussion, for each criterion, does it relate to effectiveness, efficiency, or ethics?</a:t>
            </a:r>
          </a:p>
        </p:txBody>
      </p:sp>
      <p:sp>
        <p:nvSpPr>
          <p:cNvPr id="4" name="Slide Number Placeholder 3">
            <a:extLst>
              <a:ext uri="{FF2B5EF4-FFF2-40B4-BE49-F238E27FC236}">
                <a16:creationId xmlns:a16="http://schemas.microsoft.com/office/drawing/2014/main" id="{FDB03729-1CBD-510E-559A-D7199B2ABA06}"/>
              </a:ext>
            </a:extLst>
          </p:cNvPr>
          <p:cNvSpPr>
            <a:spLocks noGrp="1"/>
          </p:cNvSpPr>
          <p:nvPr>
            <p:ph type="sldNum" sz="quarter" idx="5"/>
          </p:nvPr>
        </p:nvSpPr>
        <p:spPr/>
        <p:txBody>
          <a:bodyPr/>
          <a:lstStyle/>
          <a:p>
            <a:fld id="{24A6D18E-8B09-B24B-9169-4FC527B8D84F}" type="slidenum">
              <a:rPr lang="en-US" smtClean="0"/>
              <a:pPr/>
              <a:t>31</a:t>
            </a:fld>
            <a:endParaRPr lang="en-US"/>
          </a:p>
        </p:txBody>
      </p:sp>
    </p:spTree>
    <p:extLst>
      <p:ext uri="{BB962C8B-B14F-4D97-AF65-F5344CB8AC3E}">
        <p14:creationId xmlns:p14="http://schemas.microsoft.com/office/powerpoint/2010/main" val="22038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66BE-6DBC-2203-128C-06C2D38FC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87869-0C52-23D8-3A68-C69B7310D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2BBD8-91B8-6B68-92AF-6602EF4722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18E23A-8943-54B0-6A86-CE32037BCD36}"/>
              </a:ext>
            </a:extLst>
          </p:cNvPr>
          <p:cNvSpPr>
            <a:spLocks noGrp="1"/>
          </p:cNvSpPr>
          <p:nvPr>
            <p:ph type="sldNum" sz="quarter" idx="5"/>
          </p:nvPr>
        </p:nvSpPr>
        <p:spPr/>
        <p:txBody>
          <a:bodyPr/>
          <a:lstStyle/>
          <a:p>
            <a:fld id="{24A6D18E-8B09-B24B-9169-4FC527B8D84F}" type="slidenum">
              <a:rPr lang="en-US" smtClean="0"/>
              <a:pPr/>
              <a:t>32</a:t>
            </a:fld>
            <a:endParaRPr lang="en-US"/>
          </a:p>
        </p:txBody>
      </p:sp>
    </p:spTree>
    <p:extLst>
      <p:ext uri="{BB962C8B-B14F-4D97-AF65-F5344CB8AC3E}">
        <p14:creationId xmlns:p14="http://schemas.microsoft.com/office/powerpoint/2010/main" val="126675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338DF-7655-232E-14F8-0C91A1B7D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913D8-DE8A-51D9-FB42-A06406D6C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35C50-0D1D-AA4B-9E61-00633632D4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C3FF1E-791F-0D4D-EF97-DB550F41B721}"/>
              </a:ext>
            </a:extLst>
          </p:cNvPr>
          <p:cNvSpPr>
            <a:spLocks noGrp="1"/>
          </p:cNvSpPr>
          <p:nvPr>
            <p:ph type="sldNum" sz="quarter" idx="5"/>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21868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432-8F77-6A52-5E94-719956486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5C257-1419-F267-CDD2-85A78783A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265BD-1809-35E7-0E08-C43804CE5F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A40AE2-EAE7-9956-8472-4DA611085411}"/>
              </a:ext>
            </a:extLst>
          </p:cNvPr>
          <p:cNvSpPr>
            <a:spLocks noGrp="1"/>
          </p:cNvSpPr>
          <p:nvPr>
            <p:ph type="sldNum" sz="quarter" idx="5"/>
          </p:nvPr>
        </p:nvSpPr>
        <p:spPr/>
        <p:txBody>
          <a:bodyPr/>
          <a:lstStyle/>
          <a:p>
            <a:fld id="{24A6D18E-8B09-B24B-9169-4FC527B8D84F}" type="slidenum">
              <a:rPr lang="en-US" smtClean="0"/>
              <a:pPr/>
              <a:t>33</a:t>
            </a:fld>
            <a:endParaRPr lang="en-US"/>
          </a:p>
        </p:txBody>
      </p:sp>
    </p:spTree>
    <p:extLst>
      <p:ext uri="{BB962C8B-B14F-4D97-AF65-F5344CB8AC3E}">
        <p14:creationId xmlns:p14="http://schemas.microsoft.com/office/powerpoint/2010/main" val="1108941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156E-F546-75E2-C5B1-CFF485518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478A8-09C1-0A5D-66BF-FD05FCF3C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B3B44-DC18-1CF5-A769-0AFEEE796E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E3B2F3-80F0-2517-BF88-00EA15E7C982}"/>
              </a:ext>
            </a:extLst>
          </p:cNvPr>
          <p:cNvSpPr>
            <a:spLocks noGrp="1"/>
          </p:cNvSpPr>
          <p:nvPr>
            <p:ph type="sldNum" sz="quarter" idx="5"/>
          </p:nvPr>
        </p:nvSpPr>
        <p:spPr/>
        <p:txBody>
          <a:bodyPr/>
          <a:lstStyle/>
          <a:p>
            <a:fld id="{24A6D18E-8B09-B24B-9169-4FC527B8D84F}" type="slidenum">
              <a:rPr lang="en-US" smtClean="0"/>
              <a:pPr/>
              <a:t>34</a:t>
            </a:fld>
            <a:endParaRPr lang="en-US"/>
          </a:p>
        </p:txBody>
      </p:sp>
    </p:spTree>
    <p:extLst>
      <p:ext uri="{BB962C8B-B14F-4D97-AF65-F5344CB8AC3E}">
        <p14:creationId xmlns:p14="http://schemas.microsoft.com/office/powerpoint/2010/main" val="228959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0D6F5-D041-2502-630A-0C5E34D95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F8965-7FCC-745C-3C30-D7F8B308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21F97-0ABF-4BCD-C976-54EF54E916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16BE20-83ED-E2EA-8600-134DCF43790B}"/>
              </a:ext>
            </a:extLst>
          </p:cNvPr>
          <p:cNvSpPr>
            <a:spLocks noGrp="1"/>
          </p:cNvSpPr>
          <p:nvPr>
            <p:ph type="sldNum" sz="quarter" idx="5"/>
          </p:nvPr>
        </p:nvSpPr>
        <p:spPr/>
        <p:txBody>
          <a:bodyPr/>
          <a:lstStyle/>
          <a:p>
            <a:fld id="{24A6D18E-8B09-B24B-9169-4FC527B8D84F}" type="slidenum">
              <a:rPr lang="en-US" smtClean="0"/>
              <a:pPr/>
              <a:t>35</a:t>
            </a:fld>
            <a:endParaRPr lang="en-US"/>
          </a:p>
        </p:txBody>
      </p:sp>
    </p:spTree>
    <p:extLst>
      <p:ext uri="{BB962C8B-B14F-4D97-AF65-F5344CB8AC3E}">
        <p14:creationId xmlns:p14="http://schemas.microsoft.com/office/powerpoint/2010/main" val="337000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670AE-F16C-7D54-2D92-EBBC6071A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E61A2-0193-0E50-A2A5-6A5AEDA16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483A0-6774-D339-B13F-03AABCCEF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4D536-5A9D-43AC-84B8-F8903178F387}"/>
              </a:ext>
            </a:extLst>
          </p:cNvPr>
          <p:cNvSpPr>
            <a:spLocks noGrp="1"/>
          </p:cNvSpPr>
          <p:nvPr>
            <p:ph type="sldNum" sz="quarter" idx="5"/>
          </p:nvPr>
        </p:nvSpPr>
        <p:spPr/>
        <p:txBody>
          <a:bodyPr/>
          <a:lstStyle/>
          <a:p>
            <a:fld id="{24A6D18E-8B09-B24B-9169-4FC527B8D84F}" type="slidenum">
              <a:rPr lang="en-US" smtClean="0"/>
              <a:pPr/>
              <a:t>36</a:t>
            </a:fld>
            <a:endParaRPr lang="en-US"/>
          </a:p>
        </p:txBody>
      </p:sp>
    </p:spTree>
    <p:extLst>
      <p:ext uri="{BB962C8B-B14F-4D97-AF65-F5344CB8AC3E}">
        <p14:creationId xmlns:p14="http://schemas.microsoft.com/office/powerpoint/2010/main" val="406860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24F4-27D3-6199-2600-9AAA5D89F9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7735C-F1B4-FFC6-7B9A-2283A5D3A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0A4BD-0E32-387F-A727-FA68E55482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B8AD09-1D7E-E688-20EF-6E1A8A0C9F13}"/>
              </a:ext>
            </a:extLst>
          </p:cNvPr>
          <p:cNvSpPr>
            <a:spLocks noGrp="1"/>
          </p:cNvSpPr>
          <p:nvPr>
            <p:ph type="sldNum" sz="quarter" idx="5"/>
          </p:nvPr>
        </p:nvSpPr>
        <p:spPr/>
        <p:txBody>
          <a:bodyPr/>
          <a:lstStyle/>
          <a:p>
            <a:fld id="{24A6D18E-8B09-B24B-9169-4FC527B8D84F}" type="slidenum">
              <a:rPr lang="en-US" smtClean="0"/>
              <a:pPr/>
              <a:t>37</a:t>
            </a:fld>
            <a:endParaRPr lang="en-US"/>
          </a:p>
        </p:txBody>
      </p:sp>
    </p:spTree>
    <p:extLst>
      <p:ext uri="{BB962C8B-B14F-4D97-AF65-F5344CB8AC3E}">
        <p14:creationId xmlns:p14="http://schemas.microsoft.com/office/powerpoint/2010/main" val="2580208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5F65-971E-72BE-951D-26D5526F7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678B3-C6DE-D8B7-3967-2F9451637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016DA-25EC-B0CE-3B38-2F2190D054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344AD5-1575-7968-1673-2716FF58395E}"/>
              </a:ext>
            </a:extLst>
          </p:cNvPr>
          <p:cNvSpPr>
            <a:spLocks noGrp="1"/>
          </p:cNvSpPr>
          <p:nvPr>
            <p:ph type="sldNum" sz="quarter" idx="5"/>
          </p:nvPr>
        </p:nvSpPr>
        <p:spPr/>
        <p:txBody>
          <a:bodyPr/>
          <a:lstStyle/>
          <a:p>
            <a:fld id="{24A6D18E-8B09-B24B-9169-4FC527B8D84F}" type="slidenum">
              <a:rPr lang="en-US" smtClean="0"/>
              <a:pPr/>
              <a:t>38</a:t>
            </a:fld>
            <a:endParaRPr lang="en-US"/>
          </a:p>
        </p:txBody>
      </p:sp>
    </p:spTree>
    <p:extLst>
      <p:ext uri="{BB962C8B-B14F-4D97-AF65-F5344CB8AC3E}">
        <p14:creationId xmlns:p14="http://schemas.microsoft.com/office/powerpoint/2010/main" val="101765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1A013-C620-5F09-88D1-DA61F2B01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F7428-8F8E-B367-5E14-8E9B11429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9AB70-6F64-F208-5CF0-E7E738AEB0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8B8251-812C-F882-B773-1DD7A1D56F3C}"/>
              </a:ext>
            </a:extLst>
          </p:cNvPr>
          <p:cNvSpPr>
            <a:spLocks noGrp="1"/>
          </p:cNvSpPr>
          <p:nvPr>
            <p:ph type="sldNum" sz="quarter" idx="5"/>
          </p:nvPr>
        </p:nvSpPr>
        <p:spPr/>
        <p:txBody>
          <a:bodyPr/>
          <a:lstStyle/>
          <a:p>
            <a:fld id="{24A6D18E-8B09-B24B-9169-4FC527B8D84F}" type="slidenum">
              <a:rPr lang="en-US" smtClean="0"/>
              <a:pPr/>
              <a:t>39</a:t>
            </a:fld>
            <a:endParaRPr lang="en-US"/>
          </a:p>
        </p:txBody>
      </p:sp>
    </p:spTree>
    <p:extLst>
      <p:ext uri="{BB962C8B-B14F-4D97-AF65-F5344CB8AC3E}">
        <p14:creationId xmlns:p14="http://schemas.microsoft.com/office/powerpoint/2010/main" val="1176171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AB4E-9079-C9F2-9FAA-7A91F9225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7DF4-A90B-794E-06AA-1E39FBB68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FF033-307E-0206-E91F-E8D06A485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FAF7-8263-C0AC-7FAA-99B7B703F073}"/>
              </a:ext>
            </a:extLst>
          </p:cNvPr>
          <p:cNvSpPr>
            <a:spLocks noGrp="1"/>
          </p:cNvSpPr>
          <p:nvPr>
            <p:ph type="sldNum" sz="quarter" idx="5"/>
          </p:nvPr>
        </p:nvSpPr>
        <p:spPr/>
        <p:txBody>
          <a:bodyPr/>
          <a:lstStyle/>
          <a:p>
            <a:fld id="{24A6D18E-8B09-B24B-9169-4FC527B8D84F}" type="slidenum">
              <a:rPr lang="en-US" smtClean="0"/>
              <a:pPr/>
              <a:t>40</a:t>
            </a:fld>
            <a:endParaRPr lang="en-US"/>
          </a:p>
        </p:txBody>
      </p:sp>
    </p:spTree>
    <p:extLst>
      <p:ext uri="{BB962C8B-B14F-4D97-AF65-F5344CB8AC3E}">
        <p14:creationId xmlns:p14="http://schemas.microsoft.com/office/powerpoint/2010/main" val="328793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7D7C-FC0B-70F3-3AD0-D4D8B2FD6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2D936-6BA7-B96C-9BAE-97313ADD2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A37A2-9815-4EB5-472E-3625DD001408}"/>
              </a:ext>
            </a:extLst>
          </p:cNvPr>
          <p:cNvSpPr>
            <a:spLocks noGrp="1"/>
          </p:cNvSpPr>
          <p:nvPr>
            <p:ph type="body" idx="1"/>
          </p:nvPr>
        </p:nvSpPr>
        <p:spPr/>
        <p:txBody>
          <a:bodyPr>
            <a:normAutofit fontScale="92500" lnSpcReduction="10000"/>
          </a:bodyPr>
          <a:lstStyle/>
          <a:p>
            <a:r>
              <a:rPr lang="en-US" sz="3200">
                <a:solidFill>
                  <a:srgbClr val="000000"/>
                </a:solidFill>
                <a:latin typeface="-webkit-standard"/>
              </a:rPr>
              <a:t>Maryam: With</a:t>
            </a:r>
            <a:r>
              <a:rPr lang="en-US" sz="3200" b="0" i="0" u="none" strike="noStrike">
                <a:solidFill>
                  <a:srgbClr val="000000"/>
                </a:solidFill>
                <a:effectLst/>
                <a:latin typeface="-webkit-standard"/>
              </a:rPr>
              <a:t> AI reshaping education, corporations investing heavily, and workplaces rapidly integrating AI tools, mastering AI is key to staying competitive. Recent headlines confirm that graduate students who develop AI skills are better prepared for the evolving job market.</a:t>
            </a:r>
            <a:endParaRPr lang="en-US" sz="3200"/>
          </a:p>
        </p:txBody>
      </p:sp>
      <p:sp>
        <p:nvSpPr>
          <p:cNvPr id="4" name="Slide Number Placeholder 3">
            <a:extLst>
              <a:ext uri="{FF2B5EF4-FFF2-40B4-BE49-F238E27FC236}">
                <a16:creationId xmlns:a16="http://schemas.microsoft.com/office/drawing/2014/main" id="{8A4E9684-28DD-AA73-BEA7-A4D3F330753E}"/>
              </a:ext>
            </a:extLst>
          </p:cNvPr>
          <p:cNvSpPr>
            <a:spLocks noGrp="1"/>
          </p:cNvSpPr>
          <p:nvPr>
            <p:ph type="sldNum" sz="quarter" idx="5"/>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157422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99465-9AA4-6952-C844-637A7A5E6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B86EE-2DF7-95C3-CC73-A8DD0FE78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F0FC2-428C-7961-6A18-29A1DC55C2ED}"/>
              </a:ext>
            </a:extLst>
          </p:cNvPr>
          <p:cNvSpPr>
            <a:spLocks noGrp="1"/>
          </p:cNvSpPr>
          <p:nvPr>
            <p:ph type="body" idx="1"/>
          </p:nvPr>
        </p:nvSpPr>
        <p:spPr/>
        <p:txBody>
          <a:bodyPr/>
          <a:lstStyle/>
          <a:p>
            <a:r>
              <a:rPr lang="en-US"/>
              <a:t>Note that Workshop 2 is more procedural and evaluative; Workshop 1 focuses on algorithmic awareness and evaluative judgment</a:t>
            </a:r>
          </a:p>
        </p:txBody>
      </p:sp>
      <p:sp>
        <p:nvSpPr>
          <p:cNvPr id="4" name="Slide Number Placeholder 3">
            <a:extLst>
              <a:ext uri="{FF2B5EF4-FFF2-40B4-BE49-F238E27FC236}">
                <a16:creationId xmlns:a16="http://schemas.microsoft.com/office/drawing/2014/main" id="{A23DC94A-0EA0-79E0-4AA8-AECDEAD4374C}"/>
              </a:ext>
            </a:extLst>
          </p:cNvPr>
          <p:cNvSpPr>
            <a:spLocks noGrp="1"/>
          </p:cNvSpPr>
          <p:nvPr>
            <p:ph type="sldNum" sz="quarter" idx="5"/>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386331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363C-79C1-C71E-3B20-45278D75C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233F4-11F3-8B5B-AD42-CBC14F801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19618-7EB3-6683-08E8-A900CF4F30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3CBC78-314D-339B-A596-06FA01831E8F}"/>
              </a:ext>
            </a:extLst>
          </p:cNvPr>
          <p:cNvSpPr>
            <a:spLocks noGrp="1"/>
          </p:cNvSpPr>
          <p:nvPr>
            <p:ph type="sldNum" sz="quarter" idx="5"/>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27388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3268-2638-EC14-1FC8-28AC585DE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59DF6-E3FA-85DE-089B-8BD2A1450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709F5-F4A7-0105-7F2D-3B0BFB6873B1}"/>
              </a:ext>
            </a:extLst>
          </p:cNvPr>
          <p:cNvSpPr>
            <a:spLocks noGrp="1"/>
          </p:cNvSpPr>
          <p:nvPr>
            <p:ph type="body" idx="1"/>
          </p:nvPr>
        </p:nvSpPr>
        <p:spPr/>
        <p:txBody>
          <a:bodyPr/>
          <a:lstStyle/>
          <a:p>
            <a:pPr algn="l"/>
            <a:r>
              <a:rPr lang="en-US" b="0" i="0" u="none" strike="noStrike">
                <a:solidFill>
                  <a:srgbClr val="000000"/>
                </a:solidFill>
                <a:effectLst/>
              </a:rPr>
              <a:t>Think of </a:t>
            </a:r>
            <a:r>
              <a:rPr lang="en-US" b="1" i="0" u="none" strike="noStrike">
                <a:solidFill>
                  <a:srgbClr val="000000"/>
                </a:solidFill>
                <a:effectLst/>
              </a:rPr>
              <a:t>AI</a:t>
            </a:r>
            <a:r>
              <a:rPr lang="en-US" b="0" i="0" u="none" strike="noStrike">
                <a:solidFill>
                  <a:srgbClr val="000000"/>
                </a:solidFill>
                <a:effectLst/>
              </a:rPr>
              <a:t> as a broad category, like "vehicles," and </a:t>
            </a:r>
            <a:r>
              <a:rPr lang="en-US" b="1" i="0" u="none" strike="noStrike">
                <a:solidFill>
                  <a:srgbClr val="000000"/>
                </a:solidFill>
                <a:effectLst/>
              </a:rPr>
              <a:t>Generative AI</a:t>
            </a:r>
            <a:r>
              <a:rPr lang="en-US" b="0" i="0" u="none" strike="noStrike">
                <a:solidFill>
                  <a:srgbClr val="000000"/>
                </a:solidFill>
                <a:effectLst/>
              </a:rPr>
              <a:t> as a specific type, like "electric cars."</a:t>
            </a:r>
          </a:p>
          <a:p>
            <a:pPr algn="l">
              <a:buFont typeface="Arial" panose="020B0604020202020204" pitchFamily="34" charset="0"/>
              <a:buChar char="•"/>
            </a:pPr>
            <a:r>
              <a:rPr lang="en-US" b="1" i="0" u="none" strike="noStrike">
                <a:solidFill>
                  <a:srgbClr val="000000"/>
                </a:solidFill>
                <a:effectLst/>
              </a:rPr>
              <a:t>AI</a:t>
            </a:r>
            <a:r>
              <a:rPr lang="en-US" b="0" i="0" u="none" strike="noStrike">
                <a:solidFill>
                  <a:srgbClr val="000000"/>
                </a:solidFill>
                <a:effectLst/>
              </a:rPr>
              <a:t> includes systems that analyze data, make decisions, and automate tasks. For example, a fraud detection system in banking uses AI to spot suspicious transactions, but it doesn’t </a:t>
            </a:r>
            <a:r>
              <a:rPr lang="en-US" b="0" i="1" u="none" strike="noStrike">
                <a:solidFill>
                  <a:srgbClr val="000000"/>
                </a:solidFill>
                <a:effectLst/>
              </a:rPr>
              <a:t>create</a:t>
            </a:r>
            <a:r>
              <a:rPr lang="en-US" b="0" i="0" u="none" strike="noStrike">
                <a:solidFill>
                  <a:srgbClr val="000000"/>
                </a:solidFill>
                <a:effectLst/>
              </a:rPr>
              <a:t> anything new.</a:t>
            </a:r>
          </a:p>
          <a:p>
            <a:pPr algn="l">
              <a:buFont typeface="Arial" panose="020B0604020202020204" pitchFamily="34" charset="0"/>
              <a:buChar char="•"/>
            </a:pPr>
            <a:r>
              <a:rPr lang="en-US" b="1" i="0" u="none" strike="noStrike">
                <a:solidFill>
                  <a:srgbClr val="000000"/>
                </a:solidFill>
                <a:effectLst/>
              </a:rPr>
              <a:t>Generative AI</a:t>
            </a:r>
            <a:r>
              <a:rPr lang="en-US" b="0" i="0" u="none" strike="noStrike">
                <a:solidFill>
                  <a:srgbClr val="000000"/>
                </a:solidFill>
                <a:effectLst/>
              </a:rPr>
              <a:t> is a type of AI that </a:t>
            </a:r>
            <a:r>
              <a:rPr lang="en-US" b="1" i="0" u="none" strike="noStrike">
                <a:solidFill>
                  <a:srgbClr val="000000"/>
                </a:solidFill>
                <a:effectLst/>
              </a:rPr>
              <a:t>creates new content</a:t>
            </a:r>
            <a:r>
              <a:rPr lang="en-US" b="0" i="0" u="none" strike="noStrike">
                <a:solidFill>
                  <a:srgbClr val="000000"/>
                </a:solidFill>
                <a:effectLst/>
              </a:rPr>
              <a:t>—text, images, music, or code—rather than just analyzing data or making predictions. For example, ChatGPT generates human-like text, and DALL·E creates images from text descriptions. </a:t>
            </a:r>
            <a:r>
              <a:rPr lang="en-US" b="1" i="0" u="none" strike="noStrike">
                <a:solidFill>
                  <a:srgbClr val="000000"/>
                </a:solidFill>
                <a:effectLst/>
              </a:rPr>
              <a:t>LLMs</a:t>
            </a:r>
            <a:r>
              <a:rPr lang="en-US" b="0" i="0" u="none" strike="noStrike">
                <a:solidFill>
                  <a:srgbClr val="000000"/>
                </a:solidFill>
                <a:effectLst/>
                <a:latin typeface="-webkit-standard"/>
              </a:rPr>
              <a:t> are like </a:t>
            </a:r>
            <a:r>
              <a:rPr lang="en-US" b="0" i="0" u="none" strike="noStrike" err="1">
                <a:solidFill>
                  <a:srgbClr val="000000"/>
                </a:solidFill>
                <a:effectLst/>
                <a:latin typeface="-webkit-standard"/>
              </a:rPr>
              <a:t>Teslas</a:t>
            </a:r>
            <a:r>
              <a:rPr lang="en-US" b="0" i="0" u="none" strike="noStrike">
                <a:solidFill>
                  <a:srgbClr val="000000"/>
                </a:solidFill>
                <a:effectLst/>
                <a:latin typeface="-webkit-standard"/>
              </a:rPr>
              <a:t>—specifically designed electric cars optimized for certain functions.</a:t>
            </a:r>
            <a:endParaRPr lang="en-US" b="0" i="0" u="none" strike="noStrike">
              <a:solidFill>
                <a:srgbClr val="000000"/>
              </a:solidFill>
              <a:effectLst/>
            </a:endParaRPr>
          </a:p>
          <a:p>
            <a:endParaRPr lang="en-US"/>
          </a:p>
        </p:txBody>
      </p:sp>
      <p:sp>
        <p:nvSpPr>
          <p:cNvPr id="4" name="Slide Number Placeholder 3">
            <a:extLst>
              <a:ext uri="{FF2B5EF4-FFF2-40B4-BE49-F238E27FC236}">
                <a16:creationId xmlns:a16="http://schemas.microsoft.com/office/drawing/2014/main" id="{BB4ADFD0-C770-3006-C76C-0D78B7104885}"/>
              </a:ext>
            </a:extLst>
          </p:cNvPr>
          <p:cNvSpPr>
            <a:spLocks noGrp="1"/>
          </p:cNvSpPr>
          <p:nvPr>
            <p:ph type="sldNum" sz="quarter" idx="5"/>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333614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E9DCB-9F3F-0183-11CB-854304D97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0EDEF-4D11-3246-8451-32C78DA4E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7B8C3-A290-45F2-D518-816E5F4672B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a:solidFill>
                  <a:srgbClr val="000000"/>
                </a:solidFill>
                <a:effectLst/>
                <a:latin typeface="-webkit-standard"/>
              </a:rPr>
              <a:t>Large Language Models (LLMs) are trained on vast amounts of text data to predict and generate human-like language. They use modeling techniques to analyze patterns in text and generate coherent responses based on context. By processing input as a series of tokens—words or </a:t>
            </a:r>
            <a:r>
              <a:rPr lang="en-US" b="0" i="0" u="none" strike="noStrike" err="1">
                <a:solidFill>
                  <a:srgbClr val="000000"/>
                </a:solidFill>
                <a:effectLst/>
                <a:latin typeface="-webkit-standard"/>
              </a:rPr>
              <a:t>subwords</a:t>
            </a:r>
            <a:r>
              <a:rPr lang="en-US" b="0" i="0" u="none" strike="noStrike">
                <a:solidFill>
                  <a:srgbClr val="000000"/>
                </a:solidFill>
                <a:effectLst/>
                <a:latin typeface="-webkit-standard"/>
              </a:rPr>
              <a:t>—LLMs predict the next most likely token, allowing them to generate text, answer questions, and assist with writing. Their effectiveness depends on the quality of training data, fine-tuning, and user prompts. </a:t>
            </a:r>
            <a:r>
              <a:rPr lang="en-US" b="0" i="0" u="none" strike="noStrike">
                <a:solidFill>
                  <a:srgbClr val="000000"/>
                </a:solidFill>
                <a:effectLst/>
              </a:rPr>
              <a:t>Think of an LLM like a supercharged autocomplete. It doesn’t “know” facts but calculates the most likely next word based on its training data</a:t>
            </a:r>
          </a:p>
          <a:p>
            <a:endParaRPr lang="en-US"/>
          </a:p>
        </p:txBody>
      </p:sp>
      <p:sp>
        <p:nvSpPr>
          <p:cNvPr id="4" name="Slide Number Placeholder 3">
            <a:extLst>
              <a:ext uri="{FF2B5EF4-FFF2-40B4-BE49-F238E27FC236}">
                <a16:creationId xmlns:a16="http://schemas.microsoft.com/office/drawing/2014/main" id="{000976DD-A821-BCB4-D4E1-1789E1D1BD02}"/>
              </a:ext>
            </a:extLst>
          </p:cNvPr>
          <p:cNvSpPr>
            <a:spLocks noGrp="1"/>
          </p:cNvSpPr>
          <p:nvPr>
            <p:ph type="sldNum" sz="quarter" idx="5"/>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58124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C4527-BAD8-23FA-B020-0CE61959E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F0E73-0226-03D8-A97E-768C08E1D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E56AD-DDD5-B899-AAC3-2E98195D853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cs typeface="Arial" panose="020B0604020202020204" pitchFamily="34" charset="0"/>
              </a:rPr>
              <a:t>Maryam open AI prioritizes transparency and collaboration, while closed AI prioritizes security and proprietary control over the technology. </a:t>
            </a:r>
          </a:p>
          <a:p>
            <a:endParaRPr lang="en-US"/>
          </a:p>
        </p:txBody>
      </p:sp>
      <p:sp>
        <p:nvSpPr>
          <p:cNvPr id="4" name="Slide Number Placeholder 3">
            <a:extLst>
              <a:ext uri="{FF2B5EF4-FFF2-40B4-BE49-F238E27FC236}">
                <a16:creationId xmlns:a16="http://schemas.microsoft.com/office/drawing/2014/main" id="{F2C7213B-E047-B18D-728D-5B54C4BDD0A7}"/>
              </a:ext>
            </a:extLst>
          </p:cNvPr>
          <p:cNvSpPr>
            <a:spLocks noGrp="1"/>
          </p:cNvSpPr>
          <p:nvPr>
            <p:ph type="sldNum" sz="quarter" idx="5"/>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47337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192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2400"/>
          </a:p>
        </p:txBody>
      </p:sp>
      <p:sp>
        <p:nvSpPr>
          <p:cNvPr id="3076" name="Rectangle 4"/>
          <p:cNvSpPr>
            <a:spLocks noGrp="1" noChangeArrowheads="1"/>
          </p:cNvSpPr>
          <p:nvPr>
            <p:ph type="ctrTitle"/>
          </p:nvPr>
        </p:nvSpPr>
        <p:spPr>
          <a:xfrm>
            <a:off x="711200" y="2514600"/>
            <a:ext cx="8839200" cy="1066800"/>
          </a:xfrm>
        </p:spPr>
        <p:txBody>
          <a:bodyPr anchor="b"/>
          <a:lstStyle>
            <a:lvl1pPr>
              <a:defRPr>
                <a:solidFill>
                  <a:srgbClr val="F1BE48"/>
                </a:solidFill>
              </a:defRPr>
            </a:lvl1pPr>
          </a:lstStyle>
          <a:p>
            <a:r>
              <a:rPr lang="en-US" dirty="0"/>
              <a:t>Click to edit Master title style</a:t>
            </a:r>
          </a:p>
        </p:txBody>
      </p:sp>
      <p:sp>
        <p:nvSpPr>
          <p:cNvPr id="3077" name="Rectangle 5"/>
          <p:cNvSpPr>
            <a:spLocks noGrp="1" noChangeArrowheads="1"/>
          </p:cNvSpPr>
          <p:nvPr>
            <p:ph type="subTitle" idx="1"/>
          </p:nvPr>
        </p:nvSpPr>
        <p:spPr>
          <a:xfrm>
            <a:off x="711200" y="3581400"/>
            <a:ext cx="8331200" cy="1752600"/>
          </a:xfrm>
        </p:spPr>
        <p:txBody>
          <a:bodyPr/>
          <a:lstStyle>
            <a:lvl1pPr marL="0" indent="0">
              <a:buFont typeface="Times" charset="0"/>
              <a:buNone/>
              <a:defRPr sz="2400">
                <a:solidFill>
                  <a:srgbClr val="6E6259"/>
                </a:solidFill>
              </a:defRPr>
            </a:lvl1pPr>
          </a:lstStyle>
          <a:p>
            <a:r>
              <a:rPr lang="en-US" dirty="0"/>
              <a:t>Click to edit Master subtitle style</a:t>
            </a:r>
          </a:p>
        </p:txBody>
      </p:sp>
      <p:sp>
        <p:nvSpPr>
          <p:cNvPr id="3078" name="Text Box 6"/>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2" name="TextBox 1">
            <a:extLst>
              <a:ext uri="{FF2B5EF4-FFF2-40B4-BE49-F238E27FC236}">
                <a16:creationId xmlns:a16="http://schemas.microsoft.com/office/drawing/2014/main" id="{8B786BB3-4053-4C40-A139-B88766332969}"/>
              </a:ext>
            </a:extLst>
          </p:cNvPr>
          <p:cNvSpPr txBox="1"/>
          <p:nvPr userDrawn="1"/>
        </p:nvSpPr>
        <p:spPr>
          <a:xfrm>
            <a:off x="711200" y="1033047"/>
            <a:ext cx="6197600" cy="30777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Center for Communication Excellence</a:t>
            </a:r>
          </a:p>
        </p:txBody>
      </p:sp>
      <p:sp>
        <p:nvSpPr>
          <p:cNvPr id="14" name="Rectangle 8">
            <a:extLst>
              <a:ext uri="{FF2B5EF4-FFF2-40B4-BE49-F238E27FC236}">
                <a16:creationId xmlns:a16="http://schemas.microsoft.com/office/drawing/2014/main" id="{81E55EF7-4756-463C-A026-176C6BF7E493}"/>
              </a:ext>
            </a:extLst>
          </p:cNvPr>
          <p:cNvSpPr>
            <a:spLocks noChangeArrowheads="1"/>
          </p:cNvSpPr>
          <p:nvPr userDrawn="1"/>
        </p:nvSpPr>
        <p:spPr bwMode="auto">
          <a:xfrm>
            <a:off x="9042400" y="6096000"/>
            <a:ext cx="7721600" cy="768096"/>
          </a:xfrm>
          <a:prstGeom prst="parallelogram">
            <a:avLst>
              <a:gd name="adj" fmla="val 98973"/>
            </a:avLst>
          </a:prstGeom>
          <a:solidFill>
            <a:schemeClr val="bg1"/>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pic>
        <p:nvPicPr>
          <p:cNvPr id="16" name="Picture 15" descr="Logo&#10;&#10;Description automatically generated">
            <a:extLst>
              <a:ext uri="{FF2B5EF4-FFF2-40B4-BE49-F238E27FC236}">
                <a16:creationId xmlns:a16="http://schemas.microsoft.com/office/drawing/2014/main" id="{BD5D286C-E989-4D8B-B0E2-B33A88674237}"/>
              </a:ext>
            </a:extLst>
          </p:cNvPr>
          <p:cNvPicPr>
            <a:picLocks noChangeAspect="1"/>
          </p:cNvPicPr>
          <p:nvPr userDrawn="1"/>
        </p:nvPicPr>
        <p:blipFill rotWithShape="1">
          <a:blip r:embed="rId2"/>
          <a:srcRect l="5238" t="3991" r="3516" b="19327"/>
          <a:stretch/>
        </p:blipFill>
        <p:spPr>
          <a:xfrm>
            <a:off x="10515600" y="6192493"/>
            <a:ext cx="1549399" cy="575110"/>
          </a:xfrm>
          <a:prstGeom prst="rect">
            <a:avLst/>
          </a:prstGeom>
        </p:spPr>
      </p:pic>
      <p:pic>
        <p:nvPicPr>
          <p:cNvPr id="3" name="Picture 11" descr="ISU LEFT white.eps">
            <a:extLst>
              <a:ext uri="{FF2B5EF4-FFF2-40B4-BE49-F238E27FC236}">
                <a16:creationId xmlns:a16="http://schemas.microsoft.com/office/drawing/2014/main" id="{AD774B12-BE8E-2D94-0238-F8FA1B65B51B}"/>
              </a:ext>
            </a:extLst>
          </p:cNvPr>
          <p:cNvPicPr>
            <a:picLocks noChangeAspect="1"/>
          </p:cNvPicPr>
          <p:nvPr userDrawn="1"/>
        </p:nvPicPr>
        <p:blipFill>
          <a:blip r:embed="rId3"/>
          <a:srcRect b="38235"/>
          <a:stretch>
            <a:fillRect/>
          </a:stretch>
        </p:blipFill>
        <p:spPr bwMode="auto">
          <a:xfrm>
            <a:off x="503136" y="567531"/>
            <a:ext cx="4724400" cy="388937"/>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5CBE-47BE-4CF7-AD6F-048967FDBF48}"/>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A6CB0ED-D066-4BE1-9E57-6FBBB3CE8CBB}"/>
              </a:ext>
            </a:extLst>
          </p:cNvPr>
          <p:cNvSpPr>
            <a:spLocks noGrp="1"/>
          </p:cNvSpPr>
          <p:nvPr>
            <p:ph type="body" sz="quarter" idx="10"/>
          </p:nvPr>
        </p:nvSpPr>
        <p:spPr>
          <a:xfrm>
            <a:off x="711200" y="1447800"/>
            <a:ext cx="108712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45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8189" y="1447800"/>
            <a:ext cx="5364480" cy="4419600"/>
          </a:xfrm>
        </p:spPr>
        <p:txBody>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447800"/>
            <a:ext cx="5364480" cy="4419600"/>
          </a:xfrm>
        </p:spPr>
        <p:txBody>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1603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1200" y="1450298"/>
            <a:ext cx="5364480" cy="4547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11200" y="1981200"/>
            <a:ext cx="5364480" cy="3886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9520" y="1447800"/>
            <a:ext cx="5364480" cy="4547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9520" y="1978702"/>
            <a:ext cx="5364480" cy="3886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38862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11200" y="238601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58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6807200" cy="762000"/>
          </a:xfrm>
          <a:prstGeom prst="rect">
            <a:avLst/>
          </a:prstGeom>
          <a:solidFill>
            <a:srgbClr val="C8102E"/>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sp>
        <p:nvSpPr>
          <p:cNvPr id="1026" name="Rectangle 2"/>
          <p:cNvSpPr>
            <a:spLocks noGrp="1" noChangeArrowheads="1"/>
          </p:cNvSpPr>
          <p:nvPr>
            <p:ph type="title"/>
          </p:nvPr>
        </p:nvSpPr>
        <p:spPr bwMode="auto">
          <a:xfrm>
            <a:off x="711200" y="152400"/>
            <a:ext cx="10871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1200" y="1455658"/>
            <a:ext cx="10871200"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13" name="Rectangle 8">
            <a:extLst>
              <a:ext uri="{FF2B5EF4-FFF2-40B4-BE49-F238E27FC236}">
                <a16:creationId xmlns:a16="http://schemas.microsoft.com/office/drawing/2014/main" id="{9B3ECA46-21D6-4496-AA2F-D2E74495AC25}"/>
              </a:ext>
            </a:extLst>
          </p:cNvPr>
          <p:cNvSpPr>
            <a:spLocks noChangeArrowheads="1"/>
          </p:cNvSpPr>
          <p:nvPr userDrawn="1"/>
        </p:nvSpPr>
        <p:spPr bwMode="auto">
          <a:xfrm>
            <a:off x="5689600" y="6096000"/>
            <a:ext cx="7721600" cy="768096"/>
          </a:xfrm>
          <a:prstGeom prst="parallelogram">
            <a:avLst>
              <a:gd name="adj" fmla="val 98973"/>
            </a:avLst>
          </a:prstGeom>
          <a:solidFill>
            <a:schemeClr val="bg1"/>
          </a:solidFill>
          <a:ln w="19050">
            <a:solidFill>
              <a:srgbClr val="C8102E"/>
            </a:solidFill>
            <a:miter lim="800000"/>
            <a:headEnd/>
            <a:tailEnd/>
          </a:ln>
          <a:effectLst/>
        </p:spPr>
        <p:txBody>
          <a:bodyPr wrap="none" anchor="ctr">
            <a:prstTxWarp prst="textNoShape">
              <a:avLst/>
            </a:prstTxWarp>
          </a:bodyPr>
          <a:lstStyle/>
          <a:p>
            <a:endParaRPr lang="en-US" sz="2400" dirty="0">
              <a:highlight>
                <a:srgbClr val="F2BF49"/>
              </a:highlight>
            </a:endParaRPr>
          </a:p>
        </p:txBody>
      </p:sp>
      <p:pic>
        <p:nvPicPr>
          <p:cNvPr id="6" name="Picture 5" descr="Logo&#10;&#10;Description automatically generated">
            <a:extLst>
              <a:ext uri="{FF2B5EF4-FFF2-40B4-BE49-F238E27FC236}">
                <a16:creationId xmlns:a16="http://schemas.microsoft.com/office/drawing/2014/main" id="{C0EDA0C5-0F94-4E0F-AD70-AFDCD6071529}"/>
              </a:ext>
            </a:extLst>
          </p:cNvPr>
          <p:cNvPicPr>
            <a:picLocks noChangeAspect="1"/>
          </p:cNvPicPr>
          <p:nvPr userDrawn="1"/>
        </p:nvPicPr>
        <p:blipFill rotWithShape="1">
          <a:blip r:embed="rId10"/>
          <a:srcRect l="5238" t="3991" r="3516" b="19327"/>
          <a:stretch/>
        </p:blipFill>
        <p:spPr>
          <a:xfrm>
            <a:off x="8915399" y="6189445"/>
            <a:ext cx="1447853" cy="575110"/>
          </a:xfrm>
          <a:prstGeom prst="rect">
            <a:avLst/>
          </a:prstGeom>
        </p:spPr>
      </p:pic>
      <p:sp>
        <p:nvSpPr>
          <p:cNvPr id="7" name="TextBox 6">
            <a:extLst>
              <a:ext uri="{FF2B5EF4-FFF2-40B4-BE49-F238E27FC236}">
                <a16:creationId xmlns:a16="http://schemas.microsoft.com/office/drawing/2014/main" id="{E16506E7-3D08-416C-8349-7D4F445E6AE1}"/>
              </a:ext>
            </a:extLst>
          </p:cNvPr>
          <p:cNvSpPr txBox="1"/>
          <p:nvPr userDrawn="1"/>
        </p:nvSpPr>
        <p:spPr>
          <a:xfrm>
            <a:off x="10363253" y="6176918"/>
            <a:ext cx="1727148" cy="600164"/>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Center for Communication Excellence</a:t>
            </a:r>
          </a:p>
        </p:txBody>
      </p:sp>
      <p:pic>
        <p:nvPicPr>
          <p:cNvPr id="2" name="Picture 11" descr="ISU LEFT white.eps">
            <a:extLst>
              <a:ext uri="{FF2B5EF4-FFF2-40B4-BE49-F238E27FC236}">
                <a16:creationId xmlns:a16="http://schemas.microsoft.com/office/drawing/2014/main" id="{8F094514-222D-8208-5076-FF751E6A80B3}"/>
              </a:ext>
            </a:extLst>
          </p:cNvPr>
          <p:cNvPicPr>
            <a:picLocks noChangeAspect="1"/>
          </p:cNvPicPr>
          <p:nvPr userDrawn="1"/>
        </p:nvPicPr>
        <p:blipFill>
          <a:blip r:embed="rId11"/>
          <a:srcRect b="38235"/>
          <a:stretch>
            <a:fillRect/>
          </a:stretch>
        </p:blipFill>
        <p:spPr bwMode="auto">
          <a:xfrm>
            <a:off x="468365" y="6383473"/>
            <a:ext cx="3912858" cy="3221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3" r:id="rId4"/>
    <p:sldLayoutId id="2147483657" r:id="rId5"/>
    <p:sldLayoutId id="2147483651" r:id="rId6"/>
    <p:sldLayoutId id="2147483650" r:id="rId7"/>
    <p:sldLayoutId id="2147483659" r:id="rId8"/>
  </p:sldLayoutIdLst>
  <p:txStyles>
    <p:titleStyle>
      <a:lvl1pPr algn="l" rtl="0" fontAlgn="base">
        <a:spcBef>
          <a:spcPct val="0"/>
        </a:spcBef>
        <a:spcAft>
          <a:spcPct val="0"/>
        </a:spcAft>
        <a:defRPr sz="3500">
          <a:solidFill>
            <a:srgbClr val="C8102E"/>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2pPr>
      <a:lvl3pPr marL="11430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3pPr>
      <a:lvl4pPr marL="16002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4pPr>
      <a:lvl5pPr marL="2057400" indent="-228600" algn="l" rtl="0" fontAlgn="base">
        <a:spcBef>
          <a:spcPct val="20000"/>
        </a:spcBef>
        <a:spcAft>
          <a:spcPct val="0"/>
        </a:spcAft>
        <a:buClr>
          <a:srgbClr val="C8102E"/>
        </a:buClr>
        <a:buSzPct val="80000"/>
        <a:buFont typeface="Times" charset="0"/>
        <a:buChar char="•"/>
        <a:defRPr sz="2600">
          <a:solidFill>
            <a:srgbClr val="6E6259"/>
          </a:solidFill>
          <a:latin typeface="Arial" panose="020B0604020202020204" pitchFamily="34" charset="0"/>
          <a:ea typeface="Geneva" charset="-128"/>
          <a:cs typeface="Arial" panose="020B0604020202020204" pitchFamily="34" charset="0"/>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deming.org/explore/pds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elicit.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rchgate.net/publication/263580752_A_Hermeneutic_Approach_for_Conducting_Literature_Reviews_and_Literature_Searches"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s://doi.org/10.1177/20965311231168423" TargetMode="External"/><Relationship Id="rId5" Type="http://schemas.openxmlformats.org/officeDocument/2006/relationships/hyperlink" Target="https://dl.acm.org/doi/proceedings/10.1145/3313831" TargetMode="External"/><Relationship Id="rId4" Type="http://schemas.openxmlformats.org/officeDocument/2006/relationships/hyperlink" Target="https://pubmed.ncbi.nlm.nih.gov/3688891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FE7-EAEC-77FE-98E3-0B66BDB08C07}"/>
              </a:ext>
            </a:extLst>
          </p:cNvPr>
          <p:cNvSpPr>
            <a:spLocks noGrp="1"/>
          </p:cNvSpPr>
          <p:nvPr>
            <p:ph type="ctrTitle"/>
          </p:nvPr>
        </p:nvSpPr>
        <p:spPr>
          <a:xfrm>
            <a:off x="1524000" y="1964603"/>
            <a:ext cx="9144000" cy="1545360"/>
          </a:xfrm>
        </p:spPr>
        <p:txBody>
          <a:bodyPr>
            <a:normAutofit fontScale="90000"/>
          </a:bodyPr>
          <a:lstStyle/>
          <a:p>
            <a:r>
              <a:rPr lang="en-US" b="1" dirty="0"/>
              <a:t>AI-Facilitated Literature Review Workshop: A Hands-on Demonstration of Elicit</a:t>
            </a:r>
            <a:endParaRPr lang="en-US" dirty="0"/>
          </a:p>
        </p:txBody>
      </p:sp>
      <p:sp>
        <p:nvSpPr>
          <p:cNvPr id="3" name="Subtitle 2">
            <a:extLst>
              <a:ext uri="{FF2B5EF4-FFF2-40B4-BE49-F238E27FC236}">
                <a16:creationId xmlns:a16="http://schemas.microsoft.com/office/drawing/2014/main" id="{A81303F8-CBB9-6ABB-CFFA-989CC87BC2AF}"/>
              </a:ext>
            </a:extLst>
          </p:cNvPr>
          <p:cNvSpPr>
            <a:spLocks noGrp="1"/>
          </p:cNvSpPr>
          <p:nvPr>
            <p:ph type="subTitle" idx="1"/>
          </p:nvPr>
        </p:nvSpPr>
        <p:spPr>
          <a:xfrm>
            <a:off x="1524000" y="3602037"/>
            <a:ext cx="5232400" cy="2608639"/>
          </a:xfrm>
        </p:spPr>
        <p:txBody>
          <a:bodyPr>
            <a:normAutofit fontScale="62500" lnSpcReduction="20000"/>
          </a:bodyPr>
          <a:lstStyle/>
          <a:p>
            <a:r>
              <a:rPr lang="en-US" b="1" dirty="0"/>
              <a:t>Kristin Terrill</a:t>
            </a:r>
            <a:br>
              <a:rPr lang="en-US" dirty="0"/>
            </a:br>
            <a:r>
              <a:rPr lang="en-US" dirty="0"/>
              <a:t>Senior Program Specialist for Graduate </a:t>
            </a:r>
            <a:r>
              <a:rPr lang="en-US"/>
              <a:t>Scholarly Activities</a:t>
            </a:r>
            <a:br>
              <a:rPr lang="en-US" dirty="0"/>
            </a:br>
            <a:r>
              <a:rPr lang="en-US" dirty="0"/>
              <a:t>Center for Communication Excellence, Graduate College </a:t>
            </a:r>
            <a:br>
              <a:rPr lang="en-US" dirty="0"/>
            </a:br>
            <a:r>
              <a:rPr lang="en-US" dirty="0"/>
              <a:t>Iowa State University</a:t>
            </a:r>
          </a:p>
          <a:p>
            <a:pPr algn="l"/>
            <a:r>
              <a:rPr lang="en-US" b="1" dirty="0"/>
              <a:t>Lily Compton</a:t>
            </a:r>
            <a:br>
              <a:rPr lang="en-US" dirty="0"/>
            </a:br>
            <a:r>
              <a:rPr lang="en-US" dirty="0"/>
              <a:t>Assistant Director of Programming </a:t>
            </a:r>
            <a:br>
              <a:rPr lang="en-US" dirty="0"/>
            </a:br>
            <a:r>
              <a:rPr lang="en-US" sz="2000" dirty="0"/>
              <a:t>Center for Communication Excellence, Graduate College </a:t>
            </a:r>
            <a:br>
              <a:rPr lang="en-US" sz="2000" dirty="0"/>
            </a:br>
            <a:r>
              <a:rPr lang="en-US" sz="2000" dirty="0"/>
              <a:t>Iowa State University </a:t>
            </a:r>
          </a:p>
          <a:p>
            <a:pPr algn="l"/>
            <a:r>
              <a:rPr lang="en-US" b="1" dirty="0"/>
              <a:t>Maryam </a:t>
            </a:r>
            <a:r>
              <a:rPr lang="en-US" b="1" dirty="0" err="1"/>
              <a:t>Saneie</a:t>
            </a:r>
            <a:br>
              <a:rPr lang="en-US" dirty="0"/>
            </a:br>
            <a:r>
              <a:rPr lang="en-US" dirty="0"/>
              <a:t>Ph.D. Student</a:t>
            </a:r>
          </a:p>
          <a:p>
            <a:pPr algn="l"/>
            <a:r>
              <a:rPr lang="en-US" dirty="0"/>
              <a:t>Department of English</a:t>
            </a:r>
          </a:p>
          <a:p>
            <a:pPr algn="l"/>
            <a:r>
              <a:rPr lang="en-US" dirty="0"/>
              <a:t>Iowa State University</a:t>
            </a:r>
          </a:p>
        </p:txBody>
      </p:sp>
      <p:sp>
        <p:nvSpPr>
          <p:cNvPr id="4" name="TextBox 3">
            <a:extLst>
              <a:ext uri="{FF2B5EF4-FFF2-40B4-BE49-F238E27FC236}">
                <a16:creationId xmlns:a16="http://schemas.microsoft.com/office/drawing/2014/main" id="{E3F36748-9AE5-680C-1E1F-713D9CDC0AF2}"/>
              </a:ext>
            </a:extLst>
          </p:cNvPr>
          <p:cNvSpPr txBox="1"/>
          <p:nvPr/>
        </p:nvSpPr>
        <p:spPr>
          <a:xfrm>
            <a:off x="1926166" y="646641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FCE4496-2238-242D-6868-FCB417D1B349}"/>
              </a:ext>
            </a:extLst>
          </p:cNvPr>
          <p:cNvSpPr txBox="1"/>
          <p:nvPr/>
        </p:nvSpPr>
        <p:spPr>
          <a:xfrm>
            <a:off x="9053512" y="4495800"/>
            <a:ext cx="3228975" cy="1569660"/>
          </a:xfrm>
          <a:prstGeom prst="rect">
            <a:avLst/>
          </a:prstGeom>
          <a:noFill/>
        </p:spPr>
        <p:txBody>
          <a:bodyPr wrap="square" rtlCol="0">
            <a:spAutoFit/>
          </a:bodyPr>
          <a:lstStyle/>
          <a:p>
            <a:pPr algn="ctr"/>
            <a:r>
              <a:rPr lang="en-US" sz="2400" b="1">
                <a:solidFill>
                  <a:srgbClr val="7A6E67"/>
                </a:solidFill>
                <a:latin typeface="Arial" panose="020B0604020202020204" pitchFamily="34" charset="0"/>
                <a:cs typeface="Arial" panose="020B0604020202020204" pitchFamily="34" charset="0"/>
              </a:rPr>
              <a:t>ETD-USETDA  2025 Symposium </a:t>
            </a:r>
            <a:br>
              <a:rPr lang="en-US" sz="2400" b="1">
                <a:solidFill>
                  <a:srgbClr val="7A6E67"/>
                </a:solidFill>
                <a:latin typeface="Arial" panose="020B0604020202020204" pitchFamily="34" charset="0"/>
                <a:cs typeface="Arial" panose="020B0604020202020204" pitchFamily="34" charset="0"/>
              </a:rPr>
            </a:br>
            <a:r>
              <a:rPr lang="en-US" b="1">
                <a:solidFill>
                  <a:srgbClr val="7A6E67"/>
                </a:solidFill>
                <a:latin typeface="Arial" panose="020B0604020202020204" pitchFamily="34" charset="0"/>
                <a:cs typeface="Arial" panose="020B0604020202020204" pitchFamily="34" charset="0"/>
              </a:rPr>
              <a:t>September 25, 2025. Virtual</a:t>
            </a:r>
          </a:p>
        </p:txBody>
      </p:sp>
    </p:spTree>
    <p:extLst>
      <p:ext uri="{BB962C8B-B14F-4D97-AF65-F5344CB8AC3E}">
        <p14:creationId xmlns:p14="http://schemas.microsoft.com/office/powerpoint/2010/main" val="171235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B2D7-7EE9-970B-7FC4-830E7E3D53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178148-B09D-8078-FB08-3E7C0D37BF89}"/>
              </a:ext>
            </a:extLst>
          </p:cNvPr>
          <p:cNvSpPr txBox="1"/>
          <p:nvPr/>
        </p:nvSpPr>
        <p:spPr>
          <a:xfrm>
            <a:off x="2128520" y="583110"/>
            <a:ext cx="5105400" cy="430887"/>
          </a:xfrm>
          <a:prstGeom prst="rect">
            <a:avLst/>
          </a:prstGeom>
          <a:noFill/>
        </p:spPr>
        <p:txBody>
          <a:bodyPr wrap="square" lIns="91440" tIns="45720" rIns="91440" bIns="45720" rtlCol="0" anchor="t">
            <a:spAutoFit/>
          </a:bodyPr>
          <a:lstStyle/>
          <a:p>
            <a:r>
              <a:rPr lang="en-US" sz="2200" b="1">
                <a:solidFill>
                  <a:srgbClr val="C8102E"/>
                </a:solidFill>
                <a:latin typeface="Univers 75 Black"/>
                <a:ea typeface="Univers 75 Black" charset="0"/>
                <a:cs typeface="Univers 75 Black" charset="0"/>
              </a:rPr>
              <a:t>Closed VS Open AI </a:t>
            </a:r>
            <a:endParaRPr lang="en-US" sz="2200">
              <a:solidFill>
                <a:srgbClr val="C8102E"/>
              </a:solidFill>
            </a:endParaRPr>
          </a:p>
        </p:txBody>
      </p:sp>
      <p:cxnSp>
        <p:nvCxnSpPr>
          <p:cNvPr id="4" name="Straight Connector 3">
            <a:extLst>
              <a:ext uri="{FF2B5EF4-FFF2-40B4-BE49-F238E27FC236}">
                <a16:creationId xmlns:a16="http://schemas.microsoft.com/office/drawing/2014/main" id="{F05ADA3F-41EC-6DAB-B818-15C478919615}"/>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CA43F84-A13B-65D4-95CB-847A05F6D1B9}"/>
              </a:ext>
            </a:extLst>
          </p:cNvPr>
          <p:cNvSpPr txBox="1"/>
          <p:nvPr/>
        </p:nvSpPr>
        <p:spPr>
          <a:xfrm>
            <a:off x="2727960" y="1095677"/>
            <a:ext cx="10306252" cy="830997"/>
          </a:xfrm>
          <a:prstGeom prst="rect">
            <a:avLst/>
          </a:prstGeom>
          <a:noFill/>
        </p:spPr>
        <p:txBody>
          <a:bodyPr wrap="square">
            <a:spAutoFit/>
          </a:bodyPr>
          <a:lstStyle/>
          <a:p>
            <a:endParaRPr lang="en-US"/>
          </a:p>
          <a:p>
            <a:endParaRPr lang="en-US"/>
          </a:p>
        </p:txBody>
      </p:sp>
      <p:sp>
        <p:nvSpPr>
          <p:cNvPr id="7" name="TextBox 6">
            <a:extLst>
              <a:ext uri="{FF2B5EF4-FFF2-40B4-BE49-F238E27FC236}">
                <a16:creationId xmlns:a16="http://schemas.microsoft.com/office/drawing/2014/main" id="{7DE93A8F-EAA1-C34F-3168-77911A203617}"/>
              </a:ext>
            </a:extLst>
          </p:cNvPr>
          <p:cNvSpPr txBox="1"/>
          <p:nvPr/>
        </p:nvSpPr>
        <p:spPr>
          <a:xfrm>
            <a:off x="2880360" y="1248077"/>
            <a:ext cx="10306252" cy="830997"/>
          </a:xfrm>
          <a:prstGeom prst="rect">
            <a:avLst/>
          </a:prstGeom>
          <a:noFill/>
        </p:spPr>
        <p:txBody>
          <a:bodyPr wrap="square">
            <a:spAutoFit/>
          </a:bodyPr>
          <a:lstStyle/>
          <a:p>
            <a:endParaRPr lang="en-US"/>
          </a:p>
          <a:p>
            <a:endParaRPr lang="en-US"/>
          </a:p>
        </p:txBody>
      </p:sp>
      <p:grpSp>
        <p:nvGrpSpPr>
          <p:cNvPr id="21" name="Group 20">
            <a:extLst>
              <a:ext uri="{FF2B5EF4-FFF2-40B4-BE49-F238E27FC236}">
                <a16:creationId xmlns:a16="http://schemas.microsoft.com/office/drawing/2014/main" id="{96F57254-E193-BAB2-455B-BECDFB62F6E2}"/>
              </a:ext>
            </a:extLst>
          </p:cNvPr>
          <p:cNvGrpSpPr/>
          <p:nvPr/>
        </p:nvGrpSpPr>
        <p:grpSpPr>
          <a:xfrm>
            <a:off x="1905000" y="1329605"/>
            <a:ext cx="8458200" cy="3483734"/>
            <a:chOff x="362024" y="1246434"/>
            <a:chExt cx="7965433" cy="2916577"/>
          </a:xfrm>
        </p:grpSpPr>
        <p:pic>
          <p:nvPicPr>
            <p:cNvPr id="2" name="Picture 2" descr="Neural Network Vector at Vectorified.com | Collection of Neural Network ...">
              <a:extLst>
                <a:ext uri="{FF2B5EF4-FFF2-40B4-BE49-F238E27FC236}">
                  <a16:creationId xmlns:a16="http://schemas.microsoft.com/office/drawing/2014/main" id="{53C35A22-13D9-AC7A-D076-D49278164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3" t="11968" r="7806" b="10117"/>
            <a:stretch/>
          </p:blipFill>
          <p:spPr bwMode="auto">
            <a:xfrm>
              <a:off x="3391790" y="1844125"/>
              <a:ext cx="2463703" cy="1605922"/>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Bar chart outline">
              <a:extLst>
                <a:ext uri="{FF2B5EF4-FFF2-40B4-BE49-F238E27FC236}">
                  <a16:creationId xmlns:a16="http://schemas.microsoft.com/office/drawing/2014/main" id="{375C6604-2E37-A5A0-5E83-9904A91847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27" y="1246434"/>
              <a:ext cx="1472460" cy="1472460"/>
            </a:xfrm>
            <a:prstGeom prst="rect">
              <a:avLst/>
            </a:prstGeom>
          </p:spPr>
        </p:pic>
        <p:pic>
          <p:nvPicPr>
            <p:cNvPr id="13" name="Picture 4" descr="Premium Vector | Crystal ball illustration">
              <a:extLst>
                <a:ext uri="{FF2B5EF4-FFF2-40B4-BE49-F238E27FC236}">
                  <a16:creationId xmlns:a16="http://schemas.microsoft.com/office/drawing/2014/main" id="{9458754D-B828-66DA-BCFD-6D70F69A5E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783" y="1322536"/>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112D15-C443-FDF7-FB42-376E63018BAD}"/>
                </a:ext>
              </a:extLst>
            </p:cNvPr>
            <p:cNvSpPr txBox="1"/>
            <p:nvPr/>
          </p:nvSpPr>
          <p:spPr>
            <a:xfrm>
              <a:off x="362024" y="2488062"/>
              <a:ext cx="1968465" cy="283437"/>
            </a:xfrm>
            <a:prstGeom prst="rect">
              <a:avLst/>
            </a:prstGeom>
            <a:noFill/>
          </p:spPr>
          <p:txBody>
            <a:bodyPr wrap="square" rtlCol="0">
              <a:spAutoFit/>
            </a:bodyPr>
            <a:lstStyle/>
            <a:p>
              <a:r>
                <a:rPr lang="en-US" sz="1600"/>
                <a:t>Training data</a:t>
              </a:r>
            </a:p>
          </p:txBody>
        </p:sp>
        <p:sp>
          <p:nvSpPr>
            <p:cNvPr id="15" name="TextBox 14">
              <a:extLst>
                <a:ext uri="{FF2B5EF4-FFF2-40B4-BE49-F238E27FC236}">
                  <a16:creationId xmlns:a16="http://schemas.microsoft.com/office/drawing/2014/main" id="{6EE647F7-0775-599E-ECE8-7C166DCE7BC8}"/>
                </a:ext>
              </a:extLst>
            </p:cNvPr>
            <p:cNvSpPr txBox="1"/>
            <p:nvPr/>
          </p:nvSpPr>
          <p:spPr>
            <a:xfrm>
              <a:off x="3800155" y="3513327"/>
              <a:ext cx="981551" cy="283437"/>
            </a:xfrm>
            <a:prstGeom prst="rect">
              <a:avLst/>
            </a:prstGeom>
            <a:noFill/>
          </p:spPr>
          <p:txBody>
            <a:bodyPr wrap="none" rtlCol="0">
              <a:spAutoFit/>
            </a:bodyPr>
            <a:lstStyle/>
            <a:p>
              <a:r>
                <a:rPr lang="en-US" sz="1600"/>
                <a:t>Algorithm</a:t>
              </a:r>
            </a:p>
          </p:txBody>
        </p:sp>
        <p:sp>
          <p:nvSpPr>
            <p:cNvPr id="16" name="TextBox 15">
              <a:extLst>
                <a:ext uri="{FF2B5EF4-FFF2-40B4-BE49-F238E27FC236}">
                  <a16:creationId xmlns:a16="http://schemas.microsoft.com/office/drawing/2014/main" id="{49AFF881-8E27-5214-932C-EE610838019D}"/>
                </a:ext>
              </a:extLst>
            </p:cNvPr>
            <p:cNvSpPr txBox="1"/>
            <p:nvPr/>
          </p:nvSpPr>
          <p:spPr>
            <a:xfrm>
              <a:off x="6099991" y="3039897"/>
              <a:ext cx="2227466" cy="489573"/>
            </a:xfrm>
            <a:prstGeom prst="rect">
              <a:avLst/>
            </a:prstGeom>
            <a:noFill/>
          </p:spPr>
          <p:txBody>
            <a:bodyPr wrap="square" rtlCol="0">
              <a:spAutoFit/>
            </a:bodyPr>
            <a:lstStyle/>
            <a:p>
              <a:pPr algn="ctr"/>
              <a:r>
                <a:rPr lang="en-US" sz="1600"/>
                <a:t>Prediction based on statistical probability</a:t>
              </a:r>
            </a:p>
          </p:txBody>
        </p:sp>
        <p:pic>
          <p:nvPicPr>
            <p:cNvPr id="17" name="Graphic 16" descr="Keyboard outline">
              <a:extLst>
                <a:ext uri="{FF2B5EF4-FFF2-40B4-BE49-F238E27FC236}">
                  <a16:creationId xmlns:a16="http://schemas.microsoft.com/office/drawing/2014/main" id="{1CF4B1C4-FDCF-CA7E-6EC5-13F473F59F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698" y="3102561"/>
              <a:ext cx="914400" cy="914400"/>
            </a:xfrm>
            <a:prstGeom prst="rect">
              <a:avLst/>
            </a:prstGeom>
          </p:spPr>
        </p:pic>
        <p:sp>
          <p:nvSpPr>
            <p:cNvPr id="18" name="TextBox 17">
              <a:extLst>
                <a:ext uri="{FF2B5EF4-FFF2-40B4-BE49-F238E27FC236}">
                  <a16:creationId xmlns:a16="http://schemas.microsoft.com/office/drawing/2014/main" id="{0735CB9F-17D0-23D0-C25F-25D562B68BCF}"/>
                </a:ext>
              </a:extLst>
            </p:cNvPr>
            <p:cNvSpPr txBox="1"/>
            <p:nvPr/>
          </p:nvSpPr>
          <p:spPr>
            <a:xfrm>
              <a:off x="408173" y="3879574"/>
              <a:ext cx="1968465" cy="283437"/>
            </a:xfrm>
            <a:prstGeom prst="rect">
              <a:avLst/>
            </a:prstGeom>
            <a:noFill/>
          </p:spPr>
          <p:txBody>
            <a:bodyPr wrap="square" rtlCol="0">
              <a:spAutoFit/>
            </a:bodyPr>
            <a:lstStyle/>
            <a:p>
              <a:pPr algn="ctr"/>
              <a:r>
                <a:rPr lang="en-US" sz="1600"/>
                <a:t>User input</a:t>
              </a:r>
            </a:p>
          </p:txBody>
        </p:sp>
        <p:sp>
          <p:nvSpPr>
            <p:cNvPr id="19" name="Arrow: Right 18">
              <a:extLst>
                <a:ext uri="{FF2B5EF4-FFF2-40B4-BE49-F238E27FC236}">
                  <a16:creationId xmlns:a16="http://schemas.microsoft.com/office/drawing/2014/main" id="{16FD1919-D543-B4A6-6630-5E36DCA0C21E}"/>
                </a:ext>
              </a:extLst>
            </p:cNvPr>
            <p:cNvSpPr/>
            <p:nvPr/>
          </p:nvSpPr>
          <p:spPr bwMode="auto">
            <a:xfrm rot="1178954">
              <a:off x="2246847" y="2141818"/>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a:p>
          </p:txBody>
        </p:sp>
        <p:sp>
          <p:nvSpPr>
            <p:cNvPr id="20" name="Arrow: Right 19">
              <a:extLst>
                <a:ext uri="{FF2B5EF4-FFF2-40B4-BE49-F238E27FC236}">
                  <a16:creationId xmlns:a16="http://schemas.microsoft.com/office/drawing/2014/main" id="{C1E0A423-2C5F-EBF3-C7EE-43958512D3D9}"/>
                </a:ext>
              </a:extLst>
            </p:cNvPr>
            <p:cNvSpPr/>
            <p:nvPr/>
          </p:nvSpPr>
          <p:spPr bwMode="auto">
            <a:xfrm rot="20559810">
              <a:off x="2211697" y="3102027"/>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a:p>
          </p:txBody>
        </p:sp>
      </p:grpSp>
      <p:sp>
        <p:nvSpPr>
          <p:cNvPr id="22" name="Oval 21">
            <a:extLst>
              <a:ext uri="{FF2B5EF4-FFF2-40B4-BE49-F238E27FC236}">
                <a16:creationId xmlns:a16="http://schemas.microsoft.com/office/drawing/2014/main" id="{031A4A58-6402-96FB-FE3A-40B5847E78AF}"/>
              </a:ext>
            </a:extLst>
          </p:cNvPr>
          <p:cNvSpPr/>
          <p:nvPr/>
        </p:nvSpPr>
        <p:spPr bwMode="auto">
          <a:xfrm>
            <a:off x="1581113" y="1198587"/>
            <a:ext cx="2414128" cy="2273231"/>
          </a:xfrm>
          <a:prstGeom prst="ellipse">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Oval 22">
            <a:extLst>
              <a:ext uri="{FF2B5EF4-FFF2-40B4-BE49-F238E27FC236}">
                <a16:creationId xmlns:a16="http://schemas.microsoft.com/office/drawing/2014/main" id="{64CCE1BD-C1A4-BE5C-7456-F777DE8023DC}"/>
              </a:ext>
            </a:extLst>
          </p:cNvPr>
          <p:cNvSpPr/>
          <p:nvPr/>
        </p:nvSpPr>
        <p:spPr bwMode="auto">
          <a:xfrm>
            <a:off x="4685099" y="1268151"/>
            <a:ext cx="3384981" cy="3378101"/>
          </a:xfrm>
          <a:prstGeom prst="ellipse">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Rectangle: Rounded Corners 23">
            <a:extLst>
              <a:ext uri="{FF2B5EF4-FFF2-40B4-BE49-F238E27FC236}">
                <a16:creationId xmlns:a16="http://schemas.microsoft.com/office/drawing/2014/main" id="{C544B400-1F9B-611F-618E-5CB9BF26A77C}"/>
              </a:ext>
            </a:extLst>
          </p:cNvPr>
          <p:cNvSpPr/>
          <p:nvPr/>
        </p:nvSpPr>
        <p:spPr bwMode="auto">
          <a:xfrm>
            <a:off x="2209800" y="4131972"/>
            <a:ext cx="3316614" cy="191820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a:latin typeface="Arial" panose="020B0604020202020204" pitchFamily="34" charset="0"/>
                <a:cs typeface="Arial" panose="020B0604020202020204" pitchFamily="34" charset="0"/>
              </a:rPr>
              <a:t>Open</a:t>
            </a:r>
            <a:r>
              <a:rPr lang="en-US">
                <a:latin typeface="Arial" panose="020B0604020202020204" pitchFamily="34" charset="0"/>
                <a:cs typeface="Arial" panose="020B0604020202020204" pitchFamily="34" charset="0"/>
              </a:rPr>
              <a:t>: code, architecture, and training data are publicly accessible</a:t>
            </a:r>
          </a:p>
        </p:txBody>
      </p:sp>
      <p:sp>
        <p:nvSpPr>
          <p:cNvPr id="25" name="Rectangle: Rounded Corners 24">
            <a:extLst>
              <a:ext uri="{FF2B5EF4-FFF2-40B4-BE49-F238E27FC236}">
                <a16:creationId xmlns:a16="http://schemas.microsoft.com/office/drawing/2014/main" id="{08B7A804-8E01-3DA4-6F74-6B134C2C76EC}"/>
              </a:ext>
            </a:extLst>
          </p:cNvPr>
          <p:cNvSpPr/>
          <p:nvPr/>
        </p:nvSpPr>
        <p:spPr bwMode="auto">
          <a:xfrm>
            <a:off x="6665589" y="3961732"/>
            <a:ext cx="3866597" cy="218442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a:latin typeface="Arial" panose="020B0604020202020204" pitchFamily="34" charset="0"/>
                <a:cs typeface="Arial" panose="020B0604020202020204" pitchFamily="34" charset="0"/>
              </a:rPr>
              <a:t>Closed</a:t>
            </a:r>
            <a:r>
              <a:rPr lang="en-US">
                <a:latin typeface="Arial" panose="020B0604020202020204" pitchFamily="34" charset="0"/>
                <a:cs typeface="Arial" panose="020B0604020202020204" pitchFamily="34" charset="0"/>
              </a:rPr>
              <a:t>: code, architecture, and training data are available only within the developer organization</a:t>
            </a:r>
          </a:p>
        </p:txBody>
      </p:sp>
      <p:grpSp>
        <p:nvGrpSpPr>
          <p:cNvPr id="10" name="Group 9">
            <a:extLst>
              <a:ext uri="{FF2B5EF4-FFF2-40B4-BE49-F238E27FC236}">
                <a16:creationId xmlns:a16="http://schemas.microsoft.com/office/drawing/2014/main" id="{C710B414-83B5-562A-E477-D1A8711737E5}"/>
              </a:ext>
            </a:extLst>
          </p:cNvPr>
          <p:cNvGrpSpPr/>
          <p:nvPr/>
        </p:nvGrpSpPr>
        <p:grpSpPr>
          <a:xfrm>
            <a:off x="9472461" y="161874"/>
            <a:ext cx="888658" cy="852101"/>
            <a:chOff x="3059821" y="486238"/>
            <a:chExt cx="2819400" cy="2667000"/>
          </a:xfrm>
        </p:grpSpPr>
        <p:sp>
          <p:nvSpPr>
            <p:cNvPr id="8" name="Oval 7">
              <a:extLst>
                <a:ext uri="{FF2B5EF4-FFF2-40B4-BE49-F238E27FC236}">
                  <a16:creationId xmlns:a16="http://schemas.microsoft.com/office/drawing/2014/main" id="{354F635B-09EF-3D2C-2611-10396BF7A63D}"/>
                </a:ext>
              </a:extLst>
            </p:cNvPr>
            <p:cNvSpPr/>
            <p:nvPr/>
          </p:nvSpPr>
          <p:spPr bwMode="auto">
            <a:xfrm>
              <a:off x="3059821" y="486238"/>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9" name="Picture 8" descr="A blue and white diagram&#10;&#10;AI-generated content may be incorrect.">
              <a:extLst>
                <a:ext uri="{FF2B5EF4-FFF2-40B4-BE49-F238E27FC236}">
                  <a16:creationId xmlns:a16="http://schemas.microsoft.com/office/drawing/2014/main" id="{9F4AAE00-CF98-B6FE-9083-91EB2C71DE9B}"/>
                </a:ext>
              </a:extLst>
            </p:cNvPr>
            <p:cNvPicPr>
              <a:picLocks noChangeAspect="1"/>
            </p:cNvPicPr>
            <p:nvPr/>
          </p:nvPicPr>
          <p:blipFill>
            <a:blip r:embed="rId9"/>
            <a:stretch>
              <a:fillRect/>
            </a:stretch>
          </p:blipFill>
          <p:spPr>
            <a:xfrm flipH="1">
              <a:off x="3392957" y="674566"/>
              <a:ext cx="2240758" cy="2257142"/>
            </a:xfrm>
            <a:prstGeom prst="rect">
              <a:avLst/>
            </a:prstGeom>
          </p:spPr>
        </p:pic>
      </p:grpSp>
    </p:spTree>
    <p:extLst>
      <p:ext uri="{BB962C8B-B14F-4D97-AF65-F5344CB8AC3E}">
        <p14:creationId xmlns:p14="http://schemas.microsoft.com/office/powerpoint/2010/main" val="620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7265-5F00-431F-F379-CC21CF44C2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8D59AA-3185-EA58-2126-44EBE2FEE483}"/>
              </a:ext>
            </a:extLst>
          </p:cNvPr>
          <p:cNvSpPr txBox="1"/>
          <p:nvPr/>
        </p:nvSpPr>
        <p:spPr>
          <a:xfrm>
            <a:off x="2164238" y="583110"/>
            <a:ext cx="7640558"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LLMs based on General Vs. Specialized Training Data</a:t>
            </a:r>
            <a:endParaRPr lang="en-US" sz="2200">
              <a:solidFill>
                <a:srgbClr val="C8102E"/>
              </a:solidFill>
            </a:endParaRPr>
          </a:p>
        </p:txBody>
      </p:sp>
      <p:cxnSp>
        <p:nvCxnSpPr>
          <p:cNvPr id="4" name="Straight Connector 3">
            <a:extLst>
              <a:ext uri="{FF2B5EF4-FFF2-40B4-BE49-F238E27FC236}">
                <a16:creationId xmlns:a16="http://schemas.microsoft.com/office/drawing/2014/main" id="{A5CCEB63-F4AE-B2CF-0841-5C9593B51457}"/>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C11A330F-DD4F-977F-42B0-25388B0B0C14}"/>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5E1759A2-45F3-B25D-C8DC-402693E537EA}"/>
              </a:ext>
            </a:extLst>
          </p:cNvPr>
          <p:cNvGrpSpPr/>
          <p:nvPr/>
        </p:nvGrpSpPr>
        <p:grpSpPr>
          <a:xfrm>
            <a:off x="5105401" y="1256003"/>
            <a:ext cx="5257801" cy="1613306"/>
            <a:chOff x="564841" y="1956540"/>
            <a:chExt cx="7965433" cy="3308100"/>
          </a:xfrm>
        </p:grpSpPr>
        <p:pic>
          <p:nvPicPr>
            <p:cNvPr id="5" name="Picture 2" descr="Neural Network Vector at Vectorified.com | Collection of Neural Network ...">
              <a:extLst>
                <a:ext uri="{FF2B5EF4-FFF2-40B4-BE49-F238E27FC236}">
                  <a16:creationId xmlns:a16="http://schemas.microsoft.com/office/drawing/2014/main" id="{48EFC5BC-3CCA-3F80-4E74-C99D2CFAA1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3" t="11968" r="7806" b="10117"/>
            <a:stretch/>
          </p:blipFill>
          <p:spPr bwMode="auto">
            <a:xfrm>
              <a:off x="3594608" y="2554231"/>
              <a:ext cx="2463703" cy="160592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Bar chart outline">
              <a:extLst>
                <a:ext uri="{FF2B5EF4-FFF2-40B4-BE49-F238E27FC236}">
                  <a16:creationId xmlns:a16="http://schemas.microsoft.com/office/drawing/2014/main" id="{AB8F07AF-6B02-8FED-E8EF-81CAAB20D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844" y="1956540"/>
              <a:ext cx="1472460" cy="1472460"/>
            </a:xfrm>
            <a:prstGeom prst="rect">
              <a:avLst/>
            </a:prstGeom>
          </p:spPr>
        </p:pic>
        <p:pic>
          <p:nvPicPr>
            <p:cNvPr id="7" name="Picture 4" descr="Premium Vector | Crystal ball illustration">
              <a:extLst>
                <a:ext uri="{FF2B5EF4-FFF2-40B4-BE49-F238E27FC236}">
                  <a16:creationId xmlns:a16="http://schemas.microsoft.com/office/drawing/2014/main" id="{05244657-F2EA-8E87-4F11-8F5D12F59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03264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0681A89-97A6-814B-7C99-A0A3272C3115}"/>
                </a:ext>
              </a:extLst>
            </p:cNvPr>
            <p:cNvSpPr txBox="1"/>
            <p:nvPr/>
          </p:nvSpPr>
          <p:spPr>
            <a:xfrm>
              <a:off x="564841" y="3198167"/>
              <a:ext cx="1968465" cy="631100"/>
            </a:xfrm>
            <a:prstGeom prst="rect">
              <a:avLst/>
            </a:prstGeom>
            <a:noFill/>
          </p:spPr>
          <p:txBody>
            <a:bodyPr wrap="square" rtlCol="0">
              <a:spAutoFit/>
            </a:bodyPr>
            <a:lstStyle/>
            <a:p>
              <a:r>
                <a:rPr lang="en-US" sz="1400"/>
                <a:t>Training data</a:t>
              </a:r>
            </a:p>
          </p:txBody>
        </p:sp>
        <p:sp>
          <p:nvSpPr>
            <p:cNvPr id="9" name="TextBox 8">
              <a:extLst>
                <a:ext uri="{FF2B5EF4-FFF2-40B4-BE49-F238E27FC236}">
                  <a16:creationId xmlns:a16="http://schemas.microsoft.com/office/drawing/2014/main" id="{DC6F73BC-D1BF-4A37-A8F6-7570263746B3}"/>
                </a:ext>
              </a:extLst>
            </p:cNvPr>
            <p:cNvSpPr txBox="1"/>
            <p:nvPr/>
          </p:nvSpPr>
          <p:spPr>
            <a:xfrm>
              <a:off x="4002974" y="4223432"/>
              <a:ext cx="1411448" cy="631100"/>
            </a:xfrm>
            <a:prstGeom prst="rect">
              <a:avLst/>
            </a:prstGeom>
            <a:noFill/>
          </p:spPr>
          <p:txBody>
            <a:bodyPr wrap="none" rtlCol="0">
              <a:spAutoFit/>
            </a:bodyPr>
            <a:lstStyle/>
            <a:p>
              <a:r>
                <a:rPr lang="en-US" sz="1400"/>
                <a:t>Algorithm</a:t>
              </a:r>
            </a:p>
          </p:txBody>
        </p:sp>
        <p:sp>
          <p:nvSpPr>
            <p:cNvPr id="10" name="TextBox 9">
              <a:extLst>
                <a:ext uri="{FF2B5EF4-FFF2-40B4-BE49-F238E27FC236}">
                  <a16:creationId xmlns:a16="http://schemas.microsoft.com/office/drawing/2014/main" id="{9C165567-8568-07C1-8DDE-24F389D2BD93}"/>
                </a:ext>
              </a:extLst>
            </p:cNvPr>
            <p:cNvSpPr txBox="1"/>
            <p:nvPr/>
          </p:nvSpPr>
          <p:spPr>
            <a:xfrm>
              <a:off x="6302807" y="3750002"/>
              <a:ext cx="2227467" cy="1514638"/>
            </a:xfrm>
            <a:prstGeom prst="rect">
              <a:avLst/>
            </a:prstGeom>
            <a:noFill/>
          </p:spPr>
          <p:txBody>
            <a:bodyPr wrap="square" rtlCol="0">
              <a:spAutoFit/>
            </a:bodyPr>
            <a:lstStyle/>
            <a:p>
              <a:pPr algn="ctr"/>
              <a:r>
                <a:rPr lang="en-US" sz="1400"/>
                <a:t>Prediction based on statistical probability</a:t>
              </a:r>
            </a:p>
          </p:txBody>
        </p:sp>
        <p:pic>
          <p:nvPicPr>
            <p:cNvPr id="11" name="Graphic 10" descr="Keyboard outline">
              <a:extLst>
                <a:ext uri="{FF2B5EF4-FFF2-40B4-BE49-F238E27FC236}">
                  <a16:creationId xmlns:a16="http://schemas.microsoft.com/office/drawing/2014/main" id="{9E8129C2-85BA-FF65-DF37-484195729A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0515" y="3812667"/>
              <a:ext cx="914400" cy="914400"/>
            </a:xfrm>
            <a:prstGeom prst="rect">
              <a:avLst/>
            </a:prstGeom>
          </p:spPr>
        </p:pic>
        <p:sp>
          <p:nvSpPr>
            <p:cNvPr id="12" name="TextBox 11">
              <a:extLst>
                <a:ext uri="{FF2B5EF4-FFF2-40B4-BE49-F238E27FC236}">
                  <a16:creationId xmlns:a16="http://schemas.microsoft.com/office/drawing/2014/main" id="{17299104-85B8-51EB-BC03-5E0200AB7B91}"/>
                </a:ext>
              </a:extLst>
            </p:cNvPr>
            <p:cNvSpPr txBox="1"/>
            <p:nvPr/>
          </p:nvSpPr>
          <p:spPr>
            <a:xfrm>
              <a:off x="610989" y="4589680"/>
              <a:ext cx="1968465" cy="631100"/>
            </a:xfrm>
            <a:prstGeom prst="rect">
              <a:avLst/>
            </a:prstGeom>
            <a:noFill/>
          </p:spPr>
          <p:txBody>
            <a:bodyPr wrap="square" rtlCol="0">
              <a:spAutoFit/>
            </a:bodyPr>
            <a:lstStyle/>
            <a:p>
              <a:pPr algn="ctr"/>
              <a:r>
                <a:rPr lang="en-US" sz="1400"/>
                <a:t>User input</a:t>
              </a:r>
            </a:p>
          </p:txBody>
        </p:sp>
        <p:sp>
          <p:nvSpPr>
            <p:cNvPr id="13" name="Arrow: Right 12">
              <a:extLst>
                <a:ext uri="{FF2B5EF4-FFF2-40B4-BE49-F238E27FC236}">
                  <a16:creationId xmlns:a16="http://schemas.microsoft.com/office/drawing/2014/main" id="{05E71FD2-1D88-272A-C342-7630F9F36C0E}"/>
                </a:ext>
              </a:extLst>
            </p:cNvPr>
            <p:cNvSpPr/>
            <p:nvPr/>
          </p:nvSpPr>
          <p:spPr bwMode="auto">
            <a:xfrm rot="1178954">
              <a:off x="2449664" y="2851924"/>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5" name="Arrow: Right 14">
              <a:extLst>
                <a:ext uri="{FF2B5EF4-FFF2-40B4-BE49-F238E27FC236}">
                  <a16:creationId xmlns:a16="http://schemas.microsoft.com/office/drawing/2014/main" id="{9F8711CD-3F0F-13B5-3A6A-6577715C01C4}"/>
                </a:ext>
              </a:extLst>
            </p:cNvPr>
            <p:cNvSpPr/>
            <p:nvPr/>
          </p:nvSpPr>
          <p:spPr bwMode="auto">
            <a:xfrm rot="20559810">
              <a:off x="2414514" y="3812133"/>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pic>
        <p:nvPicPr>
          <p:cNvPr id="18" name="Picture 17" descr="A blue circle with white lines on it&#10;&#10;AI-generated content may be incorrect.">
            <a:extLst>
              <a:ext uri="{FF2B5EF4-FFF2-40B4-BE49-F238E27FC236}">
                <a16:creationId xmlns:a16="http://schemas.microsoft.com/office/drawing/2014/main" id="{B217A762-8444-32F1-54E5-B5175E74F326}"/>
              </a:ext>
            </a:extLst>
          </p:cNvPr>
          <p:cNvPicPr>
            <a:picLocks noChangeAspect="1"/>
          </p:cNvPicPr>
          <p:nvPr/>
        </p:nvPicPr>
        <p:blipFill>
          <a:blip r:embed="rId9"/>
          <a:stretch>
            <a:fillRect/>
          </a:stretch>
        </p:blipFill>
        <p:spPr>
          <a:xfrm>
            <a:off x="2353386" y="2932404"/>
            <a:ext cx="2736775" cy="2743199"/>
          </a:xfrm>
          <a:prstGeom prst="rect">
            <a:avLst/>
          </a:prstGeom>
        </p:spPr>
      </p:pic>
      <p:pic>
        <p:nvPicPr>
          <p:cNvPr id="20" name="Graphic 19" descr="Database with solid fill">
            <a:extLst>
              <a:ext uri="{FF2B5EF4-FFF2-40B4-BE49-F238E27FC236}">
                <a16:creationId xmlns:a16="http://schemas.microsoft.com/office/drawing/2014/main" id="{BCEFB4E1-67E6-9A38-7165-96E4360ECF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07584" y="2851376"/>
            <a:ext cx="2570635" cy="2570635"/>
          </a:xfrm>
          <a:prstGeom prst="rect">
            <a:avLst/>
          </a:prstGeom>
        </p:spPr>
      </p:pic>
      <p:sp>
        <p:nvSpPr>
          <p:cNvPr id="21" name="TextBox 20">
            <a:extLst>
              <a:ext uri="{FF2B5EF4-FFF2-40B4-BE49-F238E27FC236}">
                <a16:creationId xmlns:a16="http://schemas.microsoft.com/office/drawing/2014/main" id="{745E12F8-CDD4-45AE-8AF8-53AC3AEAEDD1}"/>
              </a:ext>
            </a:extLst>
          </p:cNvPr>
          <p:cNvSpPr txBox="1"/>
          <p:nvPr/>
        </p:nvSpPr>
        <p:spPr>
          <a:xfrm>
            <a:off x="1814039" y="5675603"/>
            <a:ext cx="4156907" cy="4616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General, e.g., worldwide web</a:t>
            </a:r>
          </a:p>
        </p:txBody>
      </p:sp>
      <p:sp>
        <p:nvSpPr>
          <p:cNvPr id="22" name="TextBox 21">
            <a:extLst>
              <a:ext uri="{FF2B5EF4-FFF2-40B4-BE49-F238E27FC236}">
                <a16:creationId xmlns:a16="http://schemas.microsoft.com/office/drawing/2014/main" id="{4E72D5A5-B61B-B140-B12D-75A797E1C570}"/>
              </a:ext>
            </a:extLst>
          </p:cNvPr>
          <p:cNvSpPr txBox="1"/>
          <p:nvPr/>
        </p:nvSpPr>
        <p:spPr>
          <a:xfrm>
            <a:off x="7155690" y="5303477"/>
            <a:ext cx="3436110" cy="83099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Specialized, e.g., organizational database</a:t>
            </a:r>
          </a:p>
        </p:txBody>
      </p:sp>
      <p:sp>
        <p:nvSpPr>
          <p:cNvPr id="23" name="Oval 22">
            <a:extLst>
              <a:ext uri="{FF2B5EF4-FFF2-40B4-BE49-F238E27FC236}">
                <a16:creationId xmlns:a16="http://schemas.microsoft.com/office/drawing/2014/main" id="{923F34DF-CFCA-E58E-88F7-DF43875CC07A}"/>
              </a:ext>
            </a:extLst>
          </p:cNvPr>
          <p:cNvSpPr/>
          <p:nvPr/>
        </p:nvSpPr>
        <p:spPr bwMode="auto">
          <a:xfrm>
            <a:off x="4983930" y="1226677"/>
            <a:ext cx="1416952" cy="1072690"/>
          </a:xfrm>
          <a:prstGeom prst="ellipse">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25" name="Connector: Curved 24">
            <a:extLst>
              <a:ext uri="{FF2B5EF4-FFF2-40B4-BE49-F238E27FC236}">
                <a16:creationId xmlns:a16="http://schemas.microsoft.com/office/drawing/2014/main" id="{4EFCA727-FE39-5C28-44F9-5C38D3E92A6B}"/>
              </a:ext>
            </a:extLst>
          </p:cNvPr>
          <p:cNvCxnSpPr>
            <a:stCxn id="18" idx="0"/>
            <a:endCxn id="23" idx="2"/>
          </p:cNvCxnSpPr>
          <p:nvPr/>
        </p:nvCxnSpPr>
        <p:spPr bwMode="auto">
          <a:xfrm rot="5400000" flipH="1" flipV="1">
            <a:off x="3768162" y="1716636"/>
            <a:ext cx="1169381" cy="1262157"/>
          </a:xfrm>
          <a:prstGeom prst="curvedConnector2">
            <a:avLst/>
          </a:prstGeom>
          <a:solidFill>
            <a:schemeClr val="accent1"/>
          </a:solidFill>
          <a:ln w="76200" cap="flat" cmpd="sng" algn="ctr">
            <a:solidFill>
              <a:srgbClr val="C8102E"/>
            </a:solidFill>
            <a:prstDash val="solid"/>
            <a:round/>
            <a:headEnd type="none" w="med" len="med"/>
            <a:tailEnd type="triangle"/>
          </a:ln>
          <a:effectLst/>
        </p:spPr>
      </p:cxnSp>
      <p:cxnSp>
        <p:nvCxnSpPr>
          <p:cNvPr id="27" name="Connector: Curved 26">
            <a:extLst>
              <a:ext uri="{FF2B5EF4-FFF2-40B4-BE49-F238E27FC236}">
                <a16:creationId xmlns:a16="http://schemas.microsoft.com/office/drawing/2014/main" id="{52B81EAB-0D0B-7630-724D-940BC7FA62BA}"/>
              </a:ext>
            </a:extLst>
          </p:cNvPr>
          <p:cNvCxnSpPr>
            <a:endCxn id="23" idx="4"/>
          </p:cNvCxnSpPr>
          <p:nvPr/>
        </p:nvCxnSpPr>
        <p:spPr bwMode="auto">
          <a:xfrm rot="10800000">
            <a:off x="5692408" y="2299369"/>
            <a:ext cx="1915177" cy="1815433"/>
          </a:xfrm>
          <a:prstGeom prst="curvedConnector2">
            <a:avLst/>
          </a:prstGeom>
          <a:solidFill>
            <a:schemeClr val="accent1"/>
          </a:solidFill>
          <a:ln w="76200" cap="flat" cmpd="sng" algn="ctr">
            <a:solidFill>
              <a:srgbClr val="C8102E"/>
            </a:solidFill>
            <a:prstDash val="solid"/>
            <a:round/>
            <a:headEnd type="none" w="med" len="med"/>
            <a:tailEnd type="triangle"/>
          </a:ln>
          <a:effectLst/>
        </p:spPr>
      </p:cxnSp>
      <p:grpSp>
        <p:nvGrpSpPr>
          <p:cNvPr id="24" name="Group 23">
            <a:extLst>
              <a:ext uri="{FF2B5EF4-FFF2-40B4-BE49-F238E27FC236}">
                <a16:creationId xmlns:a16="http://schemas.microsoft.com/office/drawing/2014/main" id="{3E5BA24A-2D24-8C00-C564-83F4A17018D1}"/>
              </a:ext>
            </a:extLst>
          </p:cNvPr>
          <p:cNvGrpSpPr/>
          <p:nvPr/>
        </p:nvGrpSpPr>
        <p:grpSpPr>
          <a:xfrm>
            <a:off x="9472461" y="161874"/>
            <a:ext cx="888658" cy="852101"/>
            <a:chOff x="3059821" y="486238"/>
            <a:chExt cx="2819400" cy="2667000"/>
          </a:xfrm>
        </p:grpSpPr>
        <p:sp>
          <p:nvSpPr>
            <p:cNvPr id="17" name="Oval 16">
              <a:extLst>
                <a:ext uri="{FF2B5EF4-FFF2-40B4-BE49-F238E27FC236}">
                  <a16:creationId xmlns:a16="http://schemas.microsoft.com/office/drawing/2014/main" id="{85A36271-7F1D-77AB-B396-36D9647B385E}"/>
                </a:ext>
              </a:extLst>
            </p:cNvPr>
            <p:cNvSpPr/>
            <p:nvPr/>
          </p:nvSpPr>
          <p:spPr bwMode="auto">
            <a:xfrm>
              <a:off x="3059821" y="486238"/>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9" name="Picture 18" descr="A blue and white diagram&#10;&#10;AI-generated content may be incorrect.">
              <a:extLst>
                <a:ext uri="{FF2B5EF4-FFF2-40B4-BE49-F238E27FC236}">
                  <a16:creationId xmlns:a16="http://schemas.microsoft.com/office/drawing/2014/main" id="{69408403-F829-AB32-0880-647489DDF4EF}"/>
                </a:ext>
              </a:extLst>
            </p:cNvPr>
            <p:cNvPicPr>
              <a:picLocks noChangeAspect="1"/>
            </p:cNvPicPr>
            <p:nvPr/>
          </p:nvPicPr>
          <p:blipFill>
            <a:blip r:embed="rId12"/>
            <a:stretch>
              <a:fillRect/>
            </a:stretch>
          </p:blipFill>
          <p:spPr>
            <a:xfrm flipH="1">
              <a:off x="3392957" y="674566"/>
              <a:ext cx="2240758" cy="2257142"/>
            </a:xfrm>
            <a:prstGeom prst="rect">
              <a:avLst/>
            </a:prstGeom>
          </p:spPr>
        </p:pic>
      </p:grpSp>
    </p:spTree>
    <p:extLst>
      <p:ext uri="{BB962C8B-B14F-4D97-AF65-F5344CB8AC3E}">
        <p14:creationId xmlns:p14="http://schemas.microsoft.com/office/powerpoint/2010/main" val="187141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43F8-F7BA-7686-90D4-651C2B532C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92ECCB-B146-0C09-3F26-7830D30D1F54}"/>
              </a:ext>
            </a:extLst>
          </p:cNvPr>
          <p:cNvSpPr txBox="1"/>
          <p:nvPr/>
        </p:nvSpPr>
        <p:spPr>
          <a:xfrm>
            <a:off x="2128520" y="583110"/>
            <a:ext cx="663448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Affordances of Gen AI for Graduate Students</a:t>
            </a:r>
            <a:endParaRPr lang="en-US" sz="2200">
              <a:solidFill>
                <a:srgbClr val="C8102E"/>
              </a:solidFill>
            </a:endParaRPr>
          </a:p>
        </p:txBody>
      </p:sp>
      <p:cxnSp>
        <p:nvCxnSpPr>
          <p:cNvPr id="4" name="Straight Connector 3">
            <a:extLst>
              <a:ext uri="{FF2B5EF4-FFF2-40B4-BE49-F238E27FC236}">
                <a16:creationId xmlns:a16="http://schemas.microsoft.com/office/drawing/2014/main" id="{77CC23E0-FC09-BF24-99D3-03E8C1DBA7CF}"/>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0DAA19C5-09C3-50C6-C1D6-8A867812F4F5}"/>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diagram of a teacher and a teacher&#10;&#10;Description automatically generated">
            <a:extLst>
              <a:ext uri="{FF2B5EF4-FFF2-40B4-BE49-F238E27FC236}">
                <a16:creationId xmlns:a16="http://schemas.microsoft.com/office/drawing/2014/main" id="{0B2E68B6-6660-47B7-1BF5-65931BBAB930}"/>
              </a:ext>
            </a:extLst>
          </p:cNvPr>
          <p:cNvPicPr>
            <a:picLocks noChangeAspect="1"/>
          </p:cNvPicPr>
          <p:nvPr/>
        </p:nvPicPr>
        <p:blipFill>
          <a:blip r:embed="rId3"/>
          <a:stretch>
            <a:fillRect/>
          </a:stretch>
        </p:blipFill>
        <p:spPr>
          <a:xfrm>
            <a:off x="1981200" y="1182975"/>
            <a:ext cx="7456450" cy="4149153"/>
          </a:xfrm>
          <a:prstGeom prst="rect">
            <a:avLst/>
          </a:prstGeom>
        </p:spPr>
      </p:pic>
      <p:sp>
        <p:nvSpPr>
          <p:cNvPr id="5" name="TextBox 4">
            <a:extLst>
              <a:ext uri="{FF2B5EF4-FFF2-40B4-BE49-F238E27FC236}">
                <a16:creationId xmlns:a16="http://schemas.microsoft.com/office/drawing/2014/main" id="{DC0C9F6F-4326-936E-E0BA-8E4A46D6589A}"/>
              </a:ext>
            </a:extLst>
          </p:cNvPr>
          <p:cNvSpPr txBox="1"/>
          <p:nvPr/>
        </p:nvSpPr>
        <p:spPr>
          <a:xfrm>
            <a:off x="6096000" y="5450173"/>
            <a:ext cx="4327600" cy="261610"/>
          </a:xfrm>
          <a:prstGeom prst="rect">
            <a:avLst/>
          </a:prstGeom>
          <a:noFill/>
        </p:spPr>
        <p:txBody>
          <a:bodyPr wrap="square" rtlCol="0">
            <a:spAutoFit/>
          </a:bodyPr>
          <a:lstStyle/>
          <a:p>
            <a:r>
              <a:rPr lang="en-US" sz="1100">
                <a:latin typeface="Arial" panose="020B0604020202020204" pitchFamily="34" charset="0"/>
                <a:cs typeface="Arial" panose="020B0604020202020204" pitchFamily="34" charset="0"/>
              </a:rPr>
              <a:t>Terrill, K., Compton, L., &amp; Graves, W. (2024)</a:t>
            </a:r>
          </a:p>
        </p:txBody>
      </p:sp>
      <p:grpSp>
        <p:nvGrpSpPr>
          <p:cNvPr id="10" name="Group 9">
            <a:extLst>
              <a:ext uri="{FF2B5EF4-FFF2-40B4-BE49-F238E27FC236}">
                <a16:creationId xmlns:a16="http://schemas.microsoft.com/office/drawing/2014/main" id="{69C45824-ED51-67A1-A5A7-22BEA9F89AFD}"/>
              </a:ext>
            </a:extLst>
          </p:cNvPr>
          <p:cNvGrpSpPr/>
          <p:nvPr/>
        </p:nvGrpSpPr>
        <p:grpSpPr>
          <a:xfrm>
            <a:off x="9169229" y="79804"/>
            <a:ext cx="1012224" cy="998838"/>
            <a:chOff x="717721" y="3099486"/>
            <a:chExt cx="2819400" cy="2667000"/>
          </a:xfrm>
        </p:grpSpPr>
        <p:sp>
          <p:nvSpPr>
            <p:cNvPr id="8" name="Oval 7">
              <a:extLst>
                <a:ext uri="{FF2B5EF4-FFF2-40B4-BE49-F238E27FC236}">
                  <a16:creationId xmlns:a16="http://schemas.microsoft.com/office/drawing/2014/main" id="{712682AA-FAD1-75F4-A502-4BECF875E6AB}"/>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9" name="Graphic 8" descr="Tools with solid fill">
              <a:extLst>
                <a:ext uri="{FF2B5EF4-FFF2-40B4-BE49-F238E27FC236}">
                  <a16:creationId xmlns:a16="http://schemas.microsoft.com/office/drawing/2014/main" id="{25281840-E5D3-9965-CD7D-7F3D1A6685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302004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0BB4-1D7C-A802-9A59-56BB20558A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38F8B1E-C1C2-5B79-81C9-5888F3E291DA}"/>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Limitations of Gen AI</a:t>
            </a:r>
            <a:endParaRPr lang="en-US" sz="2200">
              <a:solidFill>
                <a:srgbClr val="C8102E"/>
              </a:solidFill>
            </a:endParaRPr>
          </a:p>
        </p:txBody>
      </p:sp>
      <p:cxnSp>
        <p:nvCxnSpPr>
          <p:cNvPr id="4" name="Straight Connector 3">
            <a:extLst>
              <a:ext uri="{FF2B5EF4-FFF2-40B4-BE49-F238E27FC236}">
                <a16:creationId xmlns:a16="http://schemas.microsoft.com/office/drawing/2014/main" id="{678F02BE-1FCE-223D-C0CE-56A43966017B}"/>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E8DE5D60-F29E-3F03-819F-4944083F1D3D}"/>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AC8FEA3D-36B3-A495-B075-B9A947219FBA}"/>
              </a:ext>
            </a:extLst>
          </p:cNvPr>
          <p:cNvSpPr txBox="1">
            <a:spLocks/>
          </p:cNvSpPr>
          <p:nvPr/>
        </p:nvSpPr>
        <p:spPr>
          <a:xfrm>
            <a:off x="2221411" y="1295399"/>
            <a:ext cx="7467600" cy="3650230"/>
          </a:xfrm>
          <a:prstGeom prst="rect">
            <a:avLst/>
          </a:prstGeom>
          <a:noFill/>
        </p:spPr>
        <p:txBody>
          <a:bodyPr wrap="square" lIns="91440" tIns="45720" rIns="91440" bIns="45720" anchor="t">
            <a:spAutoFit/>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a:buNone/>
            </a:pPr>
            <a:r>
              <a:rPr lang="en-US" sz="2000" kern="0">
                <a:solidFill>
                  <a:srgbClr val="000000"/>
                </a:solidFill>
                <a:latin typeface="Arial"/>
                <a:cs typeface="Arial"/>
              </a:rPr>
              <a:t>Some of the limitations of Gen AI include (Nah, et al., 2023):</a:t>
            </a:r>
          </a:p>
          <a:p>
            <a:pPr marL="0" indent="0" algn="just">
              <a:buNone/>
            </a:pPr>
            <a:r>
              <a:rPr lang="en-US" sz="2000" kern="0">
                <a:solidFill>
                  <a:srgbClr val="000000"/>
                </a:solidFill>
                <a:latin typeface="Arial"/>
                <a:cs typeface="Arial"/>
              </a:rPr>
              <a:t>the limitations of Gen AI include: </a:t>
            </a:r>
          </a:p>
          <a:p>
            <a:pPr algn="just"/>
            <a:r>
              <a:rPr lang="en-US" sz="2000" b="1" kern="0">
                <a:highlight>
                  <a:srgbClr val="FFFF00"/>
                </a:highlight>
                <a:latin typeface="Arial"/>
                <a:cs typeface="Arial"/>
              </a:rPr>
              <a:t>Bias</a:t>
            </a:r>
            <a:endParaRPr lang="en-US" sz="2000" kern="0">
              <a:solidFill>
                <a:srgbClr val="000000"/>
              </a:solidFill>
              <a:latin typeface="Arial"/>
              <a:cs typeface="Arial"/>
            </a:endParaRPr>
          </a:p>
          <a:p>
            <a:pPr algn="just"/>
            <a:r>
              <a:rPr lang="en-US" sz="2000" b="1" kern="0">
                <a:highlight>
                  <a:srgbClr val="FFFF00"/>
                </a:highlight>
                <a:latin typeface="Arial"/>
                <a:cs typeface="Arial"/>
              </a:rPr>
              <a:t>Quality of training data </a:t>
            </a:r>
            <a:endParaRPr lang="en-US" sz="2000" kern="0">
              <a:solidFill>
                <a:srgbClr val="000000"/>
              </a:solidFill>
              <a:latin typeface="Arial"/>
              <a:cs typeface="Arial"/>
            </a:endParaRPr>
          </a:p>
          <a:p>
            <a:pPr algn="just"/>
            <a:r>
              <a:rPr lang="en-US" sz="2000" b="1" kern="0">
                <a:latin typeface="Arial"/>
                <a:cs typeface="Arial"/>
              </a:rPr>
              <a:t>Data privacy</a:t>
            </a:r>
            <a:endParaRPr lang="en-US" sz="2000" kern="0">
              <a:solidFill>
                <a:srgbClr val="000000"/>
              </a:solidFill>
              <a:latin typeface="Arial"/>
              <a:cs typeface="Arial"/>
            </a:endParaRPr>
          </a:p>
          <a:p>
            <a:pPr algn="just">
              <a:buFont typeface="Times" charset="0"/>
              <a:buChar char="•"/>
            </a:pPr>
            <a:r>
              <a:rPr lang="en-US" sz="2000" b="1" kern="0">
                <a:latin typeface="Arial"/>
                <a:cs typeface="Arial"/>
              </a:rPr>
              <a:t>Hallucination</a:t>
            </a:r>
            <a:endParaRPr lang="en-US"/>
          </a:p>
          <a:p>
            <a:pPr marL="0" indent="0" algn="just">
              <a:buNone/>
            </a:pPr>
            <a:endParaRPr lang="en-US" sz="2000" b="1" kern="0">
              <a:latin typeface="Arial" panose="020B0604020202020204" pitchFamily="34" charset="0"/>
              <a:cs typeface="Arial" panose="020B0604020202020204" pitchFamily="34" charset="0"/>
            </a:endParaRPr>
          </a:p>
          <a:p>
            <a:pPr algn="just"/>
            <a:endParaRPr lang="en-US" sz="2000" b="1" kern="0">
              <a:latin typeface="Arial" panose="020B0604020202020204" pitchFamily="34" charset="0"/>
              <a:cs typeface="Arial" panose="020B0604020202020204" pitchFamily="34" charset="0"/>
            </a:endParaRPr>
          </a:p>
          <a:p>
            <a:pPr algn="just"/>
            <a:endParaRPr lang="en-US" sz="2000" b="1" kern="0">
              <a:latin typeface="Arial" panose="020B0604020202020204" pitchFamily="34" charset="0"/>
              <a:cs typeface="Arial" panose="020B0604020202020204" pitchFamily="34" charset="0"/>
            </a:endParaRPr>
          </a:p>
          <a:p>
            <a:pPr algn="just"/>
            <a:endParaRPr lang="en-US" sz="1600" b="1" kern="0">
              <a:solidFill>
                <a:srgbClr val="000000"/>
              </a:solidFill>
              <a:latin typeface="Helvetica" pitchFamily="2" charset="0"/>
            </a:endParaRPr>
          </a:p>
        </p:txBody>
      </p:sp>
      <p:grpSp>
        <p:nvGrpSpPr>
          <p:cNvPr id="9" name="Group 8">
            <a:extLst>
              <a:ext uri="{FF2B5EF4-FFF2-40B4-BE49-F238E27FC236}">
                <a16:creationId xmlns:a16="http://schemas.microsoft.com/office/drawing/2014/main" id="{B9B29E74-0914-F118-736B-C09A43D71F65}"/>
              </a:ext>
            </a:extLst>
          </p:cNvPr>
          <p:cNvGrpSpPr/>
          <p:nvPr/>
        </p:nvGrpSpPr>
        <p:grpSpPr>
          <a:xfrm>
            <a:off x="9199090" y="87526"/>
            <a:ext cx="981333" cy="983392"/>
            <a:chOff x="5976036" y="3099486"/>
            <a:chExt cx="2819400" cy="2667000"/>
          </a:xfrm>
        </p:grpSpPr>
        <p:sp>
          <p:nvSpPr>
            <p:cNvPr id="7" name="Oval 6">
              <a:extLst>
                <a:ext uri="{FF2B5EF4-FFF2-40B4-BE49-F238E27FC236}">
                  <a16:creationId xmlns:a16="http://schemas.microsoft.com/office/drawing/2014/main" id="{E0971DD9-18DD-B8BA-1712-4F24D30DBAF3}"/>
                </a:ext>
              </a:extLst>
            </p:cNvPr>
            <p:cNvSpPr/>
            <p:nvPr/>
          </p:nvSpPr>
          <p:spPr bwMode="auto">
            <a:xfrm>
              <a:off x="5976036" y="3099486"/>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8" name="Graphic 7" descr="Gavel with solid fill">
              <a:extLst>
                <a:ext uri="{FF2B5EF4-FFF2-40B4-BE49-F238E27FC236}">
                  <a16:creationId xmlns:a16="http://schemas.microsoft.com/office/drawing/2014/main" id="{3F4C8E29-7240-6C1D-A81A-D0F08405A2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6884" y="3100660"/>
              <a:ext cx="2381764" cy="2381764"/>
            </a:xfrm>
            <a:prstGeom prst="rect">
              <a:avLst/>
            </a:prstGeom>
          </p:spPr>
        </p:pic>
      </p:grpSp>
    </p:spTree>
    <p:extLst>
      <p:ext uri="{BB962C8B-B14F-4D97-AF65-F5344CB8AC3E}">
        <p14:creationId xmlns:p14="http://schemas.microsoft.com/office/powerpoint/2010/main" val="41625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8814"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Bias</a:t>
            </a:r>
            <a:endParaRPr lang="en-US" sz="2200">
              <a:solidFill>
                <a:srgbClr val="C8102E"/>
              </a:solidFill>
            </a:endParaRPr>
          </a:p>
        </p:txBody>
      </p:sp>
      <p:cxnSp>
        <p:nvCxnSpPr>
          <p:cNvPr id="3" name="Straight Connector 2"/>
          <p:cNvCxnSpPr/>
          <p:nvPr/>
        </p:nvCxnSpPr>
        <p:spPr bwMode="auto">
          <a:xfrm>
            <a:off x="5300094" y="1123950"/>
            <a:ext cx="4377306"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4" name="TextBox 3"/>
          <p:cNvSpPr txBox="1"/>
          <p:nvPr/>
        </p:nvSpPr>
        <p:spPr>
          <a:xfrm>
            <a:off x="5218814" y="1383090"/>
            <a:ext cx="4763386" cy="1631216"/>
          </a:xfrm>
          <a:prstGeom prst="rect">
            <a:avLst/>
          </a:prstGeom>
          <a:noFill/>
        </p:spPr>
        <p:txBody>
          <a:bodyPr wrap="square" rtlCol="0">
            <a:spAutoFit/>
          </a:bodyPr>
          <a:lstStyle/>
          <a:p>
            <a:r>
              <a:rPr lang="en-US" sz="2000">
                <a:solidFill>
                  <a:srgbClr val="000000"/>
                </a:solidFill>
                <a:latin typeface="Arial" panose="020B0604020202020204" pitchFamily="34" charset="0"/>
                <a:cs typeface="Arial" panose="020B0604020202020204" pitchFamily="34" charset="0"/>
              </a:rPr>
              <a:t>In the context of AI, the concept of bias refers to the inclination that AI-generated responses or recommendations could be unfairly favoring or against one person or group (</a:t>
            </a:r>
            <a:r>
              <a:rPr lang="en-US" sz="2000" err="1">
                <a:solidFill>
                  <a:srgbClr val="000000"/>
                </a:solidFill>
                <a:latin typeface="Arial" panose="020B0604020202020204" pitchFamily="34" charset="0"/>
                <a:cs typeface="Arial" panose="020B0604020202020204" pitchFamily="34" charset="0"/>
              </a:rPr>
              <a:t>Ntoutsi</a:t>
            </a:r>
            <a:r>
              <a:rPr lang="en-US" sz="2000">
                <a:solidFill>
                  <a:srgbClr val="000000"/>
                </a:solidFill>
                <a:latin typeface="Arial" panose="020B0604020202020204" pitchFamily="34" charset="0"/>
                <a:cs typeface="Arial" panose="020B0604020202020204" pitchFamily="34" charset="0"/>
              </a:rPr>
              <a:t> et al., </a:t>
            </a:r>
            <a:r>
              <a:rPr lang="en-US" sz="2000">
                <a:solidFill>
                  <a:srgbClr val="00006C"/>
                </a:solidFill>
                <a:latin typeface="Arial" panose="020B0604020202020204" pitchFamily="34" charset="0"/>
                <a:cs typeface="Arial" panose="020B0604020202020204" pitchFamily="34" charset="0"/>
              </a:rPr>
              <a:t>2020</a:t>
            </a:r>
            <a:r>
              <a:rPr lang="en-US" sz="2000">
                <a:solidFill>
                  <a:srgbClr val="000000"/>
                </a:solidFill>
                <a:latin typeface="Arial" panose="020B0604020202020204" pitchFamily="34" charset="0"/>
                <a:cs typeface="Arial" panose="020B0604020202020204" pitchFamily="34" charset="0"/>
              </a:rPr>
              <a:t>). </a:t>
            </a:r>
          </a:p>
        </p:txBody>
      </p:sp>
      <p:pic>
        <p:nvPicPr>
          <p:cNvPr id="6" name="Content Placeholder 5" descr="A magnifying glass on a table&#10;&#10;Description automatically generated">
            <a:extLst>
              <a:ext uri="{FF2B5EF4-FFF2-40B4-BE49-F238E27FC236}">
                <a16:creationId xmlns:a16="http://schemas.microsoft.com/office/drawing/2014/main" id="{82980BBB-7FAF-9DA9-F0E9-443D5FACF1AD}"/>
              </a:ext>
            </a:extLst>
          </p:cNvPr>
          <p:cNvPicPr>
            <a:picLocks noChangeAspect="1"/>
          </p:cNvPicPr>
          <p:nvPr/>
        </p:nvPicPr>
        <p:blipFill>
          <a:blip r:embed="rId3"/>
          <a:stretch>
            <a:fillRect/>
          </a:stretch>
        </p:blipFill>
        <p:spPr>
          <a:xfrm>
            <a:off x="1638983" y="3341727"/>
            <a:ext cx="5233675" cy="2823270"/>
          </a:xfrm>
          <a:prstGeom prst="rect">
            <a:avLst/>
          </a:prstGeom>
        </p:spPr>
      </p:pic>
      <p:grpSp>
        <p:nvGrpSpPr>
          <p:cNvPr id="9" name="Group 8">
            <a:extLst>
              <a:ext uri="{FF2B5EF4-FFF2-40B4-BE49-F238E27FC236}">
                <a16:creationId xmlns:a16="http://schemas.microsoft.com/office/drawing/2014/main" id="{80BF52A4-4122-DB8B-7186-6BE1179C3086}"/>
              </a:ext>
            </a:extLst>
          </p:cNvPr>
          <p:cNvGrpSpPr/>
          <p:nvPr/>
        </p:nvGrpSpPr>
        <p:grpSpPr>
          <a:xfrm>
            <a:off x="9199090" y="87526"/>
            <a:ext cx="981333" cy="983392"/>
            <a:chOff x="5976036" y="3099486"/>
            <a:chExt cx="2819400" cy="2667000"/>
          </a:xfrm>
        </p:grpSpPr>
        <p:sp>
          <p:nvSpPr>
            <p:cNvPr id="7" name="Oval 6">
              <a:extLst>
                <a:ext uri="{FF2B5EF4-FFF2-40B4-BE49-F238E27FC236}">
                  <a16:creationId xmlns:a16="http://schemas.microsoft.com/office/drawing/2014/main" id="{1DBF9568-505D-6095-1E13-B0DA31747878}"/>
                </a:ext>
              </a:extLst>
            </p:cNvPr>
            <p:cNvSpPr/>
            <p:nvPr/>
          </p:nvSpPr>
          <p:spPr bwMode="auto">
            <a:xfrm>
              <a:off x="5976036" y="3099486"/>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8" name="Graphic 7" descr="Gavel with solid fill">
              <a:extLst>
                <a:ext uri="{FF2B5EF4-FFF2-40B4-BE49-F238E27FC236}">
                  <a16:creationId xmlns:a16="http://schemas.microsoft.com/office/drawing/2014/main" id="{AF1C043C-A0DF-E5E5-C659-DE56F6A7A9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6884" y="3100660"/>
              <a:ext cx="2381764" cy="2381764"/>
            </a:xfrm>
            <a:prstGeom prst="rect">
              <a:avLst/>
            </a:prstGeom>
          </p:spPr>
        </p:pic>
      </p:grpSp>
    </p:spTree>
    <p:extLst>
      <p:ext uri="{BB962C8B-B14F-4D97-AF65-F5344CB8AC3E}">
        <p14:creationId xmlns:p14="http://schemas.microsoft.com/office/powerpoint/2010/main" val="171705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4AA7B-A88D-7540-7FFA-B148996290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B6ECA4-6CBC-6F5E-E3F4-A5CB94DC4B95}"/>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Gaps in the Training Data</a:t>
            </a:r>
            <a:endParaRPr lang="en-US" sz="2200">
              <a:solidFill>
                <a:srgbClr val="C8102E"/>
              </a:solidFill>
            </a:endParaRPr>
          </a:p>
        </p:txBody>
      </p:sp>
      <p:cxnSp>
        <p:nvCxnSpPr>
          <p:cNvPr id="4" name="Straight Connector 3">
            <a:extLst>
              <a:ext uri="{FF2B5EF4-FFF2-40B4-BE49-F238E27FC236}">
                <a16:creationId xmlns:a16="http://schemas.microsoft.com/office/drawing/2014/main" id="{ED58C555-0AEB-74CA-F64F-8C43D90074E0}"/>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09F19071-8223-0F6E-3598-2389AE03D9D8}"/>
              </a:ext>
            </a:extLst>
          </p:cNvPr>
          <p:cNvSpPr txBox="1">
            <a:spLocks/>
          </p:cNvSpPr>
          <p:nvPr/>
        </p:nvSpPr>
        <p:spPr>
          <a:xfrm>
            <a:off x="2198651" y="2133601"/>
            <a:ext cx="3744950" cy="3257549"/>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F0208A1F-8F3B-89EE-A858-757E10FC31AE}"/>
              </a:ext>
            </a:extLst>
          </p:cNvPr>
          <p:cNvSpPr txBox="1">
            <a:spLocks/>
          </p:cNvSpPr>
          <p:nvPr/>
        </p:nvSpPr>
        <p:spPr>
          <a:xfrm>
            <a:off x="2209800" y="1123950"/>
            <a:ext cx="483870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r>
              <a:rPr lang="en-US" sz="2000" kern="0">
                <a:solidFill>
                  <a:schemeClr val="tx1"/>
                </a:solidFill>
                <a:latin typeface="Arial" panose="020B0604020202020204" pitchFamily="34" charset="0"/>
                <a:cs typeface="Arial" panose="020B0604020202020204" pitchFamily="34" charset="0"/>
              </a:rPr>
              <a:t>The quality of generative AI models largely depends on the quality of the training data (Su &amp; Yang, 2023). </a:t>
            </a:r>
          </a:p>
          <a:p>
            <a:pPr marL="0" indent="0">
              <a:buNone/>
            </a:pPr>
            <a:endParaRPr lang="en-US" sz="2000" kern="0">
              <a:solidFill>
                <a:srgbClr val="333333"/>
              </a:solidFill>
              <a:latin typeface="Arial" panose="020B0604020202020204" pitchFamily="34" charset="0"/>
              <a:cs typeface="Arial" panose="020B0604020202020204" pitchFamily="34" charset="0"/>
            </a:endParaRPr>
          </a:p>
          <a:p>
            <a:pPr marL="0" indent="0">
              <a:buNone/>
            </a:pPr>
            <a:r>
              <a:rPr lang="en-US" sz="2000" kern="0">
                <a:solidFill>
                  <a:srgbClr val="333333"/>
                </a:solidFill>
                <a:latin typeface="Arial" panose="020B0604020202020204" pitchFamily="34" charset="0"/>
                <a:cs typeface="Arial" panose="020B0604020202020204" pitchFamily="34" charset="0"/>
              </a:rPr>
              <a:t>Any factual errors, unbalanced information sources, or biases embedded in the training data may be reflected in the output of the </a:t>
            </a:r>
            <a:r>
              <a:rPr lang="en-US" sz="2000" kern="0">
                <a:solidFill>
                  <a:schemeClr val="tx1"/>
                </a:solidFill>
                <a:latin typeface="Arial" panose="020B0604020202020204" pitchFamily="34" charset="0"/>
                <a:cs typeface="Arial" panose="020B0604020202020204" pitchFamily="34" charset="0"/>
              </a:rPr>
              <a:t>model (Su &amp; Yang, 2023).</a:t>
            </a:r>
          </a:p>
          <a:p>
            <a:endParaRPr lang="en-US" kern="0"/>
          </a:p>
        </p:txBody>
      </p:sp>
      <p:pic>
        <p:nvPicPr>
          <p:cNvPr id="6" name="Content Placeholder 5" descr="A close-up of a chart&#10;&#10;Description automatically generated">
            <a:extLst>
              <a:ext uri="{FF2B5EF4-FFF2-40B4-BE49-F238E27FC236}">
                <a16:creationId xmlns:a16="http://schemas.microsoft.com/office/drawing/2014/main" id="{F871B872-FE2B-5435-067C-4982E65D056A}"/>
              </a:ext>
            </a:extLst>
          </p:cNvPr>
          <p:cNvPicPr>
            <a:picLocks noChangeAspect="1"/>
          </p:cNvPicPr>
          <p:nvPr/>
        </p:nvPicPr>
        <p:blipFill>
          <a:blip r:embed="rId3"/>
          <a:stretch>
            <a:fillRect/>
          </a:stretch>
        </p:blipFill>
        <p:spPr>
          <a:xfrm>
            <a:off x="7266578" y="1752600"/>
            <a:ext cx="3268623" cy="2666998"/>
          </a:xfrm>
          <a:prstGeom prst="rect">
            <a:avLst/>
          </a:prstGeom>
        </p:spPr>
      </p:pic>
      <p:grpSp>
        <p:nvGrpSpPr>
          <p:cNvPr id="10" name="Group 9">
            <a:extLst>
              <a:ext uri="{FF2B5EF4-FFF2-40B4-BE49-F238E27FC236}">
                <a16:creationId xmlns:a16="http://schemas.microsoft.com/office/drawing/2014/main" id="{A4F7AB48-AB52-8B44-A4EA-F7D568BFA3C2}"/>
              </a:ext>
            </a:extLst>
          </p:cNvPr>
          <p:cNvGrpSpPr/>
          <p:nvPr/>
        </p:nvGrpSpPr>
        <p:grpSpPr>
          <a:xfrm>
            <a:off x="9199090" y="87526"/>
            <a:ext cx="981333" cy="983392"/>
            <a:chOff x="5976036" y="3099486"/>
            <a:chExt cx="2819400" cy="2667000"/>
          </a:xfrm>
        </p:grpSpPr>
        <p:sp>
          <p:nvSpPr>
            <p:cNvPr id="8" name="Oval 7">
              <a:extLst>
                <a:ext uri="{FF2B5EF4-FFF2-40B4-BE49-F238E27FC236}">
                  <a16:creationId xmlns:a16="http://schemas.microsoft.com/office/drawing/2014/main" id="{CF558BC3-73E1-9152-28C1-D8C9AF7ED12E}"/>
                </a:ext>
              </a:extLst>
            </p:cNvPr>
            <p:cNvSpPr/>
            <p:nvPr/>
          </p:nvSpPr>
          <p:spPr bwMode="auto">
            <a:xfrm>
              <a:off x="5976036" y="3099486"/>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9" name="Graphic 8" descr="Gavel with solid fill">
              <a:extLst>
                <a:ext uri="{FF2B5EF4-FFF2-40B4-BE49-F238E27FC236}">
                  <a16:creationId xmlns:a16="http://schemas.microsoft.com/office/drawing/2014/main" id="{8642FB63-28DD-8809-A549-DFAFB41711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6884" y="3100660"/>
              <a:ext cx="2381764" cy="2381764"/>
            </a:xfrm>
            <a:prstGeom prst="rect">
              <a:avLst/>
            </a:prstGeom>
          </p:spPr>
        </p:pic>
      </p:grpSp>
    </p:spTree>
    <p:extLst>
      <p:ext uri="{BB962C8B-B14F-4D97-AF65-F5344CB8AC3E}">
        <p14:creationId xmlns:p14="http://schemas.microsoft.com/office/powerpoint/2010/main" val="183970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5535-34EA-BA4F-1523-FA0492A7722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806DF2-75DF-FCAF-58BA-85B7E0A65710}"/>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7885E2D1-B588-5C7C-6A90-B489F438AB16}"/>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EEBE75A-2829-968D-31FE-67FB14BFF840}"/>
              </a:ext>
            </a:extLst>
          </p:cNvPr>
          <p:cNvSpPr txBox="1"/>
          <p:nvPr/>
        </p:nvSpPr>
        <p:spPr>
          <a:xfrm>
            <a:off x="2104709" y="583110"/>
            <a:ext cx="8239441"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3Es: Determining Appropriateness of AI Use in Certain Tasks</a:t>
            </a:r>
            <a:endParaRPr lang="en-US" sz="2200">
              <a:solidFill>
                <a:srgbClr val="C8102E"/>
              </a:solidFill>
            </a:endParaRPr>
          </a:p>
        </p:txBody>
      </p:sp>
      <p:pic>
        <p:nvPicPr>
          <p:cNvPr id="11" name="Picture 10" descr="A table with text on it&#10;&#10;Description automatically generated">
            <a:extLst>
              <a:ext uri="{FF2B5EF4-FFF2-40B4-BE49-F238E27FC236}">
                <a16:creationId xmlns:a16="http://schemas.microsoft.com/office/drawing/2014/main" id="{7437D814-6F8E-A392-3D42-5535F9D84702}"/>
              </a:ext>
            </a:extLst>
          </p:cNvPr>
          <p:cNvPicPr>
            <a:picLocks noChangeAspect="1"/>
          </p:cNvPicPr>
          <p:nvPr/>
        </p:nvPicPr>
        <p:blipFill>
          <a:blip r:embed="rId3"/>
          <a:stretch>
            <a:fillRect/>
          </a:stretch>
        </p:blipFill>
        <p:spPr>
          <a:xfrm>
            <a:off x="2103517" y="1626456"/>
            <a:ext cx="7772400" cy="3762071"/>
          </a:xfrm>
          <a:prstGeom prst="rect">
            <a:avLst/>
          </a:prstGeom>
        </p:spPr>
      </p:pic>
      <p:grpSp>
        <p:nvGrpSpPr>
          <p:cNvPr id="7" name="Group 6">
            <a:extLst>
              <a:ext uri="{FF2B5EF4-FFF2-40B4-BE49-F238E27FC236}">
                <a16:creationId xmlns:a16="http://schemas.microsoft.com/office/drawing/2014/main" id="{011BD7A1-4E40-A708-FA10-83389FB648A4}"/>
              </a:ext>
            </a:extLst>
          </p:cNvPr>
          <p:cNvGrpSpPr/>
          <p:nvPr/>
        </p:nvGrpSpPr>
        <p:grpSpPr>
          <a:xfrm>
            <a:off x="9569793" y="95249"/>
            <a:ext cx="981333" cy="983392"/>
            <a:chOff x="5976036" y="3099486"/>
            <a:chExt cx="2819400" cy="2667000"/>
          </a:xfrm>
        </p:grpSpPr>
        <p:sp>
          <p:nvSpPr>
            <p:cNvPr id="5" name="Oval 4">
              <a:extLst>
                <a:ext uri="{FF2B5EF4-FFF2-40B4-BE49-F238E27FC236}">
                  <a16:creationId xmlns:a16="http://schemas.microsoft.com/office/drawing/2014/main" id="{58703141-D630-D44E-331C-2B87AB821C6D}"/>
                </a:ext>
              </a:extLst>
            </p:cNvPr>
            <p:cNvSpPr/>
            <p:nvPr/>
          </p:nvSpPr>
          <p:spPr bwMode="auto">
            <a:xfrm>
              <a:off x="5976036" y="3099486"/>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6" name="Graphic 5" descr="Gavel with solid fill">
              <a:extLst>
                <a:ext uri="{FF2B5EF4-FFF2-40B4-BE49-F238E27FC236}">
                  <a16:creationId xmlns:a16="http://schemas.microsoft.com/office/drawing/2014/main" id="{ACCB39A5-EE3C-6B57-A73F-A5C4763121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6884" y="3100660"/>
              <a:ext cx="2381764" cy="2381764"/>
            </a:xfrm>
            <a:prstGeom prst="rect">
              <a:avLst/>
            </a:prstGeom>
          </p:spPr>
        </p:pic>
      </p:grpSp>
    </p:spTree>
    <p:extLst>
      <p:ext uri="{BB962C8B-B14F-4D97-AF65-F5344CB8AC3E}">
        <p14:creationId xmlns:p14="http://schemas.microsoft.com/office/powerpoint/2010/main" val="165286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C448-C68F-9A78-30A0-F78CA5BBD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A22F-3D66-31CC-AB74-CF4235573718}"/>
              </a:ext>
            </a:extLst>
          </p:cNvPr>
          <p:cNvSpPr txBox="1">
            <a:spLocks/>
          </p:cNvSpPr>
          <p:nvPr/>
        </p:nvSpPr>
        <p:spPr>
          <a:xfrm>
            <a:off x="3276600" y="2362200"/>
            <a:ext cx="10058400" cy="1485900"/>
          </a:xfrm>
          <a:prstGeom prst="rect">
            <a:avLst/>
          </a:prstGeom>
        </p:spPr>
        <p:txBody>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a:lstStyle>
          <a:p>
            <a:endParaRPr lang="en-US" kern="0"/>
          </a:p>
        </p:txBody>
      </p:sp>
      <p:sp>
        <p:nvSpPr>
          <p:cNvPr id="3" name="Title 1">
            <a:extLst>
              <a:ext uri="{FF2B5EF4-FFF2-40B4-BE49-F238E27FC236}">
                <a16:creationId xmlns:a16="http://schemas.microsoft.com/office/drawing/2014/main" id="{74F8A8DD-4B19-0659-B163-2BFDD46FEF9E}"/>
              </a:ext>
            </a:extLst>
          </p:cNvPr>
          <p:cNvSpPr txBox="1">
            <a:spLocks/>
          </p:cNvSpPr>
          <p:nvPr/>
        </p:nvSpPr>
        <p:spPr>
          <a:xfrm>
            <a:off x="3429000" y="2514600"/>
            <a:ext cx="10058400" cy="1485900"/>
          </a:xfrm>
          <a:prstGeom prst="rect">
            <a:avLst/>
          </a:prstGeom>
        </p:spPr>
        <p:txBody>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a:lstStyle>
          <a:p>
            <a:r>
              <a:rPr lang="en-US" sz="1800" kern="0">
                <a:solidFill>
                  <a:srgbClr val="000000"/>
                </a:solidFill>
                <a:latin typeface="Arial" panose="020B0604020202020204" pitchFamily="34" charset="0"/>
              </a:rPr>
              <a:t> </a:t>
            </a:r>
            <a:endParaRPr lang="en-US" kern="0"/>
          </a:p>
        </p:txBody>
      </p:sp>
      <p:sp>
        <p:nvSpPr>
          <p:cNvPr id="4" name="Title 1">
            <a:extLst>
              <a:ext uri="{FF2B5EF4-FFF2-40B4-BE49-F238E27FC236}">
                <a16:creationId xmlns:a16="http://schemas.microsoft.com/office/drawing/2014/main" id="{71D52637-1685-BFE2-F83A-23E4582F544D}"/>
              </a:ext>
            </a:extLst>
          </p:cNvPr>
          <p:cNvSpPr txBox="1">
            <a:spLocks/>
          </p:cNvSpPr>
          <p:nvPr/>
        </p:nvSpPr>
        <p:spPr>
          <a:xfrm>
            <a:off x="2743200" y="1676401"/>
            <a:ext cx="7620000" cy="2462327"/>
          </a:xfrm>
          <a:prstGeom prst="rect">
            <a:avLst/>
          </a:prstGeom>
        </p:spPr>
        <p:txBody>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a:lstStyle>
          <a:p>
            <a:endParaRPr lang="en-US" sz="6000" kern="0"/>
          </a:p>
        </p:txBody>
      </p:sp>
      <p:sp>
        <p:nvSpPr>
          <p:cNvPr id="6" name="Title 1">
            <a:extLst>
              <a:ext uri="{FF2B5EF4-FFF2-40B4-BE49-F238E27FC236}">
                <a16:creationId xmlns:a16="http://schemas.microsoft.com/office/drawing/2014/main" id="{8F73B427-4B30-4DF0-76CD-72920116A868}"/>
              </a:ext>
            </a:extLst>
          </p:cNvPr>
          <p:cNvSpPr txBox="1">
            <a:spLocks/>
          </p:cNvSpPr>
          <p:nvPr/>
        </p:nvSpPr>
        <p:spPr>
          <a:xfrm>
            <a:off x="2578768" y="1676401"/>
            <a:ext cx="7620000" cy="2462327"/>
          </a:xfrm>
          <a:prstGeom prst="rect">
            <a:avLst/>
          </a:prstGeom>
        </p:spPr>
        <p:txBody>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a:lstStyle>
          <a:p>
            <a:r>
              <a:rPr lang="en-US" sz="6000" kern="0">
                <a:solidFill>
                  <a:srgbClr val="000000"/>
                </a:solidFill>
                <a:latin typeface="Arial" panose="020B0604020202020204" pitchFamily="34" charset="0"/>
              </a:rPr>
              <a:t>Gen AI and Literature </a:t>
            </a:r>
          </a:p>
          <a:p>
            <a:r>
              <a:rPr lang="en-US" sz="6000" kern="0">
                <a:solidFill>
                  <a:srgbClr val="000000"/>
                </a:solidFill>
                <a:latin typeface="Arial" panose="020B0604020202020204" pitchFamily="34" charset="0"/>
              </a:rPr>
              <a:t>Review Process</a:t>
            </a:r>
            <a:endParaRPr lang="en-US" sz="6000" kern="0"/>
          </a:p>
        </p:txBody>
      </p:sp>
    </p:spTree>
    <p:extLst>
      <p:ext uri="{BB962C8B-B14F-4D97-AF65-F5344CB8AC3E}">
        <p14:creationId xmlns:p14="http://schemas.microsoft.com/office/powerpoint/2010/main" val="270160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37BC-0D20-13AA-43CF-580B148A8D1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125D9C8-97FF-0995-0648-A0D1E2C3ED06}"/>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B0F23C88-DC8C-DE97-FF28-598076095EE9}"/>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FE92DF3D-5FAD-98DE-32C6-187F7AFC3F73}"/>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719C9C2-80CD-A63A-07A3-12F733118825}"/>
              </a:ext>
            </a:extLst>
          </p:cNvPr>
          <p:cNvSpPr txBox="1"/>
          <p:nvPr/>
        </p:nvSpPr>
        <p:spPr>
          <a:xfrm>
            <a:off x="2128520" y="583110"/>
            <a:ext cx="7015480" cy="430887"/>
          </a:xfrm>
          <a:prstGeom prst="rect">
            <a:avLst/>
          </a:prstGeom>
          <a:noFill/>
        </p:spPr>
        <p:txBody>
          <a:bodyPr wrap="square" rtlCol="0">
            <a:spAutoFit/>
          </a:bodyPr>
          <a:lstStyle/>
          <a:p>
            <a:r>
              <a:rPr lang="en-US" sz="2200" b="1">
                <a:solidFill>
                  <a:srgbClr val="C8102E"/>
                </a:solidFill>
                <a:latin typeface="Univers 75 Black" charset="0"/>
              </a:rPr>
              <a:t>Looking into the Literature Review Process</a:t>
            </a:r>
            <a:endParaRPr lang="en-US" sz="2200">
              <a:solidFill>
                <a:srgbClr val="C8102E"/>
              </a:solidFill>
            </a:endParaRPr>
          </a:p>
        </p:txBody>
      </p:sp>
      <p:pic>
        <p:nvPicPr>
          <p:cNvPr id="16" name="Picture 15" descr="A diagram of a research process&#10;&#10;Description automatically generated">
            <a:extLst>
              <a:ext uri="{FF2B5EF4-FFF2-40B4-BE49-F238E27FC236}">
                <a16:creationId xmlns:a16="http://schemas.microsoft.com/office/drawing/2014/main" id="{5A4FE2A9-DF54-AA20-283E-0457A3DF0AB6}"/>
              </a:ext>
            </a:extLst>
          </p:cNvPr>
          <p:cNvPicPr>
            <a:picLocks noChangeAspect="1"/>
          </p:cNvPicPr>
          <p:nvPr/>
        </p:nvPicPr>
        <p:blipFill>
          <a:blip r:embed="rId3"/>
          <a:stretch>
            <a:fillRect/>
          </a:stretch>
        </p:blipFill>
        <p:spPr>
          <a:xfrm>
            <a:off x="2968503" y="1233905"/>
            <a:ext cx="5642422" cy="4709695"/>
          </a:xfrm>
          <a:prstGeom prst="rect">
            <a:avLst/>
          </a:prstGeom>
        </p:spPr>
      </p:pic>
      <p:sp>
        <p:nvSpPr>
          <p:cNvPr id="17" name="Right Arrow 16">
            <a:extLst>
              <a:ext uri="{FF2B5EF4-FFF2-40B4-BE49-F238E27FC236}">
                <a16:creationId xmlns:a16="http://schemas.microsoft.com/office/drawing/2014/main" id="{433AB1D9-172F-B9EB-447F-5B05F4791191}"/>
              </a:ext>
            </a:extLst>
          </p:cNvPr>
          <p:cNvSpPr/>
          <p:nvPr/>
        </p:nvSpPr>
        <p:spPr bwMode="auto">
          <a:xfrm>
            <a:off x="2848187" y="2100599"/>
            <a:ext cx="1439594" cy="483037"/>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Right Arrow 17">
            <a:extLst>
              <a:ext uri="{FF2B5EF4-FFF2-40B4-BE49-F238E27FC236}">
                <a16:creationId xmlns:a16="http://schemas.microsoft.com/office/drawing/2014/main" id="{E7A87D9E-8024-CA34-6068-1CA9504C4F1E}"/>
              </a:ext>
            </a:extLst>
          </p:cNvPr>
          <p:cNvSpPr/>
          <p:nvPr/>
        </p:nvSpPr>
        <p:spPr bwMode="auto">
          <a:xfrm>
            <a:off x="2819400" y="3733800"/>
            <a:ext cx="1439594" cy="483037"/>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6F55E992-E8BF-B506-D1D5-1730911AEE9E}"/>
              </a:ext>
            </a:extLst>
          </p:cNvPr>
          <p:cNvSpPr txBox="1"/>
          <p:nvPr/>
        </p:nvSpPr>
        <p:spPr>
          <a:xfrm>
            <a:off x="8382163" y="5131771"/>
            <a:ext cx="3809674" cy="369332"/>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Boell &amp; </a:t>
            </a:r>
            <a:r>
              <a:rPr lang="en-US" sz="1800" dirty="0" err="1">
                <a:latin typeface="Arial" panose="020B0604020202020204" pitchFamily="34" charset="0"/>
                <a:cs typeface="Arial" panose="020B0604020202020204" pitchFamily="34" charset="0"/>
              </a:rPr>
              <a:t>Cecez</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Kecmanovic</a:t>
            </a:r>
            <a:r>
              <a:rPr lang="en-US" sz="1800" dirty="0">
                <a:latin typeface="Arial" panose="020B0604020202020204" pitchFamily="34" charset="0"/>
                <a:cs typeface="Arial" panose="020B0604020202020204" pitchFamily="34" charset="0"/>
              </a:rPr>
              <a:t> (2014) </a:t>
            </a:r>
          </a:p>
        </p:txBody>
      </p:sp>
      <p:grpSp>
        <p:nvGrpSpPr>
          <p:cNvPr id="8" name="Group 7">
            <a:extLst>
              <a:ext uri="{FF2B5EF4-FFF2-40B4-BE49-F238E27FC236}">
                <a16:creationId xmlns:a16="http://schemas.microsoft.com/office/drawing/2014/main" id="{069AF790-50F2-8A2E-5F5F-2CC0C86B63FD}"/>
              </a:ext>
            </a:extLst>
          </p:cNvPr>
          <p:cNvGrpSpPr/>
          <p:nvPr/>
        </p:nvGrpSpPr>
        <p:grpSpPr>
          <a:xfrm>
            <a:off x="9169229" y="79804"/>
            <a:ext cx="1012224" cy="998838"/>
            <a:chOff x="717721" y="3099486"/>
            <a:chExt cx="2819400" cy="2667000"/>
          </a:xfrm>
        </p:grpSpPr>
        <p:sp>
          <p:nvSpPr>
            <p:cNvPr id="6" name="Oval 5">
              <a:extLst>
                <a:ext uri="{FF2B5EF4-FFF2-40B4-BE49-F238E27FC236}">
                  <a16:creationId xmlns:a16="http://schemas.microsoft.com/office/drawing/2014/main" id="{BECD9C9A-5497-8AF5-7299-26C54755CD5C}"/>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7" name="Graphic 6" descr="Tools with solid fill">
              <a:extLst>
                <a:ext uri="{FF2B5EF4-FFF2-40B4-BE49-F238E27FC236}">
                  <a16:creationId xmlns:a16="http://schemas.microsoft.com/office/drawing/2014/main" id="{28B01EC4-6454-258A-5D5B-9020BC9DC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31576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1139-5E98-33F2-9221-13A91A2B6530}"/>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9481831-2CEA-59BA-7841-EADA7981CFC5}"/>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813D7BA2-2751-1C1E-F511-EBCC3EBBE076}"/>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3E96DEBA-9E06-A57C-C9EB-13477976ED33}"/>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D666B0E-2D65-824B-99DE-C8587D0E45A4}"/>
              </a:ext>
            </a:extLst>
          </p:cNvPr>
          <p:cNvSpPr txBox="1"/>
          <p:nvPr/>
        </p:nvSpPr>
        <p:spPr>
          <a:xfrm>
            <a:off x="2128520" y="583110"/>
            <a:ext cx="7015480" cy="430887"/>
          </a:xfrm>
          <a:prstGeom prst="rect">
            <a:avLst/>
          </a:prstGeom>
          <a:noFill/>
        </p:spPr>
        <p:txBody>
          <a:bodyPr wrap="square" rtlCol="0">
            <a:spAutoFit/>
          </a:bodyPr>
          <a:lstStyle/>
          <a:p>
            <a:r>
              <a:rPr lang="en-US" sz="2200" b="1">
                <a:solidFill>
                  <a:srgbClr val="C8102E"/>
                </a:solidFill>
                <a:latin typeface="Univers 75 Black" charset="0"/>
              </a:rPr>
              <a:t>Looking into the Literature Review Process</a:t>
            </a:r>
            <a:endParaRPr lang="en-US" sz="2200">
              <a:solidFill>
                <a:srgbClr val="C8102E"/>
              </a:solidFill>
            </a:endParaRPr>
          </a:p>
        </p:txBody>
      </p:sp>
      <p:pic>
        <p:nvPicPr>
          <p:cNvPr id="3" name="Picture 2" descr="A low poly rabbit with black text&#10;&#10;Description automatically generated">
            <a:extLst>
              <a:ext uri="{FF2B5EF4-FFF2-40B4-BE49-F238E27FC236}">
                <a16:creationId xmlns:a16="http://schemas.microsoft.com/office/drawing/2014/main" id="{B1067A04-8553-C085-7B11-E212CB7A2F8D}"/>
              </a:ext>
            </a:extLst>
          </p:cNvPr>
          <p:cNvPicPr>
            <a:picLocks noChangeAspect="1"/>
          </p:cNvPicPr>
          <p:nvPr/>
        </p:nvPicPr>
        <p:blipFill>
          <a:blip r:embed="rId3"/>
          <a:stretch>
            <a:fillRect/>
          </a:stretch>
        </p:blipFill>
        <p:spPr>
          <a:xfrm>
            <a:off x="1905001" y="1091967"/>
            <a:ext cx="4705965" cy="2216357"/>
          </a:xfrm>
          <a:prstGeom prst="rect">
            <a:avLst/>
          </a:prstGeom>
        </p:spPr>
      </p:pic>
      <p:pic>
        <p:nvPicPr>
          <p:cNvPr id="5" name="Picture 4" descr="A close-up of a sign&#10;&#10;Description automatically generated">
            <a:extLst>
              <a:ext uri="{FF2B5EF4-FFF2-40B4-BE49-F238E27FC236}">
                <a16:creationId xmlns:a16="http://schemas.microsoft.com/office/drawing/2014/main" id="{AF7D723D-C562-ECBD-38BC-7A0A287C274E}"/>
              </a:ext>
            </a:extLst>
          </p:cNvPr>
          <p:cNvPicPr>
            <a:picLocks noChangeAspect="1"/>
          </p:cNvPicPr>
          <p:nvPr/>
        </p:nvPicPr>
        <p:blipFill>
          <a:blip r:embed="rId4"/>
          <a:stretch>
            <a:fillRect/>
          </a:stretch>
        </p:blipFill>
        <p:spPr>
          <a:xfrm>
            <a:off x="6921138" y="1204249"/>
            <a:ext cx="3552692" cy="1767552"/>
          </a:xfrm>
          <a:prstGeom prst="rect">
            <a:avLst/>
          </a:prstGeom>
        </p:spPr>
      </p:pic>
      <p:pic>
        <p:nvPicPr>
          <p:cNvPr id="12" name="Picture 11" descr="A blue and green logo&#10;&#10;Description automatically generated">
            <a:extLst>
              <a:ext uri="{FF2B5EF4-FFF2-40B4-BE49-F238E27FC236}">
                <a16:creationId xmlns:a16="http://schemas.microsoft.com/office/drawing/2014/main" id="{787BD2A8-C363-986E-A841-0A2D3D2991EB}"/>
              </a:ext>
            </a:extLst>
          </p:cNvPr>
          <p:cNvPicPr>
            <a:picLocks noChangeAspect="1"/>
          </p:cNvPicPr>
          <p:nvPr/>
        </p:nvPicPr>
        <p:blipFill>
          <a:blip r:embed="rId5"/>
          <a:stretch>
            <a:fillRect/>
          </a:stretch>
        </p:blipFill>
        <p:spPr>
          <a:xfrm>
            <a:off x="1677859" y="4105481"/>
            <a:ext cx="3840973" cy="1854866"/>
          </a:xfrm>
          <a:prstGeom prst="rect">
            <a:avLst/>
          </a:prstGeom>
        </p:spPr>
      </p:pic>
      <p:pic>
        <p:nvPicPr>
          <p:cNvPr id="14" name="Picture 13" descr="A black letter on a white background&#10;&#10;Description automatically generated">
            <a:extLst>
              <a:ext uri="{FF2B5EF4-FFF2-40B4-BE49-F238E27FC236}">
                <a16:creationId xmlns:a16="http://schemas.microsoft.com/office/drawing/2014/main" id="{C81C7A0A-2352-1FED-D3C0-EF8B7F7D804E}"/>
              </a:ext>
            </a:extLst>
          </p:cNvPr>
          <p:cNvPicPr>
            <a:picLocks noChangeAspect="1"/>
          </p:cNvPicPr>
          <p:nvPr/>
        </p:nvPicPr>
        <p:blipFill>
          <a:blip r:embed="rId6"/>
          <a:stretch>
            <a:fillRect/>
          </a:stretch>
        </p:blipFill>
        <p:spPr>
          <a:xfrm>
            <a:off x="3002183" y="3409950"/>
            <a:ext cx="3075698" cy="534904"/>
          </a:xfrm>
          <a:prstGeom prst="rect">
            <a:avLst/>
          </a:prstGeom>
        </p:spPr>
      </p:pic>
      <p:pic>
        <p:nvPicPr>
          <p:cNvPr id="15" name="Picture 14" descr="A green and white logo&#10;&#10;Description automatically generated">
            <a:extLst>
              <a:ext uri="{FF2B5EF4-FFF2-40B4-BE49-F238E27FC236}">
                <a16:creationId xmlns:a16="http://schemas.microsoft.com/office/drawing/2014/main" id="{09BF675B-B39E-3FE0-5DD7-41D3AFCDF67D}"/>
              </a:ext>
            </a:extLst>
          </p:cNvPr>
          <p:cNvPicPr>
            <a:picLocks noChangeAspect="1"/>
          </p:cNvPicPr>
          <p:nvPr/>
        </p:nvPicPr>
        <p:blipFill>
          <a:blip r:embed="rId7"/>
          <a:stretch>
            <a:fillRect/>
          </a:stretch>
        </p:blipFill>
        <p:spPr>
          <a:xfrm>
            <a:off x="6169965" y="3031327"/>
            <a:ext cx="1381508" cy="1381508"/>
          </a:xfrm>
          <a:prstGeom prst="rect">
            <a:avLst/>
          </a:prstGeom>
        </p:spPr>
      </p:pic>
      <p:pic>
        <p:nvPicPr>
          <p:cNvPr id="16" name="Picture 15" descr="A blue sign with white text&#10;&#10;Description automatically generated">
            <a:extLst>
              <a:ext uri="{FF2B5EF4-FFF2-40B4-BE49-F238E27FC236}">
                <a16:creationId xmlns:a16="http://schemas.microsoft.com/office/drawing/2014/main" id="{88F636C0-A20B-2DFA-4752-FCE93911EE3F}"/>
              </a:ext>
            </a:extLst>
          </p:cNvPr>
          <p:cNvPicPr>
            <a:picLocks noChangeAspect="1"/>
          </p:cNvPicPr>
          <p:nvPr/>
        </p:nvPicPr>
        <p:blipFill>
          <a:blip r:embed="rId8"/>
          <a:stretch>
            <a:fillRect/>
          </a:stretch>
        </p:blipFill>
        <p:spPr>
          <a:xfrm>
            <a:off x="8110666" y="3081756"/>
            <a:ext cx="2318639" cy="1355749"/>
          </a:xfrm>
          <a:prstGeom prst="rect">
            <a:avLst/>
          </a:prstGeom>
        </p:spPr>
      </p:pic>
      <p:pic>
        <p:nvPicPr>
          <p:cNvPr id="17" name="Picture 16" descr="A logo with a flame&#10;&#10;Description automatically generated">
            <a:extLst>
              <a:ext uri="{FF2B5EF4-FFF2-40B4-BE49-F238E27FC236}">
                <a16:creationId xmlns:a16="http://schemas.microsoft.com/office/drawing/2014/main" id="{FCC433A9-7D0D-89B6-A24A-698B2939FA1E}"/>
              </a:ext>
            </a:extLst>
          </p:cNvPr>
          <p:cNvPicPr>
            <a:picLocks noChangeAspect="1"/>
          </p:cNvPicPr>
          <p:nvPr/>
        </p:nvPicPr>
        <p:blipFill>
          <a:blip r:embed="rId9"/>
          <a:stretch>
            <a:fillRect/>
          </a:stretch>
        </p:blipFill>
        <p:spPr>
          <a:xfrm>
            <a:off x="5181600" y="4564661"/>
            <a:ext cx="2514600" cy="1517925"/>
          </a:xfrm>
          <a:prstGeom prst="rect">
            <a:avLst/>
          </a:prstGeom>
        </p:spPr>
      </p:pic>
      <p:sp>
        <p:nvSpPr>
          <p:cNvPr id="18" name="Content Placeholder 3">
            <a:extLst>
              <a:ext uri="{FF2B5EF4-FFF2-40B4-BE49-F238E27FC236}">
                <a16:creationId xmlns:a16="http://schemas.microsoft.com/office/drawing/2014/main" id="{08167478-B988-E684-8FE3-86A5BC6385D3}"/>
              </a:ext>
            </a:extLst>
          </p:cNvPr>
          <p:cNvSpPr txBox="1">
            <a:spLocks/>
          </p:cNvSpPr>
          <p:nvPr/>
        </p:nvSpPr>
        <p:spPr>
          <a:xfrm>
            <a:off x="2351051" y="12763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purple and white logo&#10;&#10;Description automatically generated">
            <a:extLst>
              <a:ext uri="{FF2B5EF4-FFF2-40B4-BE49-F238E27FC236}">
                <a16:creationId xmlns:a16="http://schemas.microsoft.com/office/drawing/2014/main" id="{BE2BD14A-D127-B5DF-1804-804FD02F83B2}"/>
              </a:ext>
            </a:extLst>
          </p:cNvPr>
          <p:cNvPicPr>
            <a:picLocks noChangeAspect="1"/>
          </p:cNvPicPr>
          <p:nvPr/>
        </p:nvPicPr>
        <p:blipFill>
          <a:blip r:embed="rId10"/>
          <a:stretch>
            <a:fillRect/>
          </a:stretch>
        </p:blipFill>
        <p:spPr>
          <a:xfrm>
            <a:off x="7696201" y="4745677"/>
            <a:ext cx="2944259" cy="1214671"/>
          </a:xfrm>
          <a:prstGeom prst="rect">
            <a:avLst/>
          </a:prstGeom>
        </p:spPr>
      </p:pic>
      <p:grpSp>
        <p:nvGrpSpPr>
          <p:cNvPr id="10" name="Group 9">
            <a:extLst>
              <a:ext uri="{FF2B5EF4-FFF2-40B4-BE49-F238E27FC236}">
                <a16:creationId xmlns:a16="http://schemas.microsoft.com/office/drawing/2014/main" id="{D8F5ED81-AF6E-B7FC-9EA7-2C1D0DB871DF}"/>
              </a:ext>
            </a:extLst>
          </p:cNvPr>
          <p:cNvGrpSpPr/>
          <p:nvPr/>
        </p:nvGrpSpPr>
        <p:grpSpPr>
          <a:xfrm>
            <a:off x="9169229" y="79804"/>
            <a:ext cx="1012224" cy="998838"/>
            <a:chOff x="717721" y="3099486"/>
            <a:chExt cx="2819400" cy="2667000"/>
          </a:xfrm>
        </p:grpSpPr>
        <p:sp>
          <p:nvSpPr>
            <p:cNvPr id="7" name="Oval 6">
              <a:extLst>
                <a:ext uri="{FF2B5EF4-FFF2-40B4-BE49-F238E27FC236}">
                  <a16:creationId xmlns:a16="http://schemas.microsoft.com/office/drawing/2014/main" id="{6601193D-3572-04BF-5575-B4AC0D8C89B1}"/>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8" name="Graphic 7" descr="Tools with solid fill">
              <a:extLst>
                <a:ext uri="{FF2B5EF4-FFF2-40B4-BE49-F238E27FC236}">
                  <a16:creationId xmlns:a16="http://schemas.microsoft.com/office/drawing/2014/main" id="{C3A8D34A-0518-0D1C-091B-35B65EDE98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684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223B-98C6-3DE3-0556-A2A613D9E1F2}"/>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3CDB039-642E-04F8-7302-1B16A5B21EF6}"/>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FE58086A-04B0-E7EC-734B-A974A05B3345}"/>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ED18AF8-F7E8-2231-A070-55DFD4B5F278}"/>
              </a:ext>
            </a:extLst>
          </p:cNvPr>
          <p:cNvSpPr txBox="1"/>
          <p:nvPr/>
        </p:nvSpPr>
        <p:spPr>
          <a:xfrm>
            <a:off x="2128520" y="583110"/>
            <a:ext cx="754888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Activity 1</a:t>
            </a:r>
            <a:endParaRPr lang="en-US" sz="2200">
              <a:solidFill>
                <a:srgbClr val="C8102E"/>
              </a:solidFill>
            </a:endParaRPr>
          </a:p>
        </p:txBody>
      </p:sp>
      <p:sp>
        <p:nvSpPr>
          <p:cNvPr id="3" name="TextBox 2">
            <a:extLst>
              <a:ext uri="{FF2B5EF4-FFF2-40B4-BE49-F238E27FC236}">
                <a16:creationId xmlns:a16="http://schemas.microsoft.com/office/drawing/2014/main" id="{8932B1F3-AD27-1CD4-2318-3422D5E86FA7}"/>
              </a:ext>
            </a:extLst>
          </p:cNvPr>
          <p:cNvSpPr txBox="1"/>
          <p:nvPr/>
        </p:nvSpPr>
        <p:spPr>
          <a:xfrm>
            <a:off x="2218441" y="1295400"/>
            <a:ext cx="7467599" cy="707886"/>
          </a:xfrm>
          <a:prstGeom prst="rect">
            <a:avLst/>
          </a:prstGeom>
          <a:noFill/>
        </p:spPr>
        <p:txBody>
          <a:bodyPr wrap="square" lIns="91440" tIns="45720" rIns="91440" bIns="45720" rtlCol="0" anchor="t">
            <a:spAutoFit/>
          </a:bodyPr>
          <a:lstStyle/>
          <a:p>
            <a:r>
              <a:rPr lang="en-US" sz="2000" dirty="0"/>
              <a:t>Ask the Co-pilot to:</a:t>
            </a:r>
          </a:p>
          <a:p>
            <a:r>
              <a:rPr lang="en-US" sz="2000" dirty="0">
                <a:latin typeface="Times"/>
                <a:cs typeface="Times"/>
              </a:rPr>
              <a:t>a) Give you the admission rates for the Universities in the State of Iowa</a:t>
            </a:r>
          </a:p>
        </p:txBody>
      </p:sp>
      <p:pic>
        <p:nvPicPr>
          <p:cNvPr id="5" name="Picture 4" descr="A screenshot of a computer&#10;&#10;Description automatically generated">
            <a:extLst>
              <a:ext uri="{FF2B5EF4-FFF2-40B4-BE49-F238E27FC236}">
                <a16:creationId xmlns:a16="http://schemas.microsoft.com/office/drawing/2014/main" id="{2D5C63B7-5098-045E-053A-22559293AAEC}"/>
              </a:ext>
            </a:extLst>
          </p:cNvPr>
          <p:cNvPicPr>
            <a:picLocks noChangeAspect="1"/>
          </p:cNvPicPr>
          <p:nvPr/>
        </p:nvPicPr>
        <p:blipFill>
          <a:blip r:embed="rId3"/>
          <a:stretch>
            <a:fillRect/>
          </a:stretch>
        </p:blipFill>
        <p:spPr>
          <a:xfrm>
            <a:off x="2211776" y="2503903"/>
            <a:ext cx="7137724" cy="3206083"/>
          </a:xfrm>
          <a:prstGeom prst="rect">
            <a:avLst/>
          </a:prstGeom>
        </p:spPr>
      </p:pic>
      <p:sp>
        <p:nvSpPr>
          <p:cNvPr id="7" name="TextBox 6">
            <a:extLst>
              <a:ext uri="{FF2B5EF4-FFF2-40B4-BE49-F238E27FC236}">
                <a16:creationId xmlns:a16="http://schemas.microsoft.com/office/drawing/2014/main" id="{76BAF93D-91F6-DB6F-0D62-B5AE1CD1C35B}"/>
              </a:ext>
            </a:extLst>
          </p:cNvPr>
          <p:cNvSpPr txBox="1"/>
          <p:nvPr/>
        </p:nvSpPr>
        <p:spPr>
          <a:xfrm>
            <a:off x="9006592" y="3898262"/>
            <a:ext cx="150900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Text only</a:t>
            </a:r>
          </a:p>
        </p:txBody>
      </p:sp>
      <p:grpSp>
        <p:nvGrpSpPr>
          <p:cNvPr id="11" name="Group 10">
            <a:extLst>
              <a:ext uri="{FF2B5EF4-FFF2-40B4-BE49-F238E27FC236}">
                <a16:creationId xmlns:a16="http://schemas.microsoft.com/office/drawing/2014/main" id="{7CC5B326-197C-79D0-133A-395C9628864A}"/>
              </a:ext>
            </a:extLst>
          </p:cNvPr>
          <p:cNvGrpSpPr/>
          <p:nvPr/>
        </p:nvGrpSpPr>
        <p:grpSpPr>
          <a:xfrm>
            <a:off x="9169229" y="79804"/>
            <a:ext cx="1012224" cy="998838"/>
            <a:chOff x="717721" y="3099486"/>
            <a:chExt cx="2819400" cy="2667000"/>
          </a:xfrm>
        </p:grpSpPr>
        <p:sp>
          <p:nvSpPr>
            <p:cNvPr id="8" name="Oval 7">
              <a:extLst>
                <a:ext uri="{FF2B5EF4-FFF2-40B4-BE49-F238E27FC236}">
                  <a16:creationId xmlns:a16="http://schemas.microsoft.com/office/drawing/2014/main" id="{45CE9CD9-EB47-F11A-4380-CEB1EEA5D354}"/>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0" name="Graphic 9" descr="Tools with solid fill">
              <a:extLst>
                <a:ext uri="{FF2B5EF4-FFF2-40B4-BE49-F238E27FC236}">
                  <a16:creationId xmlns:a16="http://schemas.microsoft.com/office/drawing/2014/main" id="{DF2E5631-F1F7-4B1C-D227-0DBF5ED7ED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34594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38D2A-6E7B-5011-3F06-20A2133A0FE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6CC0AE-07FC-CF05-3B3C-3E009188944D}"/>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9A5CA01D-FF75-96EC-D387-90F1BFAFB39F}"/>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7A3E5438-4DAB-0FBB-3CA5-FB1598D4D8DC}"/>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37C357-697E-12D9-32E5-96E454928400}"/>
              </a:ext>
            </a:extLst>
          </p:cNvPr>
          <p:cNvSpPr txBox="1">
            <a:spLocks/>
          </p:cNvSpPr>
          <p:nvPr/>
        </p:nvSpPr>
        <p:spPr>
          <a:xfrm>
            <a:off x="2209800" y="1295400"/>
            <a:ext cx="822960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7BEFF0-2FFB-03DE-EDB2-725F8FCE69BA}"/>
              </a:ext>
            </a:extLst>
          </p:cNvPr>
          <p:cNvSpPr txBox="1"/>
          <p:nvPr/>
        </p:nvSpPr>
        <p:spPr>
          <a:xfrm>
            <a:off x="2128520" y="583110"/>
            <a:ext cx="7015480" cy="430887"/>
          </a:xfrm>
          <a:prstGeom prst="rect">
            <a:avLst/>
          </a:prstGeom>
          <a:noFill/>
        </p:spPr>
        <p:txBody>
          <a:bodyPr wrap="square" rtlCol="0">
            <a:spAutoFit/>
          </a:bodyPr>
          <a:lstStyle/>
          <a:p>
            <a:r>
              <a:rPr lang="en-US" sz="2200" b="1">
                <a:solidFill>
                  <a:srgbClr val="C8102E"/>
                </a:solidFill>
                <a:latin typeface="Univers 75 Black" charset="0"/>
              </a:rPr>
              <a:t>Gaps in the Training Data  </a:t>
            </a:r>
            <a:endParaRPr lang="en-US" sz="2200">
              <a:solidFill>
                <a:srgbClr val="C8102E"/>
              </a:solidFill>
            </a:endParaRPr>
          </a:p>
        </p:txBody>
      </p:sp>
      <p:pic>
        <p:nvPicPr>
          <p:cNvPr id="5" name="Content Placeholder 6" descr="A graph with colorful bars&#10;&#10;Description automatically generated with medium confidence">
            <a:extLst>
              <a:ext uri="{FF2B5EF4-FFF2-40B4-BE49-F238E27FC236}">
                <a16:creationId xmlns:a16="http://schemas.microsoft.com/office/drawing/2014/main" id="{0EAC4BFE-17C4-C8B2-2EA5-DBE15EAB0B56}"/>
              </a:ext>
            </a:extLst>
          </p:cNvPr>
          <p:cNvPicPr>
            <a:picLocks noChangeAspect="1"/>
          </p:cNvPicPr>
          <p:nvPr/>
        </p:nvPicPr>
        <p:blipFill>
          <a:blip r:embed="rId3"/>
          <a:stretch>
            <a:fillRect/>
          </a:stretch>
        </p:blipFill>
        <p:spPr>
          <a:xfrm>
            <a:off x="2258364" y="1462962"/>
            <a:ext cx="7402994" cy="4063542"/>
          </a:xfrm>
          <a:prstGeom prst="rect">
            <a:avLst/>
          </a:prstGeom>
        </p:spPr>
      </p:pic>
      <p:sp>
        <p:nvSpPr>
          <p:cNvPr id="6" name="TextBox 5">
            <a:extLst>
              <a:ext uri="{FF2B5EF4-FFF2-40B4-BE49-F238E27FC236}">
                <a16:creationId xmlns:a16="http://schemas.microsoft.com/office/drawing/2014/main" id="{92B036D0-F28D-4273-FA7D-6131486D68A1}"/>
              </a:ext>
            </a:extLst>
          </p:cNvPr>
          <p:cNvSpPr txBox="1"/>
          <p:nvPr/>
        </p:nvSpPr>
        <p:spPr>
          <a:xfrm>
            <a:off x="8153400" y="5713997"/>
            <a:ext cx="2247900" cy="307777"/>
          </a:xfrm>
          <a:prstGeom prst="rect">
            <a:avLst/>
          </a:prstGeom>
          <a:noFill/>
        </p:spPr>
        <p:txBody>
          <a:bodyPr wrap="square">
            <a:spAutoFit/>
          </a:bodyPr>
          <a:lstStyle/>
          <a:p>
            <a:r>
              <a:rPr lang="en-US" sz="1400">
                <a:latin typeface="Arial" panose="020B0604020202020204" pitchFamily="34" charset="0"/>
                <a:cs typeface="Arial" panose="020B0604020202020204" pitchFamily="34" charset="0"/>
              </a:rPr>
              <a:t>Parker &amp; Becker (2025)</a:t>
            </a:r>
          </a:p>
        </p:txBody>
      </p:sp>
      <p:grpSp>
        <p:nvGrpSpPr>
          <p:cNvPr id="12" name="Group 11">
            <a:extLst>
              <a:ext uri="{FF2B5EF4-FFF2-40B4-BE49-F238E27FC236}">
                <a16:creationId xmlns:a16="http://schemas.microsoft.com/office/drawing/2014/main" id="{0AC462CF-0B08-BEBC-D8D4-60963110E5D8}"/>
              </a:ext>
            </a:extLst>
          </p:cNvPr>
          <p:cNvGrpSpPr/>
          <p:nvPr/>
        </p:nvGrpSpPr>
        <p:grpSpPr>
          <a:xfrm>
            <a:off x="9199090" y="87526"/>
            <a:ext cx="981333" cy="983392"/>
            <a:chOff x="5976036" y="3099486"/>
            <a:chExt cx="2819400" cy="2667000"/>
          </a:xfrm>
        </p:grpSpPr>
        <p:sp>
          <p:nvSpPr>
            <p:cNvPr id="10" name="Oval 9">
              <a:extLst>
                <a:ext uri="{FF2B5EF4-FFF2-40B4-BE49-F238E27FC236}">
                  <a16:creationId xmlns:a16="http://schemas.microsoft.com/office/drawing/2014/main" id="{729D329B-5CBC-1648-E1B6-F4D1ECE5299B}"/>
                </a:ext>
              </a:extLst>
            </p:cNvPr>
            <p:cNvSpPr/>
            <p:nvPr/>
          </p:nvSpPr>
          <p:spPr bwMode="auto">
            <a:xfrm>
              <a:off x="5976036" y="3099486"/>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1" name="Graphic 10" descr="Gavel with solid fill">
              <a:extLst>
                <a:ext uri="{FF2B5EF4-FFF2-40B4-BE49-F238E27FC236}">
                  <a16:creationId xmlns:a16="http://schemas.microsoft.com/office/drawing/2014/main" id="{4F5A34AB-0CD8-44B1-6D50-6CA4600B00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6884" y="3100660"/>
              <a:ext cx="2381764" cy="2381764"/>
            </a:xfrm>
            <a:prstGeom prst="rect">
              <a:avLst/>
            </a:prstGeom>
          </p:spPr>
        </p:pic>
      </p:grpSp>
    </p:spTree>
    <p:extLst>
      <p:ext uri="{BB962C8B-B14F-4D97-AF65-F5344CB8AC3E}">
        <p14:creationId xmlns:p14="http://schemas.microsoft.com/office/powerpoint/2010/main" val="37677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75C0-D067-E1A9-3E48-BF4AC9BF89C1}"/>
              </a:ext>
            </a:extLst>
          </p:cNvPr>
          <p:cNvSpPr>
            <a:spLocks noGrp="1"/>
          </p:cNvSpPr>
          <p:nvPr>
            <p:ph type="title"/>
          </p:nvPr>
        </p:nvSpPr>
        <p:spPr/>
        <p:txBody>
          <a:bodyPr/>
          <a:lstStyle/>
          <a:p>
            <a:r>
              <a:rPr lang="en-US" dirty="0"/>
              <a:t>What is the best way to learn how a GenAI tool works?</a:t>
            </a:r>
          </a:p>
        </p:txBody>
      </p:sp>
      <p:sp>
        <p:nvSpPr>
          <p:cNvPr id="3" name="Text Placeholder 2">
            <a:extLst>
              <a:ext uri="{FF2B5EF4-FFF2-40B4-BE49-F238E27FC236}">
                <a16:creationId xmlns:a16="http://schemas.microsoft.com/office/drawing/2014/main" id="{AD74C59D-44D2-10BE-B272-8F87C78017C3}"/>
              </a:ext>
            </a:extLst>
          </p:cNvPr>
          <p:cNvSpPr>
            <a:spLocks noGrp="1"/>
          </p:cNvSpPr>
          <p:nvPr>
            <p:ph type="body" sz="quarter" idx="10"/>
          </p:nvPr>
        </p:nvSpPr>
        <p:spPr/>
        <p:txBody>
          <a:bodyPr/>
          <a:lstStyle/>
          <a:p>
            <a:pPr marL="514350" indent="-514350">
              <a:buFont typeface="+mj-lt"/>
              <a:buAutoNum type="alphaUcPeriod"/>
            </a:pPr>
            <a:r>
              <a:rPr lang="en-US" dirty="0"/>
              <a:t>Prompt the tool to explain itself</a:t>
            </a:r>
          </a:p>
          <a:p>
            <a:pPr marL="514350" indent="-514350">
              <a:buFont typeface="+mj-lt"/>
              <a:buAutoNum type="alphaUcPeriod"/>
            </a:pPr>
            <a:r>
              <a:rPr lang="en-US" dirty="0"/>
              <a:t>Prompt ChatGPT to explain the generative AI algorithm</a:t>
            </a:r>
          </a:p>
          <a:p>
            <a:pPr marL="514350" indent="-514350">
              <a:buFont typeface="+mj-lt"/>
              <a:buAutoNum type="alphaUcPeriod"/>
            </a:pPr>
            <a:r>
              <a:rPr lang="en-US" dirty="0"/>
              <a:t>Search Google for an explanation</a:t>
            </a:r>
          </a:p>
          <a:p>
            <a:pPr marL="514350" indent="-514350">
              <a:buFont typeface="+mj-lt"/>
              <a:buAutoNum type="alphaUcPeriod"/>
            </a:pPr>
            <a:r>
              <a:rPr lang="en-US" dirty="0"/>
              <a:t>Read the developer’s documentation</a:t>
            </a:r>
          </a:p>
        </p:txBody>
      </p:sp>
    </p:spTree>
    <p:extLst>
      <p:ext uri="{BB962C8B-B14F-4D97-AF65-F5344CB8AC3E}">
        <p14:creationId xmlns:p14="http://schemas.microsoft.com/office/powerpoint/2010/main" val="299408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FB49E-2257-1E58-EAF7-62C07CEB6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82413-8A3B-B223-4216-6AA6A9EFADEB}"/>
              </a:ext>
            </a:extLst>
          </p:cNvPr>
          <p:cNvSpPr>
            <a:spLocks noGrp="1"/>
          </p:cNvSpPr>
          <p:nvPr>
            <p:ph type="title"/>
          </p:nvPr>
        </p:nvSpPr>
        <p:spPr/>
        <p:txBody>
          <a:bodyPr/>
          <a:lstStyle/>
          <a:p>
            <a:r>
              <a:rPr lang="en-US" dirty="0"/>
              <a:t>What is the best way to learn how a GenAI tool works?</a:t>
            </a:r>
          </a:p>
        </p:txBody>
      </p:sp>
      <p:sp>
        <p:nvSpPr>
          <p:cNvPr id="3" name="Text Placeholder 2">
            <a:extLst>
              <a:ext uri="{FF2B5EF4-FFF2-40B4-BE49-F238E27FC236}">
                <a16:creationId xmlns:a16="http://schemas.microsoft.com/office/drawing/2014/main" id="{65A713F7-2108-F9FC-362B-B3F87316CB5D}"/>
              </a:ext>
            </a:extLst>
          </p:cNvPr>
          <p:cNvSpPr>
            <a:spLocks noGrp="1"/>
          </p:cNvSpPr>
          <p:nvPr>
            <p:ph type="body" sz="quarter" idx="10"/>
          </p:nvPr>
        </p:nvSpPr>
        <p:spPr/>
        <p:txBody>
          <a:bodyPr/>
          <a:lstStyle/>
          <a:p>
            <a:pPr marL="514350" indent="-514350">
              <a:buFont typeface="+mj-lt"/>
              <a:buAutoNum type="alphaUcPeriod"/>
            </a:pPr>
            <a:r>
              <a:rPr lang="en-US" dirty="0"/>
              <a:t>Prompt the tool to explain itself</a:t>
            </a:r>
          </a:p>
          <a:p>
            <a:pPr marL="514350" indent="-514350">
              <a:buFont typeface="+mj-lt"/>
              <a:buAutoNum type="alphaUcPeriod"/>
            </a:pPr>
            <a:r>
              <a:rPr lang="en-US" dirty="0"/>
              <a:t>Prompt ChatGPT to explain the generative AI algorithm</a:t>
            </a:r>
          </a:p>
          <a:p>
            <a:pPr marL="514350" indent="-514350">
              <a:buFont typeface="+mj-lt"/>
              <a:buAutoNum type="alphaUcPeriod"/>
            </a:pPr>
            <a:r>
              <a:rPr lang="en-US" dirty="0"/>
              <a:t>Search Google for an explanation</a:t>
            </a:r>
          </a:p>
          <a:p>
            <a:pPr marL="514350" indent="-514350">
              <a:buFont typeface="+mj-lt"/>
              <a:buAutoNum type="alphaUcPeriod"/>
            </a:pPr>
            <a:r>
              <a:rPr lang="en-US" dirty="0"/>
              <a:t>Read the developer’s documentation</a:t>
            </a:r>
          </a:p>
        </p:txBody>
      </p:sp>
      <p:sp>
        <p:nvSpPr>
          <p:cNvPr id="4" name="TextBox 3">
            <a:extLst>
              <a:ext uri="{FF2B5EF4-FFF2-40B4-BE49-F238E27FC236}">
                <a16:creationId xmlns:a16="http://schemas.microsoft.com/office/drawing/2014/main" id="{CDC01F50-ADEC-61D7-6C7B-115BD007F3E7}"/>
              </a:ext>
            </a:extLst>
          </p:cNvPr>
          <p:cNvSpPr txBox="1"/>
          <p:nvPr/>
        </p:nvSpPr>
        <p:spPr>
          <a:xfrm>
            <a:off x="660400" y="3850719"/>
            <a:ext cx="10871200" cy="2092881"/>
          </a:xfrm>
          <a:prstGeom prst="rect">
            <a:avLst/>
          </a:prstGeom>
          <a:noFill/>
        </p:spPr>
        <p:txBody>
          <a:bodyPr wrap="square" rtlCol="0">
            <a:spAutoFit/>
          </a:bodyPr>
          <a:lstStyle/>
          <a:p>
            <a:r>
              <a:rPr lang="en-US" sz="2600" dirty="0">
                <a:solidFill>
                  <a:srgbClr val="6E6259"/>
                </a:solidFill>
                <a:latin typeface="Arial" panose="020B0604020202020204" pitchFamily="34" charset="0"/>
                <a:cs typeface="Arial" panose="020B0604020202020204" pitchFamily="34" charset="0"/>
              </a:rPr>
              <a:t>Answer: Read the developer’s documentation!</a:t>
            </a:r>
          </a:p>
          <a:p>
            <a:r>
              <a:rPr lang="en-US" sz="2600" dirty="0">
                <a:solidFill>
                  <a:srgbClr val="6E6259"/>
                </a:solidFill>
                <a:latin typeface="Arial" panose="020B0604020202020204" pitchFamily="34" charset="0"/>
                <a:cs typeface="Arial" panose="020B0604020202020204" pitchFamily="34" charset="0"/>
              </a:rPr>
              <a:t>LLMs, including ChatGPT are not reliable sources of technical information, even about themselves. Training data for LLMs includes abundant inaccurate information, which will bias the output toward inaccuracy. </a:t>
            </a:r>
          </a:p>
        </p:txBody>
      </p:sp>
      <p:sp>
        <p:nvSpPr>
          <p:cNvPr id="5" name="Rectangle 4">
            <a:extLst>
              <a:ext uri="{FF2B5EF4-FFF2-40B4-BE49-F238E27FC236}">
                <a16:creationId xmlns:a16="http://schemas.microsoft.com/office/drawing/2014/main" id="{53F19869-9CF8-DF98-AAC5-556CA4561EBD}"/>
              </a:ext>
            </a:extLst>
          </p:cNvPr>
          <p:cNvSpPr/>
          <p:nvPr/>
        </p:nvSpPr>
        <p:spPr bwMode="auto">
          <a:xfrm>
            <a:off x="304800" y="2819400"/>
            <a:ext cx="7010400" cy="609600"/>
          </a:xfrm>
          <a:prstGeom prst="rect">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noFill/>
              <a:effectLst/>
              <a:latin typeface="Times" charset="0"/>
            </a:endParaRPr>
          </a:p>
        </p:txBody>
      </p:sp>
    </p:spTree>
    <p:extLst>
      <p:ext uri="{BB962C8B-B14F-4D97-AF65-F5344CB8AC3E}">
        <p14:creationId xmlns:p14="http://schemas.microsoft.com/office/powerpoint/2010/main" val="4006858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F76F0-001F-C4CD-399E-3F70391C98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DD7995-7C02-D142-713F-95FBE0FE535B}"/>
              </a:ext>
            </a:extLst>
          </p:cNvPr>
          <p:cNvPicPr>
            <a:picLocks noChangeAspect="1"/>
          </p:cNvPicPr>
          <p:nvPr/>
        </p:nvPicPr>
        <p:blipFill>
          <a:blip r:embed="rId3"/>
          <a:srcRect l="174" r="-1326" b="7987"/>
          <a:stretch/>
        </p:blipFill>
        <p:spPr>
          <a:xfrm>
            <a:off x="8344348" y="3021854"/>
            <a:ext cx="3674209" cy="2840816"/>
          </a:xfrm>
          <a:prstGeom prst="rect">
            <a:avLst/>
          </a:prstGeom>
        </p:spPr>
      </p:pic>
      <p:cxnSp>
        <p:nvCxnSpPr>
          <p:cNvPr id="4" name="Straight Connector 3">
            <a:extLst>
              <a:ext uri="{FF2B5EF4-FFF2-40B4-BE49-F238E27FC236}">
                <a16:creationId xmlns:a16="http://schemas.microsoft.com/office/drawing/2014/main" id="{B4C66C39-BEF4-BCD1-245A-E3A043934221}"/>
              </a:ext>
            </a:extLst>
          </p:cNvPr>
          <p:cNvCxnSpPr>
            <a:cxnSpLocks/>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3" name="Content Placeholder 2">
            <a:extLst>
              <a:ext uri="{FF2B5EF4-FFF2-40B4-BE49-F238E27FC236}">
                <a16:creationId xmlns:a16="http://schemas.microsoft.com/office/drawing/2014/main" id="{447ADCF7-AD86-EDF3-076A-E3552FFCC345}"/>
              </a:ext>
            </a:extLst>
          </p:cNvPr>
          <p:cNvSpPr txBox="1">
            <a:spLocks/>
          </p:cNvSpPr>
          <p:nvPr/>
        </p:nvSpPr>
        <p:spPr>
          <a:xfrm>
            <a:off x="2209800" y="1295400"/>
            <a:ext cx="822960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E9736DB-3BC4-9FAD-00C4-64AD1A7FB31E}"/>
              </a:ext>
            </a:extLst>
          </p:cNvPr>
          <p:cNvSpPr txBox="1"/>
          <p:nvPr/>
        </p:nvSpPr>
        <p:spPr>
          <a:xfrm>
            <a:off x="2128520" y="583110"/>
            <a:ext cx="701548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Validating AI Affordances </a:t>
            </a:r>
            <a:endParaRPr lang="en-US" sz="2200" dirty="0">
              <a:solidFill>
                <a:srgbClr val="C8102E"/>
              </a:solidFill>
            </a:endParaRPr>
          </a:p>
        </p:txBody>
      </p:sp>
      <p:sp>
        <p:nvSpPr>
          <p:cNvPr id="5" name="Title 1">
            <a:extLst>
              <a:ext uri="{FF2B5EF4-FFF2-40B4-BE49-F238E27FC236}">
                <a16:creationId xmlns:a16="http://schemas.microsoft.com/office/drawing/2014/main" id="{C00FA428-1D55-105F-B8BF-6FE87DD6DA62}"/>
              </a:ext>
            </a:extLst>
          </p:cNvPr>
          <p:cNvSpPr txBox="1">
            <a:spLocks/>
          </p:cNvSpPr>
          <p:nvPr/>
        </p:nvSpPr>
        <p:spPr>
          <a:xfrm>
            <a:off x="2203847" y="1269103"/>
            <a:ext cx="7497120" cy="2693296"/>
          </a:xfrm>
          <a:prstGeom prst="rect">
            <a:avLst/>
          </a:prstGeom>
        </p:spPr>
        <p:txBody>
          <a:bodyPr lIns="91440" tIns="45720" rIns="91440" bIns="45720" anchor="t"/>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buAutoNum type="arabicPeriod"/>
            </a:pPr>
            <a:r>
              <a:rPr lang="en-US" sz="2400" kern="0" dirty="0">
                <a:latin typeface="Arial"/>
                <a:ea typeface="+mn-lt"/>
                <a:cs typeface="Arial"/>
              </a:rPr>
              <a:t>Establish performance standard, e.g., human-produced example</a:t>
            </a:r>
            <a:endParaRPr lang="en-US" sz="2400" kern="0" dirty="0">
              <a:latin typeface="Arial"/>
              <a:cs typeface="Arial"/>
            </a:endParaRPr>
          </a:p>
          <a:p>
            <a:pPr>
              <a:buAutoNum type="arabicPeriod"/>
            </a:pPr>
            <a:r>
              <a:rPr lang="en-US" sz="2400" kern="0" dirty="0">
                <a:latin typeface="Arial"/>
                <a:cs typeface="Arial"/>
              </a:rPr>
              <a:t>Test the AI tool</a:t>
            </a:r>
          </a:p>
          <a:p>
            <a:pPr>
              <a:buAutoNum type="arabicPeriod"/>
            </a:pPr>
            <a:r>
              <a:rPr lang="en-US" sz="2400" kern="0" dirty="0">
                <a:latin typeface="Arial"/>
                <a:ea typeface="+mn-lt"/>
                <a:cs typeface="Arial"/>
              </a:rPr>
              <a:t>Assess the performance of the AI tool</a:t>
            </a:r>
            <a:endParaRPr lang="en-US" sz="2400" kern="0" dirty="0">
              <a:latin typeface="Arial"/>
              <a:cs typeface="Arial"/>
            </a:endParaRPr>
          </a:p>
          <a:p>
            <a:pPr>
              <a:buAutoNum type="arabicPeriod"/>
            </a:pPr>
            <a:r>
              <a:rPr lang="en-US" sz="2400" kern="0" dirty="0">
                <a:latin typeface="Arial"/>
                <a:ea typeface="+mn-lt"/>
                <a:cs typeface="Arial"/>
              </a:rPr>
              <a:t>Adjust prompt, try a different tool, add a 'human in the loop,' then re-assess the performance.</a:t>
            </a:r>
            <a:endParaRPr lang="en-US" sz="2400" kern="0" dirty="0">
              <a:latin typeface="Arial"/>
              <a:cs typeface="Arial"/>
            </a:endParaRPr>
          </a:p>
          <a:p>
            <a:pPr marL="0" indent="0">
              <a:buNone/>
            </a:pPr>
            <a:endParaRPr lang="en-US" sz="3200" kern="0" dirty="0">
              <a:latin typeface="Arial"/>
              <a:cs typeface="Arial"/>
            </a:endParaRPr>
          </a:p>
        </p:txBody>
      </p:sp>
      <p:sp>
        <p:nvSpPr>
          <p:cNvPr id="8" name="TextBox 7">
            <a:extLst>
              <a:ext uri="{FF2B5EF4-FFF2-40B4-BE49-F238E27FC236}">
                <a16:creationId xmlns:a16="http://schemas.microsoft.com/office/drawing/2014/main" id="{C8629E69-E058-12F4-1824-75338ACBAFC9}"/>
              </a:ext>
            </a:extLst>
          </p:cNvPr>
          <p:cNvSpPr txBox="1"/>
          <p:nvPr/>
        </p:nvSpPr>
        <p:spPr>
          <a:xfrm>
            <a:off x="8803130" y="5779358"/>
            <a:ext cx="31602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Arial"/>
                <a:cs typeface="Times"/>
                <a:hlinkClick r:id="rId4"/>
              </a:rPr>
              <a:t>https://deming.org/explore/pdsa</a:t>
            </a:r>
            <a:endParaRPr lang="en-US" sz="1200" dirty="0">
              <a:latin typeface="Arial"/>
              <a:cs typeface="Arial"/>
            </a:endParaRPr>
          </a:p>
          <a:p>
            <a:endParaRPr lang="en-US" sz="1200" dirty="0">
              <a:latin typeface="Arial"/>
              <a:cs typeface="Times"/>
            </a:endParaRPr>
          </a:p>
        </p:txBody>
      </p:sp>
      <p:grpSp>
        <p:nvGrpSpPr>
          <p:cNvPr id="11" name="Group 10">
            <a:extLst>
              <a:ext uri="{FF2B5EF4-FFF2-40B4-BE49-F238E27FC236}">
                <a16:creationId xmlns:a16="http://schemas.microsoft.com/office/drawing/2014/main" id="{0895624F-D6B7-92C3-0B38-6AE800C4B0A0}"/>
              </a:ext>
            </a:extLst>
          </p:cNvPr>
          <p:cNvGrpSpPr/>
          <p:nvPr/>
        </p:nvGrpSpPr>
        <p:grpSpPr>
          <a:xfrm>
            <a:off x="9169229" y="79804"/>
            <a:ext cx="1012224" cy="998838"/>
            <a:chOff x="717721" y="3099486"/>
            <a:chExt cx="2819400" cy="2667000"/>
          </a:xfrm>
        </p:grpSpPr>
        <p:sp>
          <p:nvSpPr>
            <p:cNvPr id="9" name="Oval 8">
              <a:extLst>
                <a:ext uri="{FF2B5EF4-FFF2-40B4-BE49-F238E27FC236}">
                  <a16:creationId xmlns:a16="http://schemas.microsoft.com/office/drawing/2014/main" id="{374575B4-8766-3460-E6F6-7337B01A5D4F}"/>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0" name="Graphic 9" descr="Tools with solid fill">
              <a:extLst>
                <a:ext uri="{FF2B5EF4-FFF2-40B4-BE49-F238E27FC236}">
                  <a16:creationId xmlns:a16="http://schemas.microsoft.com/office/drawing/2014/main" id="{3CD63FFE-018D-EB20-782D-76F0307F0C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12356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7854-34B3-0D04-EFB9-76ABF1F142F4}"/>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CF47CC-E70E-4687-2D8A-CE203189C5DB}"/>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48584E18-4A17-360C-8B61-59465E6338C2}"/>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AEE0F24-53A7-F809-5A2C-F24AD699ED8C}"/>
              </a:ext>
            </a:extLst>
          </p:cNvPr>
          <p:cNvSpPr txBox="1"/>
          <p:nvPr/>
        </p:nvSpPr>
        <p:spPr>
          <a:xfrm>
            <a:off x="2128520" y="583110"/>
            <a:ext cx="7548880" cy="430887"/>
          </a:xfrm>
          <a:prstGeom prst="rect">
            <a:avLst/>
          </a:prstGeom>
          <a:noFill/>
        </p:spPr>
        <p:txBody>
          <a:bodyPr wrap="square" rtlCol="0">
            <a:spAutoFit/>
          </a:bodyPr>
          <a:lstStyle/>
          <a:p>
            <a:r>
              <a:rPr lang="en-US" sz="2200" b="1" dirty="0">
                <a:solidFill>
                  <a:srgbClr val="C8102E"/>
                </a:solidFill>
                <a:latin typeface="Univers 75 Black" charset="0"/>
                <a:ea typeface="Univers 75 Black" charset="0"/>
                <a:cs typeface="Univers 75 Black" charset="0"/>
              </a:rPr>
              <a:t>3Es: Determining Appropriateness of AI Use in Certain Tasks</a:t>
            </a:r>
            <a:endParaRPr lang="en-US" sz="2200" dirty="0">
              <a:solidFill>
                <a:srgbClr val="C8102E"/>
              </a:solidFill>
            </a:endParaRPr>
          </a:p>
        </p:txBody>
      </p:sp>
      <p:pic>
        <p:nvPicPr>
          <p:cNvPr id="11" name="Picture 10" descr="A table with text on it&#10;&#10;Description automatically generated">
            <a:extLst>
              <a:ext uri="{FF2B5EF4-FFF2-40B4-BE49-F238E27FC236}">
                <a16:creationId xmlns:a16="http://schemas.microsoft.com/office/drawing/2014/main" id="{C93ABD34-EB4A-7E32-BB61-5178A0198EE6}"/>
              </a:ext>
            </a:extLst>
          </p:cNvPr>
          <p:cNvPicPr>
            <a:picLocks noChangeAspect="1"/>
          </p:cNvPicPr>
          <p:nvPr/>
        </p:nvPicPr>
        <p:blipFill>
          <a:blip r:embed="rId3"/>
          <a:stretch>
            <a:fillRect/>
          </a:stretch>
        </p:blipFill>
        <p:spPr>
          <a:xfrm>
            <a:off x="2096852" y="1266560"/>
            <a:ext cx="7773571" cy="3762638"/>
          </a:xfrm>
          <a:prstGeom prst="rect">
            <a:avLst/>
          </a:prstGeom>
        </p:spPr>
      </p:pic>
    </p:spTree>
    <p:extLst>
      <p:ext uri="{BB962C8B-B14F-4D97-AF65-F5344CB8AC3E}">
        <p14:creationId xmlns:p14="http://schemas.microsoft.com/office/powerpoint/2010/main" val="24925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0269-9D6C-06F4-789A-C43ED6726688}"/>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3C516-C73B-A6B6-3387-EBC375446F37}"/>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A39B7101-F8FC-B52B-B152-C7079BD7A4CF}"/>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DD040F-6F47-38B7-513A-A959208701D3}"/>
              </a:ext>
            </a:extLst>
          </p:cNvPr>
          <p:cNvSpPr txBox="1"/>
          <p:nvPr/>
        </p:nvSpPr>
        <p:spPr>
          <a:xfrm>
            <a:off x="2128520" y="583110"/>
            <a:ext cx="7548880" cy="430887"/>
          </a:xfrm>
          <a:prstGeom prst="rect">
            <a:avLst/>
          </a:prstGeom>
          <a:noFill/>
        </p:spPr>
        <p:txBody>
          <a:bodyPr wrap="square" rtlCol="0">
            <a:spAutoFit/>
          </a:bodyPr>
          <a:lstStyle/>
          <a:p>
            <a:r>
              <a:rPr lang="en-US" sz="2200" b="1" dirty="0">
                <a:solidFill>
                  <a:srgbClr val="C8102E"/>
                </a:solidFill>
                <a:latin typeface="Univers 75 Black" charset="0"/>
                <a:ea typeface="Univers 75 Black" charset="0"/>
                <a:cs typeface="Univers 75 Black" charset="0"/>
              </a:rPr>
              <a:t>Featured GenAI Tool: Elicit</a:t>
            </a:r>
            <a:endParaRPr lang="en-US" sz="2200" dirty="0">
              <a:solidFill>
                <a:srgbClr val="C8102E"/>
              </a:solidFill>
            </a:endParaRPr>
          </a:p>
        </p:txBody>
      </p:sp>
      <p:pic>
        <p:nvPicPr>
          <p:cNvPr id="1026" name="Picture 2" descr="Elicit - Analyze research papers at superhuman speed">
            <a:extLst>
              <a:ext uri="{FF2B5EF4-FFF2-40B4-BE49-F238E27FC236}">
                <a16:creationId xmlns:a16="http://schemas.microsoft.com/office/drawing/2014/main" id="{531F75A0-0113-38C8-6643-31BF5C30D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25517-787D-454D-2FC0-4FAB7AC0AF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AE4D18-FC54-8619-868B-BD8729554BE2}"/>
              </a:ext>
            </a:extLst>
          </p:cNvPr>
          <p:cNvSpPr txBox="1"/>
          <p:nvPr/>
        </p:nvSpPr>
        <p:spPr>
          <a:xfrm>
            <a:off x="2128520" y="583110"/>
            <a:ext cx="7091680" cy="430887"/>
          </a:xfrm>
          <a:prstGeom prst="rect">
            <a:avLst/>
          </a:prstGeom>
          <a:noFill/>
        </p:spPr>
        <p:txBody>
          <a:bodyPr wrap="square" rtlCol="0">
            <a:spAutoFit/>
          </a:bodyPr>
          <a:lstStyle/>
          <a:p>
            <a:r>
              <a:rPr lang="en-US" sz="2200" b="1" dirty="0">
                <a:solidFill>
                  <a:srgbClr val="C8102E"/>
                </a:solidFill>
                <a:latin typeface="Univers 75 Black" charset="0"/>
              </a:rPr>
              <a:t>What Elicit can do?</a:t>
            </a:r>
            <a:endParaRPr lang="en-US" sz="2200" dirty="0">
              <a:solidFill>
                <a:srgbClr val="C8102E"/>
              </a:solidFill>
            </a:endParaRPr>
          </a:p>
        </p:txBody>
      </p:sp>
      <p:cxnSp>
        <p:nvCxnSpPr>
          <p:cNvPr id="4" name="Straight Connector 3">
            <a:extLst>
              <a:ext uri="{FF2B5EF4-FFF2-40B4-BE49-F238E27FC236}">
                <a16:creationId xmlns:a16="http://schemas.microsoft.com/office/drawing/2014/main" id="{C3505DFF-16C5-7804-C587-97925057B867}"/>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BFDB031C-7130-5552-44D5-EBB572684AA9}"/>
              </a:ext>
            </a:extLst>
          </p:cNvPr>
          <p:cNvSpPr txBox="1"/>
          <p:nvPr/>
        </p:nvSpPr>
        <p:spPr>
          <a:xfrm>
            <a:off x="990600" y="3962400"/>
            <a:ext cx="10439400" cy="1938992"/>
          </a:xfrm>
          <a:prstGeom prst="rect">
            <a:avLst/>
          </a:prstGeom>
          <a:noFill/>
        </p:spPr>
        <p:txBody>
          <a:bodyPr wrap="square">
            <a:spAutoFit/>
          </a:bodyPr>
          <a:lstStyle/>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Find relevant papers even if they don’t match keywords.</a:t>
            </a:r>
          </a:p>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Combine the breadth of semantic similarity with the precision of keyword matching.</a:t>
            </a:r>
          </a:p>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Read summaries of abstracts specific to your query.</a:t>
            </a:r>
          </a:p>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Customize what you see about the paper and organize papers by that information.</a:t>
            </a:r>
          </a:p>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Filter based on study type.</a:t>
            </a:r>
          </a:p>
          <a:p>
            <a:pPr marL="457200" indent="-457200">
              <a:buFont typeface="+mj-lt"/>
              <a:buAutoNum type="arabicParenR"/>
            </a:pPr>
            <a:r>
              <a:rPr lang="en-US" sz="2000" dirty="0">
                <a:solidFill>
                  <a:srgbClr val="3E3E40"/>
                </a:solidFill>
                <a:latin typeface="Arial" panose="020B0604020202020204" pitchFamily="34" charset="0"/>
                <a:cs typeface="Arial" panose="020B0604020202020204" pitchFamily="34" charset="0"/>
              </a:rPr>
              <a:t>Export your work.</a:t>
            </a:r>
            <a:endParaRPr lang="en-US" sz="2000" dirty="0">
              <a:latin typeface="Arial" panose="020B0604020202020204" pitchFamily="34" charset="0"/>
              <a:cs typeface="Arial" panose="020B0604020202020204" pitchFamily="34" charset="0"/>
            </a:endParaRPr>
          </a:p>
        </p:txBody>
      </p:sp>
      <p:pic>
        <p:nvPicPr>
          <p:cNvPr id="9" name="Picture 8" descr="A screenshot of a phone&#10;&#10;Description automatically generated">
            <a:extLst>
              <a:ext uri="{FF2B5EF4-FFF2-40B4-BE49-F238E27FC236}">
                <a16:creationId xmlns:a16="http://schemas.microsoft.com/office/drawing/2014/main" id="{1B7C6413-977C-9FB7-60B4-23A61D79AC70}"/>
              </a:ext>
            </a:extLst>
          </p:cNvPr>
          <p:cNvPicPr>
            <a:picLocks noChangeAspect="1"/>
          </p:cNvPicPr>
          <p:nvPr/>
        </p:nvPicPr>
        <p:blipFill>
          <a:blip r:embed="rId3"/>
          <a:stretch>
            <a:fillRect/>
          </a:stretch>
        </p:blipFill>
        <p:spPr>
          <a:xfrm>
            <a:off x="2819400" y="1174467"/>
            <a:ext cx="6299700" cy="2523870"/>
          </a:xfrm>
          <a:prstGeom prst="rect">
            <a:avLst/>
          </a:prstGeom>
        </p:spPr>
      </p:pic>
    </p:spTree>
    <p:extLst>
      <p:ext uri="{BB962C8B-B14F-4D97-AF65-F5344CB8AC3E}">
        <p14:creationId xmlns:p14="http://schemas.microsoft.com/office/powerpoint/2010/main" val="395743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F2117-FBC6-CC5E-1910-EA0081B6BE7A}"/>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9347DD-BBEE-F4FF-0BE2-84DDDD6F4515}"/>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E876E22A-B6D3-B353-60C1-EED9A549BDF7}"/>
              </a:ext>
            </a:extLst>
          </p:cNvPr>
          <p:cNvSpPr txBox="1"/>
          <p:nvPr/>
        </p:nvSpPr>
        <p:spPr>
          <a:xfrm>
            <a:off x="2209800" y="1371601"/>
            <a:ext cx="4572000" cy="1272143"/>
          </a:xfrm>
          <a:prstGeom prst="rect">
            <a:avLst/>
          </a:prstGeom>
          <a:noFill/>
        </p:spPr>
        <p:txBody>
          <a:bodyPr wrap="square">
            <a:spAutoFit/>
          </a:bodyPr>
          <a:lstStyle/>
          <a:p>
            <a:pPr>
              <a:lnSpc>
                <a:spcPts val="2250"/>
              </a:lnSpc>
              <a:buFont typeface="+mj-lt"/>
              <a:buAutoNum type="arabicPeriod"/>
            </a:pPr>
            <a:r>
              <a:rPr lang="en-US" sz="2000" dirty="0">
                <a:solidFill>
                  <a:srgbClr val="000000"/>
                </a:solidFill>
                <a:latin typeface="Arial" panose="020B0604020202020204" pitchFamily="34" charset="0"/>
              </a:rPr>
              <a:t>Go to </a:t>
            </a:r>
            <a:r>
              <a:rPr lang="en-US" sz="2000" u="sng" dirty="0">
                <a:solidFill>
                  <a:srgbClr val="467886"/>
                </a:solidFill>
                <a:latin typeface="Arial" panose="020B0604020202020204" pitchFamily="34" charset="0"/>
                <a:hlinkClick r:id="rId3"/>
              </a:rPr>
              <a:t>https://elicit.com</a:t>
            </a:r>
            <a:r>
              <a:rPr lang="en-US" sz="2000" dirty="0">
                <a:solidFill>
                  <a:srgbClr val="000000"/>
                </a:solidFill>
                <a:latin typeface="Arial" panose="020B0604020202020204" pitchFamily="34" charset="0"/>
              </a:rPr>
              <a:t>​</a:t>
            </a:r>
            <a:br>
              <a:rPr lang="en-US" sz="2000" dirty="0">
                <a:solidFill>
                  <a:srgbClr val="000000"/>
                </a:solidFill>
                <a:latin typeface="Arial" panose="020B0604020202020204" pitchFamily="34" charset="0"/>
              </a:rPr>
            </a:br>
            <a:r>
              <a:rPr lang="en-US" sz="2000" dirty="0">
                <a:solidFill>
                  <a:srgbClr val="000000"/>
                </a:solidFill>
                <a:latin typeface="Arial" panose="020B0604020202020204" pitchFamily="34" charset="0"/>
              </a:rPr>
              <a:t>​</a:t>
            </a:r>
          </a:p>
          <a:p>
            <a:pPr>
              <a:lnSpc>
                <a:spcPts val="2250"/>
              </a:lnSpc>
              <a:buFont typeface="+mj-lt"/>
              <a:buAutoNum type="arabicPeriod"/>
            </a:pPr>
            <a:r>
              <a:rPr lang="en-US" sz="2000" dirty="0">
                <a:solidFill>
                  <a:srgbClr val="000000"/>
                </a:solidFill>
                <a:latin typeface="Arial" panose="020B0604020202020204" pitchFamily="34" charset="0"/>
              </a:rPr>
              <a:t>Sign up for an account, ​</a:t>
            </a:r>
            <a:br>
              <a:rPr lang="en-US" sz="2000" dirty="0">
                <a:solidFill>
                  <a:srgbClr val="000000"/>
                </a:solidFill>
                <a:latin typeface="Arial" panose="020B0604020202020204" pitchFamily="34" charset="0"/>
              </a:rPr>
            </a:br>
            <a:r>
              <a:rPr lang="en-US" sz="2000" dirty="0">
                <a:solidFill>
                  <a:srgbClr val="000000"/>
                </a:solidFill>
                <a:latin typeface="Arial" panose="020B0604020202020204" pitchFamily="34" charset="0"/>
              </a:rPr>
              <a:t>or sign in to your account</a:t>
            </a:r>
          </a:p>
        </p:txBody>
      </p:sp>
      <p:pic>
        <p:nvPicPr>
          <p:cNvPr id="1026" name="Picture 2">
            <a:extLst>
              <a:ext uri="{FF2B5EF4-FFF2-40B4-BE49-F238E27FC236}">
                <a16:creationId xmlns:a16="http://schemas.microsoft.com/office/drawing/2014/main" id="{C747EA6F-4A23-7D58-3298-D3B32C9B2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957" y="1371600"/>
            <a:ext cx="2412328" cy="46481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774449-4DAA-7717-65F9-C14B703CEC31}"/>
              </a:ext>
            </a:extLst>
          </p:cNvPr>
          <p:cNvSpPr txBox="1"/>
          <p:nvPr/>
        </p:nvSpPr>
        <p:spPr>
          <a:xfrm>
            <a:off x="2128520" y="583110"/>
            <a:ext cx="7091680" cy="430887"/>
          </a:xfrm>
          <a:prstGeom prst="rect">
            <a:avLst/>
          </a:prstGeom>
          <a:noFill/>
        </p:spPr>
        <p:txBody>
          <a:bodyPr wrap="square" rtlCol="0">
            <a:spAutoFit/>
          </a:bodyPr>
          <a:lstStyle/>
          <a:p>
            <a:r>
              <a:rPr lang="en-US" sz="2200" b="1" dirty="0">
                <a:solidFill>
                  <a:srgbClr val="C8102E"/>
                </a:solidFill>
                <a:latin typeface="Univers 75 Black" charset="0"/>
              </a:rPr>
              <a:t>Elicit: Getting Started</a:t>
            </a:r>
            <a:endParaRPr lang="en-US" sz="2200" dirty="0">
              <a:solidFill>
                <a:srgbClr val="C8102E"/>
              </a:solidFill>
            </a:endParaRPr>
          </a:p>
        </p:txBody>
      </p:sp>
    </p:spTree>
    <p:extLst>
      <p:ext uri="{BB962C8B-B14F-4D97-AF65-F5344CB8AC3E}">
        <p14:creationId xmlns:p14="http://schemas.microsoft.com/office/powerpoint/2010/main" val="56106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6846-07C2-79A0-F7F7-4E4BD1F74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6044D4-41EF-B65F-44CB-46860CF9885E}"/>
              </a:ext>
            </a:extLst>
          </p:cNvPr>
          <p:cNvSpPr txBox="1"/>
          <p:nvPr/>
        </p:nvSpPr>
        <p:spPr>
          <a:xfrm>
            <a:off x="2057400" y="609601"/>
            <a:ext cx="7091680" cy="430887"/>
          </a:xfrm>
          <a:prstGeom prst="rect">
            <a:avLst/>
          </a:prstGeom>
          <a:noFill/>
        </p:spPr>
        <p:txBody>
          <a:bodyPr wrap="square" lIns="91440" tIns="45720" rIns="91440" bIns="45720" rtlCol="0" anchor="t">
            <a:spAutoFit/>
          </a:bodyPr>
          <a:lstStyle/>
          <a:p>
            <a:r>
              <a:rPr lang="en-US" sz="2200" b="1">
                <a:solidFill>
                  <a:srgbClr val="C8102E"/>
                </a:solidFill>
                <a:latin typeface="+mj-lt"/>
                <a:cs typeface="Arial"/>
              </a:rPr>
              <a:t> Demonstration 1: Introduction to Elicit</a:t>
            </a:r>
          </a:p>
        </p:txBody>
      </p:sp>
      <p:cxnSp>
        <p:nvCxnSpPr>
          <p:cNvPr id="4" name="Straight Connector 3">
            <a:extLst>
              <a:ext uri="{FF2B5EF4-FFF2-40B4-BE49-F238E27FC236}">
                <a16:creationId xmlns:a16="http://schemas.microsoft.com/office/drawing/2014/main" id="{BE4668CD-37CD-62C9-DABA-235B11F7C93B}"/>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pic>
        <p:nvPicPr>
          <p:cNvPr id="3074" name="Picture 2">
            <a:extLst>
              <a:ext uri="{FF2B5EF4-FFF2-40B4-BE49-F238E27FC236}">
                <a16:creationId xmlns:a16="http://schemas.microsoft.com/office/drawing/2014/main" id="{308C7639-ED7C-2B76-DBC6-55E572320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2077"/>
            <a:ext cx="9144000" cy="623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6F587DF-BDA2-52B3-C0EC-99175F1C6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2110326"/>
            <a:ext cx="7848599" cy="357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2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C52D-BBB7-FFA1-AB72-45B304B8CDD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977958B-F422-15DE-C8B8-69585C35B5E4}"/>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D9EA7015-317F-F35E-3545-211E95097041}"/>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C812F0C9-0AA9-D135-80C4-4EA16DC41756}"/>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402285E-A651-DE18-2E69-81EF3B13CAB2}"/>
              </a:ext>
            </a:extLst>
          </p:cNvPr>
          <p:cNvSpPr txBox="1"/>
          <p:nvPr/>
        </p:nvSpPr>
        <p:spPr>
          <a:xfrm>
            <a:off x="2128520" y="583110"/>
            <a:ext cx="701548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Reading and Identifying</a:t>
            </a:r>
            <a:endParaRPr lang="en-US" sz="2200" dirty="0">
              <a:solidFill>
                <a:srgbClr val="C8102E"/>
              </a:solidFill>
            </a:endParaRPr>
          </a:p>
        </p:txBody>
      </p:sp>
      <p:pic>
        <p:nvPicPr>
          <p:cNvPr id="16" name="Picture 15" descr="A diagram of a research process&#10;&#10;Description automatically generated">
            <a:extLst>
              <a:ext uri="{FF2B5EF4-FFF2-40B4-BE49-F238E27FC236}">
                <a16:creationId xmlns:a16="http://schemas.microsoft.com/office/drawing/2014/main" id="{F43DFC04-DFE3-F29D-18C4-104331EBEA4B}"/>
              </a:ext>
            </a:extLst>
          </p:cNvPr>
          <p:cNvPicPr>
            <a:picLocks noChangeAspect="1"/>
          </p:cNvPicPr>
          <p:nvPr/>
        </p:nvPicPr>
        <p:blipFill>
          <a:blip r:embed="rId3"/>
          <a:stretch>
            <a:fillRect/>
          </a:stretch>
        </p:blipFill>
        <p:spPr>
          <a:xfrm>
            <a:off x="3457791" y="1233905"/>
            <a:ext cx="5733712" cy="4785894"/>
          </a:xfrm>
          <a:prstGeom prst="rect">
            <a:avLst/>
          </a:prstGeom>
        </p:spPr>
      </p:pic>
      <p:sp>
        <p:nvSpPr>
          <p:cNvPr id="17" name="Right Arrow 16">
            <a:extLst>
              <a:ext uri="{FF2B5EF4-FFF2-40B4-BE49-F238E27FC236}">
                <a16:creationId xmlns:a16="http://schemas.microsoft.com/office/drawing/2014/main" id="{CEADEEC9-D5EA-8472-099B-A9EF45ADEEB9}"/>
              </a:ext>
            </a:extLst>
          </p:cNvPr>
          <p:cNvSpPr/>
          <p:nvPr/>
        </p:nvSpPr>
        <p:spPr bwMode="auto">
          <a:xfrm rot="10800000">
            <a:off x="7751909" y="1930182"/>
            <a:ext cx="1439594" cy="483037"/>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504FC0C-4065-1EF1-9B9E-D0D5769F04DA}"/>
              </a:ext>
            </a:extLst>
          </p:cNvPr>
          <p:cNvSpPr txBox="1"/>
          <p:nvPr/>
        </p:nvSpPr>
        <p:spPr>
          <a:xfrm>
            <a:off x="762000" y="5138321"/>
            <a:ext cx="3668596" cy="338554"/>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Boell</a:t>
            </a:r>
            <a:r>
              <a:rPr lang="en-US" sz="1600" dirty="0">
                <a:latin typeface="Arial" panose="020B0604020202020204" pitchFamily="34" charset="0"/>
                <a:cs typeface="Arial" panose="020B0604020202020204" pitchFamily="34" charset="0"/>
              </a:rPr>
              <a:t> &amp; </a:t>
            </a:r>
            <a:r>
              <a:rPr lang="en-US" sz="1600" dirty="0" err="1">
                <a:latin typeface="Arial" panose="020B0604020202020204" pitchFamily="34" charset="0"/>
                <a:cs typeface="Arial" panose="020B0604020202020204" pitchFamily="34" charset="0"/>
              </a:rPr>
              <a:t>Cecez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Kecmanovic</a:t>
            </a:r>
            <a:r>
              <a:rPr lang="en-US" sz="1600" dirty="0">
                <a:latin typeface="Arial" panose="020B0604020202020204" pitchFamily="34" charset="0"/>
                <a:cs typeface="Arial" panose="020B0604020202020204" pitchFamily="34" charset="0"/>
              </a:rPr>
              <a:t> (2014) </a:t>
            </a:r>
          </a:p>
        </p:txBody>
      </p:sp>
      <p:sp>
        <p:nvSpPr>
          <p:cNvPr id="5" name="Rectangle 4">
            <a:extLst>
              <a:ext uri="{FF2B5EF4-FFF2-40B4-BE49-F238E27FC236}">
                <a16:creationId xmlns:a16="http://schemas.microsoft.com/office/drawing/2014/main" id="{08160CF1-DB29-282C-579D-F3D4069B235B}"/>
              </a:ext>
            </a:extLst>
          </p:cNvPr>
          <p:cNvSpPr/>
          <p:nvPr/>
        </p:nvSpPr>
        <p:spPr bwMode="auto">
          <a:xfrm>
            <a:off x="6096000" y="1600200"/>
            <a:ext cx="1524000" cy="1143000"/>
          </a:xfrm>
          <a:prstGeom prst="rect">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6274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FBC4-13EF-53BA-C5C6-FAC49599725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88BC311-CE8F-6109-C339-2BF22C7987BD}"/>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B9626371-0416-1DD9-9051-FCDDCF9C784B}"/>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30303D-F468-9C63-02F6-6BB6059F4030}"/>
              </a:ext>
            </a:extLst>
          </p:cNvPr>
          <p:cNvSpPr txBox="1"/>
          <p:nvPr/>
        </p:nvSpPr>
        <p:spPr>
          <a:xfrm>
            <a:off x="2128520" y="583110"/>
            <a:ext cx="754888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Activity 1</a:t>
            </a:r>
            <a:endParaRPr lang="en-US" sz="2200">
              <a:solidFill>
                <a:srgbClr val="C8102E"/>
              </a:solidFill>
            </a:endParaRPr>
          </a:p>
        </p:txBody>
      </p:sp>
      <p:sp>
        <p:nvSpPr>
          <p:cNvPr id="3" name="TextBox 2">
            <a:extLst>
              <a:ext uri="{FF2B5EF4-FFF2-40B4-BE49-F238E27FC236}">
                <a16:creationId xmlns:a16="http://schemas.microsoft.com/office/drawing/2014/main" id="{8C3BEE76-CB15-1212-DD36-B8CC38E046BC}"/>
              </a:ext>
            </a:extLst>
          </p:cNvPr>
          <p:cNvSpPr txBox="1"/>
          <p:nvPr/>
        </p:nvSpPr>
        <p:spPr>
          <a:xfrm>
            <a:off x="2218441" y="1295401"/>
            <a:ext cx="7467599" cy="1015663"/>
          </a:xfrm>
          <a:prstGeom prst="rect">
            <a:avLst/>
          </a:prstGeom>
          <a:noFill/>
        </p:spPr>
        <p:txBody>
          <a:bodyPr wrap="square" lIns="91440" tIns="45720" rIns="91440" bIns="45720" rtlCol="0" anchor="t">
            <a:spAutoFit/>
          </a:bodyPr>
          <a:lstStyle/>
          <a:p>
            <a:r>
              <a:rPr lang="en-US" sz="2000">
                <a:latin typeface="Times"/>
                <a:cs typeface="Times"/>
              </a:rPr>
              <a:t>Ask the Co-pilot to:</a:t>
            </a:r>
          </a:p>
          <a:p>
            <a:r>
              <a:rPr lang="en-US" sz="2000">
                <a:latin typeface="Times"/>
                <a:cs typeface="Times"/>
              </a:rPr>
              <a:t>b) Give you a bar chart for the admission rates for the Universities in the State of Iowa</a:t>
            </a:r>
          </a:p>
        </p:txBody>
      </p:sp>
      <p:pic>
        <p:nvPicPr>
          <p:cNvPr id="6" name="Picture 5" descr="A graph of a bar chart&#10;&#10;Description automatically generated">
            <a:extLst>
              <a:ext uri="{FF2B5EF4-FFF2-40B4-BE49-F238E27FC236}">
                <a16:creationId xmlns:a16="http://schemas.microsoft.com/office/drawing/2014/main" id="{0DFD6E6F-F41E-9D20-7718-CB7362D9B911}"/>
              </a:ext>
            </a:extLst>
          </p:cNvPr>
          <p:cNvPicPr>
            <a:picLocks noChangeAspect="1"/>
          </p:cNvPicPr>
          <p:nvPr/>
        </p:nvPicPr>
        <p:blipFill>
          <a:blip r:embed="rId3"/>
          <a:stretch>
            <a:fillRect/>
          </a:stretch>
        </p:blipFill>
        <p:spPr>
          <a:xfrm>
            <a:off x="4418489" y="2564171"/>
            <a:ext cx="4588102" cy="3682646"/>
          </a:xfrm>
          <a:prstGeom prst="rect">
            <a:avLst/>
          </a:prstGeom>
        </p:spPr>
      </p:pic>
      <p:sp>
        <p:nvSpPr>
          <p:cNvPr id="7" name="TextBox 6">
            <a:extLst>
              <a:ext uri="{FF2B5EF4-FFF2-40B4-BE49-F238E27FC236}">
                <a16:creationId xmlns:a16="http://schemas.microsoft.com/office/drawing/2014/main" id="{63B53365-B089-F63B-8EE4-F38856CAE5D9}"/>
              </a:ext>
            </a:extLst>
          </p:cNvPr>
          <p:cNvSpPr txBox="1"/>
          <p:nvPr/>
        </p:nvSpPr>
        <p:spPr>
          <a:xfrm>
            <a:off x="9006592" y="3898262"/>
            <a:ext cx="1509009"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Image only</a:t>
            </a:r>
          </a:p>
        </p:txBody>
      </p:sp>
      <p:grpSp>
        <p:nvGrpSpPr>
          <p:cNvPr id="11" name="Group 10">
            <a:extLst>
              <a:ext uri="{FF2B5EF4-FFF2-40B4-BE49-F238E27FC236}">
                <a16:creationId xmlns:a16="http://schemas.microsoft.com/office/drawing/2014/main" id="{F6151812-9A5E-BBC8-4659-88EA21338152}"/>
              </a:ext>
            </a:extLst>
          </p:cNvPr>
          <p:cNvGrpSpPr/>
          <p:nvPr/>
        </p:nvGrpSpPr>
        <p:grpSpPr>
          <a:xfrm>
            <a:off x="9169229" y="79804"/>
            <a:ext cx="1012224" cy="998838"/>
            <a:chOff x="717721" y="3099486"/>
            <a:chExt cx="2819400" cy="2667000"/>
          </a:xfrm>
        </p:grpSpPr>
        <p:sp>
          <p:nvSpPr>
            <p:cNvPr id="8" name="Oval 7">
              <a:extLst>
                <a:ext uri="{FF2B5EF4-FFF2-40B4-BE49-F238E27FC236}">
                  <a16:creationId xmlns:a16="http://schemas.microsoft.com/office/drawing/2014/main" id="{A6844A92-447D-EA72-01CC-8F484B0B0984}"/>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0" name="Graphic 9" descr="Tools with solid fill">
              <a:extLst>
                <a:ext uri="{FF2B5EF4-FFF2-40B4-BE49-F238E27FC236}">
                  <a16:creationId xmlns:a16="http://schemas.microsoft.com/office/drawing/2014/main" id="{6E9090D8-EA4E-BE48-EB54-68D38759C4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25658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305A-F868-B3F8-C4BA-288A0E14395C}"/>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DD7B4A3-9357-69AB-7D1D-1993E21E79B4}"/>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77EA503C-C7A8-E333-F0DD-29D0CDBA56C8}"/>
              </a:ext>
            </a:extLst>
          </p:cNvPr>
          <p:cNvSpPr txBox="1"/>
          <p:nvPr/>
        </p:nvSpPr>
        <p:spPr>
          <a:xfrm>
            <a:off x="2128520" y="583110"/>
            <a:ext cx="7853680" cy="430887"/>
          </a:xfrm>
          <a:prstGeom prst="rect">
            <a:avLst/>
          </a:prstGeom>
          <a:noFill/>
        </p:spPr>
        <p:txBody>
          <a:bodyPr wrap="square" rtlCol="0">
            <a:spAutoFit/>
          </a:bodyPr>
          <a:lstStyle/>
          <a:p>
            <a:r>
              <a:rPr lang="en-US" sz="2200" b="1">
                <a:solidFill>
                  <a:srgbClr val="C8102E"/>
                </a:solidFill>
                <a:latin typeface="Univers 75 Black" charset="0"/>
              </a:rPr>
              <a:t>Activity 2. Extract Data from PDFs—Reading &amp; Identifying</a:t>
            </a:r>
            <a:endParaRPr lang="en-US" sz="2200">
              <a:solidFill>
                <a:srgbClr val="C8102E"/>
              </a:solidFill>
            </a:endParaRPr>
          </a:p>
        </p:txBody>
      </p:sp>
      <p:sp>
        <p:nvSpPr>
          <p:cNvPr id="5" name="TextBox 4">
            <a:extLst>
              <a:ext uri="{FF2B5EF4-FFF2-40B4-BE49-F238E27FC236}">
                <a16:creationId xmlns:a16="http://schemas.microsoft.com/office/drawing/2014/main" id="{D9E1EA9E-DBC9-4221-23A6-E8493C8C59F1}"/>
              </a:ext>
            </a:extLst>
          </p:cNvPr>
          <p:cNvSpPr txBox="1"/>
          <p:nvPr/>
        </p:nvSpPr>
        <p:spPr>
          <a:xfrm>
            <a:off x="2198650" y="1295401"/>
            <a:ext cx="7631150" cy="5632311"/>
          </a:xfrm>
          <a:prstGeom prst="rect">
            <a:avLst/>
          </a:prstGeom>
          <a:noFill/>
        </p:spPr>
        <p:txBody>
          <a:bodyPr wrap="square" lIns="91440" tIns="45720" rIns="91440" bIns="45720" rtlCol="0" anchor="t">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In Elicit, click </a:t>
            </a:r>
            <a:r>
              <a:rPr lang="en-US" b="1" dirty="0">
                <a:latin typeface="Arial" panose="020B0604020202020204" pitchFamily="34" charset="0"/>
                <a:cs typeface="Arial" panose="020B0604020202020204" pitchFamily="34" charset="0"/>
              </a:rPr>
              <a:t>Extract data from PDFs </a:t>
            </a:r>
            <a:r>
              <a:rPr lang="en-US" dirty="0">
                <a:latin typeface="Arial" panose="020B0604020202020204" pitchFamily="34" charset="0"/>
                <a:cs typeface="Arial" panose="020B0604020202020204" pitchFamily="34" charset="0"/>
              </a:rPr>
              <a:t>(under Quick tools).</a:t>
            </a:r>
          </a:p>
          <a:p>
            <a:pPr marL="914400" lvl="1" indent="-457200">
              <a:buFont typeface="+mj-lt"/>
              <a:buAutoNum type="alphaLcPeriod"/>
            </a:pPr>
            <a:r>
              <a:rPr lang="en-US" dirty="0">
                <a:latin typeface="Arial" panose="020B0604020202020204" pitchFamily="34" charset="0"/>
                <a:cs typeface="Arial" panose="020B0604020202020204" pitchFamily="34" charset="0"/>
              </a:rPr>
              <a:t>If you have article PDFs to upload, go ahead and upload one (or more).</a:t>
            </a:r>
          </a:p>
          <a:p>
            <a:pPr marL="914400" lvl="1" indent="-457200">
              <a:buFont typeface="+mj-lt"/>
              <a:buAutoNum type="alphaLcPeriod"/>
            </a:pPr>
            <a:r>
              <a:rPr lang="en-US" dirty="0">
                <a:latin typeface="Arial" panose="020B0604020202020204" pitchFamily="34" charset="0"/>
                <a:cs typeface="Arial" panose="020B0604020202020204" pitchFamily="34" charset="0"/>
              </a:rPr>
              <a:t>If you don’t have a PDF to upload, use “Find papers”</a:t>
            </a:r>
          </a:p>
          <a:p>
            <a:pPr marL="457200" indent="-457200">
              <a:buFont typeface="+mj-lt"/>
              <a:buAutoNum type="arabicPeriod"/>
            </a:pPr>
            <a:r>
              <a:rPr lang="en-US" dirty="0">
                <a:latin typeface="Arial" panose="020B0604020202020204" pitchFamily="34" charset="0"/>
                <a:cs typeface="Arial" panose="020B0604020202020204" pitchFamily="34" charset="0"/>
              </a:rPr>
              <a:t>Click </a:t>
            </a:r>
            <a:r>
              <a:rPr lang="en-US" dirty="0">
                <a:latin typeface="Arial" panose="020B0604020202020204" pitchFamily="34" charset="0"/>
                <a:cs typeface="Arial" panose="020B0604020202020204" pitchFamily="34" charset="0"/>
                <a:sym typeface="Wingdings" panose="05000000000000000000" pitchFamily="2" charset="2"/>
              </a:rPr>
              <a:t></a:t>
            </a:r>
          </a:p>
          <a:p>
            <a:pPr marL="457200" indent="-457200">
              <a:buFont typeface="+mj-lt"/>
              <a:buAutoNum type="arabicPeriod"/>
            </a:pPr>
            <a:r>
              <a:rPr lang="en-US" dirty="0">
                <a:latin typeface="Arial" panose="020B0604020202020204" pitchFamily="34" charset="0"/>
                <a:cs typeface="Arial" panose="020B0604020202020204" pitchFamily="34" charset="0"/>
                <a:sym typeface="Wingdings" panose="05000000000000000000" pitchFamily="2" charset="2"/>
              </a:rPr>
              <a:t>Add columns</a:t>
            </a:r>
          </a:p>
          <a:p>
            <a:pPr marL="914400" lvl="1" indent="-457200">
              <a:buFont typeface="+mj-lt"/>
              <a:buAutoNum type="alphaLcPeriod"/>
            </a:pPr>
            <a:r>
              <a:rPr lang="en-US" dirty="0">
                <a:latin typeface="Arial" panose="020B0604020202020204" pitchFamily="34" charset="0"/>
                <a:cs typeface="Arial" panose="020B0604020202020204" pitchFamily="34" charset="0"/>
                <a:sym typeface="Wingdings" panose="05000000000000000000" pitchFamily="2" charset="2"/>
              </a:rPr>
              <a:t>Purpose/thesis</a:t>
            </a:r>
          </a:p>
          <a:p>
            <a:pPr marL="914400" lvl="1" indent="-457200">
              <a:buFont typeface="+mj-lt"/>
              <a:buAutoNum type="alphaLcPeriod"/>
            </a:pPr>
            <a:r>
              <a:rPr lang="en-US" dirty="0">
                <a:latin typeface="Arial" panose="020B0604020202020204" pitchFamily="34" charset="0"/>
                <a:cs typeface="Arial" panose="020B0604020202020204" pitchFamily="34" charset="0"/>
                <a:sym typeface="Wingdings" panose="05000000000000000000" pitchFamily="2" charset="2"/>
              </a:rPr>
              <a:t>Paradigm/theoretical lens</a:t>
            </a:r>
          </a:p>
          <a:p>
            <a:pPr marL="914400" lvl="1" indent="-457200">
              <a:buFont typeface="+mj-lt"/>
              <a:buAutoNum type="alphaLcPeriod"/>
            </a:pPr>
            <a:r>
              <a:rPr lang="en-US" dirty="0">
                <a:latin typeface="Arial" panose="020B0604020202020204" pitchFamily="34" charset="0"/>
                <a:cs typeface="Arial" panose="020B0604020202020204" pitchFamily="34" charset="0"/>
                <a:sym typeface="Wingdings" panose="05000000000000000000" pitchFamily="2" charset="2"/>
              </a:rPr>
              <a:t>Major findings</a:t>
            </a:r>
          </a:p>
          <a:p>
            <a:pPr marL="457200" indent="-457200">
              <a:buFont typeface="+mj-lt"/>
              <a:buAutoNum type="arabicPeriod"/>
            </a:pPr>
            <a:endParaRPr lang="en-US" dirty="0">
              <a:latin typeface="Arial" panose="020B0604020202020204" pitchFamily="34" charset="0"/>
              <a:cs typeface="Arial" panose="020B0604020202020204" pitchFamily="34" charset="0"/>
              <a:sym typeface="Wingdings" panose="05000000000000000000" pitchFamily="2" charset="2"/>
            </a:endParaRPr>
          </a:p>
          <a:p>
            <a:pPr marL="914400" lvl="1" indent="-457200">
              <a:buFont typeface="+mj-lt"/>
              <a:buAutoNum type="alphaLcPeriod"/>
            </a:pPr>
            <a:endParaRPr lang="en-US" dirty="0">
              <a:latin typeface="Arial" panose="020B0604020202020204" pitchFamily="34" charset="0"/>
              <a:cs typeface="Arial" panose="020B0604020202020204" pitchFamily="34" charset="0"/>
              <a:sym typeface="Wingdings" panose="05000000000000000000" pitchFamily="2" charset="2"/>
            </a:endParaRPr>
          </a:p>
          <a:p>
            <a:pPr marL="914400" lvl="1" indent="-457200">
              <a:buFont typeface="+mj-lt"/>
              <a:buAutoNum type="alphaLcPeriod"/>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678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FEAEE-E6AF-63BD-F8BA-90D35B49DB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0DDA5E-CD93-8F97-9D87-3FB3E4F6BD4F}"/>
              </a:ext>
            </a:extLst>
          </p:cNvPr>
          <p:cNvSpPr txBox="1"/>
          <p:nvPr/>
        </p:nvSpPr>
        <p:spPr>
          <a:xfrm>
            <a:off x="2128520" y="583110"/>
            <a:ext cx="7865872" cy="781633"/>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ea typeface="Univers 75 Black" charset="0"/>
                <a:cs typeface="Univers 75 Black" charset="0"/>
              </a:rPr>
              <a:t>Activity 2a. Extract Data from PDFs</a:t>
            </a:r>
            <a:r>
              <a:rPr lang="en-US" sz="2200" b="1" dirty="0">
                <a:solidFill>
                  <a:srgbClr val="C8102E"/>
                </a:solidFill>
                <a:latin typeface="Times"/>
                <a:ea typeface="Univers 75 Black" charset="0"/>
                <a:cs typeface="Times"/>
              </a:rPr>
              <a:t>—</a:t>
            </a:r>
            <a:r>
              <a:rPr lang="en-US" sz="2200" b="1" dirty="0">
                <a:solidFill>
                  <a:srgbClr val="C8102E"/>
                </a:solidFill>
                <a:latin typeface="Arial" panose="020B0604020202020204" pitchFamily="34" charset="0"/>
                <a:ea typeface="Univers 75 Black" charset="0"/>
                <a:cs typeface="Arial" panose="020B0604020202020204" pitchFamily="34" charset="0"/>
              </a:rPr>
              <a:t>Reading &amp; Identifying</a:t>
            </a:r>
            <a:endParaRPr lang="en-US" sz="2200" dirty="0">
              <a:solidFill>
                <a:srgbClr val="000000"/>
              </a:solidFill>
              <a:latin typeface="Arial" panose="020B0604020202020204" pitchFamily="34" charset="0"/>
              <a:ea typeface="Univers 75 Black" charset="0"/>
              <a:cs typeface="Arial" panose="020B0604020202020204" pitchFamily="34" charset="0"/>
            </a:endParaRPr>
          </a:p>
          <a:p>
            <a:endParaRPr lang="en-US" sz="2200" b="1" dirty="0">
              <a:solidFill>
                <a:srgbClr val="C8102E"/>
              </a:solidFill>
              <a:latin typeface="Univers 75 Black"/>
            </a:endParaRPr>
          </a:p>
        </p:txBody>
      </p:sp>
      <p:cxnSp>
        <p:nvCxnSpPr>
          <p:cNvPr id="4" name="Straight Connector 3">
            <a:extLst>
              <a:ext uri="{FF2B5EF4-FFF2-40B4-BE49-F238E27FC236}">
                <a16:creationId xmlns:a16="http://schemas.microsoft.com/office/drawing/2014/main" id="{F5728531-AB5A-999E-6863-8997ED9CB7DA}"/>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744F2FE6-D1EF-31E8-DFEB-C9F0FC0C05B5}"/>
              </a:ext>
            </a:extLst>
          </p:cNvPr>
          <p:cNvSpPr txBox="1"/>
          <p:nvPr/>
        </p:nvSpPr>
        <p:spPr>
          <a:xfrm>
            <a:off x="2209800" y="1371600"/>
            <a:ext cx="7091680" cy="3046988"/>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Evaluate and critique the output:</a:t>
            </a:r>
          </a:p>
          <a:p>
            <a:pPr marL="914400" lvl="1" indent="-457200">
              <a:buFont typeface="+mj-lt"/>
              <a:buAutoNum type="alphaLcPeriod"/>
            </a:pPr>
            <a:r>
              <a:rPr lang="en-US" dirty="0">
                <a:latin typeface="Arial" panose="020B0604020202020204" pitchFamily="34" charset="0"/>
                <a:cs typeface="Arial" panose="020B0604020202020204" pitchFamily="34" charset="0"/>
              </a:rPr>
              <a:t>Accuracy</a:t>
            </a:r>
          </a:p>
          <a:p>
            <a:pPr marL="914400" lvl="1" indent="-457200">
              <a:buFont typeface="+mj-lt"/>
              <a:buAutoNum type="alphaLcPeriod"/>
            </a:pPr>
            <a:r>
              <a:rPr lang="en-US" dirty="0">
                <a:latin typeface="Arial" panose="020B0604020202020204" pitchFamily="34" charset="0"/>
                <a:cs typeface="Arial" panose="020B0604020202020204" pitchFamily="34" charset="0"/>
              </a:rPr>
              <a:t>Comprehensiveness</a:t>
            </a:r>
          </a:p>
          <a:p>
            <a:pPr marL="914400" lvl="1" indent="-457200">
              <a:buFont typeface="+mj-lt"/>
              <a:buAutoNum type="alphaLcPeriod"/>
            </a:pPr>
            <a:r>
              <a:rPr lang="en-US" dirty="0">
                <a:latin typeface="Arial" panose="020B0604020202020204" pitchFamily="34" charset="0"/>
                <a:cs typeface="Arial" panose="020B0604020202020204" pitchFamily="34" charset="0"/>
              </a:rPr>
              <a:t>Relevance</a:t>
            </a:r>
          </a:p>
          <a:p>
            <a:pPr marL="914400" lvl="1" indent="-457200">
              <a:buFont typeface="+mj-lt"/>
              <a:buAutoNum type="alphaLcPeriod"/>
            </a:pPr>
            <a:r>
              <a:rPr lang="en-US" dirty="0">
                <a:latin typeface="Arial" panose="020B0604020202020204" pitchFamily="34" charset="0"/>
                <a:cs typeface="Arial" panose="020B0604020202020204" pitchFamily="34" charset="0"/>
              </a:rPr>
              <a:t>Bias</a:t>
            </a:r>
          </a:p>
          <a:p>
            <a:pPr marL="457200" indent="-457200">
              <a:buFont typeface="+mj-lt"/>
              <a:buAutoNum type="arabicPeriod"/>
            </a:pPr>
            <a:r>
              <a:rPr lang="en-US" dirty="0">
                <a:latin typeface="Arial" panose="020B0604020202020204" pitchFamily="34" charset="0"/>
                <a:cs typeface="Arial" panose="020B0604020202020204" pitchFamily="34" charset="0"/>
              </a:rPr>
              <a:t>In Miro, use the Alignment scale (color shift band) to rate the Elicit output for each criterion</a:t>
            </a:r>
          </a:p>
          <a:p>
            <a:pPr marL="457200" indent="-457200">
              <a:buFont typeface="+mj-lt"/>
              <a:buAutoNum type="arabicPeriod"/>
            </a:pP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AC98C6-8924-30CA-5FC1-3466410FA344}"/>
              </a:ext>
            </a:extLst>
          </p:cNvPr>
          <p:cNvSpPr txBox="1"/>
          <p:nvPr/>
        </p:nvSpPr>
        <p:spPr>
          <a:xfrm>
            <a:off x="3657600" y="4724401"/>
            <a:ext cx="4572000" cy="46166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https://go.iastate.edu/VJC3TM</a:t>
            </a:r>
          </a:p>
        </p:txBody>
      </p:sp>
    </p:spTree>
    <p:extLst>
      <p:ext uri="{BB962C8B-B14F-4D97-AF65-F5344CB8AC3E}">
        <p14:creationId xmlns:p14="http://schemas.microsoft.com/office/powerpoint/2010/main" val="866876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CF214-93F3-75F4-C340-55E0ED9F6CAF}"/>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E18FE18-1FB2-8BD3-36A6-BD905AD1FF66}"/>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90BC1AC0-CFE5-6080-978F-647C3F029417}"/>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7103C19-01FF-3CC2-508B-905CE329A018}"/>
              </a:ext>
            </a:extLst>
          </p:cNvPr>
          <p:cNvSpPr txBox="1"/>
          <p:nvPr/>
        </p:nvSpPr>
        <p:spPr>
          <a:xfrm>
            <a:off x="2201672" y="327078"/>
            <a:ext cx="8277352" cy="769441"/>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Activity 2b. Evaluate the </a:t>
            </a:r>
            <a:r>
              <a:rPr lang="en-US" sz="2200" b="1" dirty="0">
                <a:solidFill>
                  <a:srgbClr val="C8102E"/>
                </a:solidFill>
                <a:latin typeface="Univers 75 Black"/>
                <a:cs typeface="Times"/>
              </a:rPr>
              <a:t>Appropriateness of Elicit for the Reading and Identifying Step of the Literature Review Process </a:t>
            </a:r>
            <a:endParaRPr lang="en-US" sz="2200" b="1" dirty="0">
              <a:solidFill>
                <a:srgbClr val="C8102E"/>
              </a:solidFill>
              <a:cs typeface="Times"/>
            </a:endParaRPr>
          </a:p>
        </p:txBody>
      </p:sp>
      <p:pic>
        <p:nvPicPr>
          <p:cNvPr id="16" name="Picture 15" descr="A diagram of a research process&#10;&#10;Description automatically generated">
            <a:extLst>
              <a:ext uri="{FF2B5EF4-FFF2-40B4-BE49-F238E27FC236}">
                <a16:creationId xmlns:a16="http://schemas.microsoft.com/office/drawing/2014/main" id="{30235E11-557B-544F-8811-5C6F6A5463FF}"/>
              </a:ext>
            </a:extLst>
          </p:cNvPr>
          <p:cNvPicPr>
            <a:picLocks noChangeAspect="1"/>
          </p:cNvPicPr>
          <p:nvPr/>
        </p:nvPicPr>
        <p:blipFill>
          <a:blip r:embed="rId3"/>
          <a:srcRect r="27702" b="57740"/>
          <a:stretch/>
        </p:blipFill>
        <p:spPr>
          <a:xfrm>
            <a:off x="1628043" y="3884405"/>
            <a:ext cx="3554217" cy="1683024"/>
          </a:xfrm>
          <a:prstGeom prst="rect">
            <a:avLst/>
          </a:prstGeom>
        </p:spPr>
      </p:pic>
      <p:sp>
        <p:nvSpPr>
          <p:cNvPr id="3" name="TextBox 2">
            <a:extLst>
              <a:ext uri="{FF2B5EF4-FFF2-40B4-BE49-F238E27FC236}">
                <a16:creationId xmlns:a16="http://schemas.microsoft.com/office/drawing/2014/main" id="{56F75CCB-90DA-E00E-503B-C20AF5B1E474}"/>
              </a:ext>
            </a:extLst>
          </p:cNvPr>
          <p:cNvSpPr txBox="1"/>
          <p:nvPr/>
        </p:nvSpPr>
        <p:spPr>
          <a:xfrm>
            <a:off x="2093977" y="5829249"/>
            <a:ext cx="2625769" cy="261610"/>
          </a:xfrm>
          <a:prstGeom prst="rect">
            <a:avLst/>
          </a:prstGeom>
          <a:noFill/>
        </p:spPr>
        <p:txBody>
          <a:bodyPr wrap="square">
            <a:spAutoFit/>
          </a:bodyPr>
          <a:lstStyle/>
          <a:p>
            <a:r>
              <a:rPr lang="en-US" sz="1100" dirty="0" err="1">
                <a:latin typeface="Arial" panose="020B0604020202020204" pitchFamily="34" charset="0"/>
                <a:cs typeface="Arial" panose="020B0604020202020204" pitchFamily="34" charset="0"/>
              </a:rPr>
              <a:t>Boell</a:t>
            </a:r>
            <a:r>
              <a:rPr lang="en-US" sz="1100" dirty="0">
                <a:latin typeface="Arial" panose="020B0604020202020204" pitchFamily="34" charset="0"/>
                <a:cs typeface="Arial" panose="020B0604020202020204" pitchFamily="34" charset="0"/>
              </a:rPr>
              <a:t> &amp; </a:t>
            </a:r>
            <a:r>
              <a:rPr lang="en-US" sz="1100" dirty="0" err="1">
                <a:latin typeface="Arial" panose="020B0604020202020204" pitchFamily="34" charset="0"/>
                <a:cs typeface="Arial" panose="020B0604020202020204" pitchFamily="34" charset="0"/>
              </a:rPr>
              <a:t>Cecez</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Kecmanovic</a:t>
            </a:r>
            <a:r>
              <a:rPr lang="en-US" sz="1100" dirty="0">
                <a:latin typeface="Arial" panose="020B0604020202020204" pitchFamily="34" charset="0"/>
                <a:cs typeface="Arial" panose="020B0604020202020204" pitchFamily="34" charset="0"/>
              </a:rPr>
              <a:t> (2014) </a:t>
            </a:r>
          </a:p>
        </p:txBody>
      </p:sp>
      <p:sp>
        <p:nvSpPr>
          <p:cNvPr id="6" name="TextBox 5">
            <a:extLst>
              <a:ext uri="{FF2B5EF4-FFF2-40B4-BE49-F238E27FC236}">
                <a16:creationId xmlns:a16="http://schemas.microsoft.com/office/drawing/2014/main" id="{DC2B09F5-46E7-B4E3-EFD9-2058C2913877}"/>
              </a:ext>
            </a:extLst>
          </p:cNvPr>
          <p:cNvSpPr txBox="1"/>
          <p:nvPr/>
        </p:nvSpPr>
        <p:spPr>
          <a:xfrm>
            <a:off x="2466680" y="1461154"/>
            <a:ext cx="71643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Now, evaluate the effectiveness, efficiency, and ethicality of using AI for reading and identifying. Place a dot in the best column (based on your judgment) for each row (three dots/votes per person).</a:t>
            </a:r>
          </a:p>
          <a:p>
            <a:r>
              <a:rPr lang="en-US" dirty="0">
                <a:latin typeface="Arial" panose="020B0604020202020204" pitchFamily="34" charset="0"/>
                <a:cs typeface="Arial" panose="020B0604020202020204" pitchFamily="34" charset="0"/>
              </a:rPr>
              <a:t>Color is not significant.</a:t>
            </a:r>
          </a:p>
        </p:txBody>
      </p:sp>
      <p:pic>
        <p:nvPicPr>
          <p:cNvPr id="7" name="Picture 6" descr="A table with text on it&#10;&#10;Description automatically generated">
            <a:extLst>
              <a:ext uri="{FF2B5EF4-FFF2-40B4-BE49-F238E27FC236}">
                <a16:creationId xmlns:a16="http://schemas.microsoft.com/office/drawing/2014/main" id="{9278DD39-1092-79DB-6550-BFA8AD8BC1A9}"/>
              </a:ext>
            </a:extLst>
          </p:cNvPr>
          <p:cNvPicPr>
            <a:picLocks noChangeAspect="1"/>
          </p:cNvPicPr>
          <p:nvPr/>
        </p:nvPicPr>
        <p:blipFill>
          <a:blip r:embed="rId4"/>
          <a:stretch>
            <a:fillRect/>
          </a:stretch>
        </p:blipFill>
        <p:spPr>
          <a:xfrm>
            <a:off x="5595956" y="3881744"/>
            <a:ext cx="4695091" cy="2275214"/>
          </a:xfrm>
          <a:prstGeom prst="rect">
            <a:avLst/>
          </a:prstGeom>
        </p:spPr>
      </p:pic>
    </p:spTree>
    <p:extLst>
      <p:ext uri="{BB962C8B-B14F-4D97-AF65-F5344CB8AC3E}">
        <p14:creationId xmlns:p14="http://schemas.microsoft.com/office/powerpoint/2010/main" val="8724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4427-6575-230F-1DDA-1D600047A16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C807CE-2358-73BB-13C9-1639BA7CCA2B}"/>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62E71CE7-B03D-38B5-5996-17E5BD9FD044}"/>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r>
              <a:rPr lang="en-US" sz="2000" kern="0" dirty="0">
                <a:latin typeface="Arial" panose="020B0604020202020204" pitchFamily="34" charset="0"/>
                <a:cs typeface="Arial" panose="020B0604020202020204" pitchFamily="34" charset="0"/>
              </a:rPr>
              <a:t>If using AI…</a:t>
            </a:r>
          </a:p>
          <a:p>
            <a:pPr marL="457200" indent="-457200">
              <a:buFont typeface="+mj-lt"/>
              <a:buAutoNum type="arabicPeriod"/>
            </a:pPr>
            <a:r>
              <a:rPr lang="en-US" sz="2000" kern="0" dirty="0">
                <a:latin typeface="Arial" panose="020B0604020202020204" pitchFamily="34" charset="0"/>
                <a:cs typeface="Arial" panose="020B0604020202020204" pitchFamily="34" charset="0"/>
              </a:rPr>
              <a:t>Disclosure of use may be expected/required</a:t>
            </a:r>
          </a:p>
          <a:p>
            <a:pPr marL="457200" indent="-457200">
              <a:buFont typeface="+mj-lt"/>
              <a:buAutoNum type="arabicPeriod"/>
            </a:pPr>
            <a:r>
              <a:rPr lang="en-US" sz="2000" kern="0" dirty="0">
                <a:latin typeface="Arial" panose="020B0604020202020204" pitchFamily="34" charset="0"/>
                <a:cs typeface="Arial" panose="020B0604020202020204" pitchFamily="34" charset="0"/>
              </a:rPr>
              <a:t>When disclosing, you will need to show that the use is</a:t>
            </a:r>
          </a:p>
          <a:p>
            <a:pPr marL="857250" lvl="1" indent="-457200">
              <a:buFont typeface="Wingdings" panose="05000000000000000000" pitchFamily="2" charset="2"/>
              <a:buChar char="ü"/>
            </a:pPr>
            <a:r>
              <a:rPr lang="en-US" sz="2000" kern="0" dirty="0">
                <a:latin typeface="Arial" panose="020B0604020202020204" pitchFamily="34" charset="0"/>
                <a:cs typeface="Arial" panose="020B0604020202020204" pitchFamily="34" charset="0"/>
              </a:rPr>
              <a:t>Effective</a:t>
            </a:r>
          </a:p>
          <a:p>
            <a:pPr marL="857250" lvl="1" indent="-457200">
              <a:buFont typeface="Wingdings" panose="05000000000000000000" pitchFamily="2" charset="2"/>
              <a:buChar char="ü"/>
            </a:pPr>
            <a:r>
              <a:rPr lang="en-US" sz="2000" kern="0" dirty="0">
                <a:latin typeface="Arial" panose="020B0604020202020204" pitchFamily="34" charset="0"/>
                <a:cs typeface="Arial" panose="020B0604020202020204" pitchFamily="34" charset="0"/>
              </a:rPr>
              <a:t>Ethical</a:t>
            </a:r>
          </a:p>
          <a:p>
            <a:pPr marL="457200" indent="-457200">
              <a:buFont typeface="+mj-lt"/>
              <a:buAutoNum type="arabicPeriod"/>
            </a:pPr>
            <a:r>
              <a:rPr lang="en-US" sz="2000" kern="0" dirty="0">
                <a:latin typeface="Arial" panose="020B0604020202020204" pitchFamily="34" charset="0"/>
                <a:cs typeface="Arial" panose="020B0604020202020204" pitchFamily="34" charset="0"/>
              </a:rPr>
              <a:t>Disclosure statements may draw language from this workshop:</a:t>
            </a:r>
          </a:p>
          <a:p>
            <a:pPr marL="857250" lvl="1" indent="-457200"/>
            <a:r>
              <a:rPr lang="en-US" sz="2000" kern="0" dirty="0">
                <a:latin typeface="Arial" panose="020B0604020202020204" pitchFamily="34" charset="0"/>
                <a:cs typeface="Arial" panose="020B0604020202020204" pitchFamily="34" charset="0"/>
              </a:rPr>
              <a:t>Specific evaluative criteria</a:t>
            </a:r>
          </a:p>
          <a:p>
            <a:pPr marL="857250" lvl="1" indent="-457200"/>
            <a:r>
              <a:rPr lang="en-US" sz="2000" kern="0" dirty="0">
                <a:latin typeface="Arial" panose="020B0604020202020204" pitchFamily="34" charset="0"/>
                <a:cs typeface="Arial" panose="020B0604020202020204" pitchFamily="34" charset="0"/>
              </a:rPr>
              <a:t>3E framework</a:t>
            </a:r>
          </a:p>
          <a:p>
            <a:pPr marL="457200" indent="-457200">
              <a:buFont typeface="+mj-lt"/>
              <a:buAutoNum type="arabicPeriod"/>
            </a:pPr>
            <a:r>
              <a:rPr lang="en-US" sz="2000" kern="0" dirty="0">
                <a:latin typeface="Arial" panose="020B0604020202020204" pitchFamily="34" charset="0"/>
                <a:cs typeface="Arial" panose="020B0604020202020204" pitchFamily="34" charset="0"/>
              </a:rPr>
              <a:t>AI users may be expected to validate the effectiveness empirically!</a:t>
            </a:r>
          </a:p>
          <a:p>
            <a:pPr marL="857250" lvl="1" indent="-457200">
              <a:buFont typeface="+mj-lt"/>
              <a:buAutoNum type="arabicPeriod"/>
            </a:pPr>
            <a:endParaRPr lang="en-US" sz="2000" kern="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F1DFDA5-275B-FF4D-66A0-B42640808D5C}"/>
              </a:ext>
            </a:extLst>
          </p:cNvPr>
          <p:cNvSpPr txBox="1"/>
          <p:nvPr/>
        </p:nvSpPr>
        <p:spPr>
          <a:xfrm>
            <a:off x="2201672" y="327078"/>
            <a:ext cx="8277352"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Reading and Identifying—Conclusion and Next Steps</a:t>
            </a:r>
            <a:endParaRPr lang="en-US" sz="2200" b="1" dirty="0">
              <a:solidFill>
                <a:srgbClr val="C8102E"/>
              </a:solidFill>
              <a:cs typeface="Times"/>
            </a:endParaRPr>
          </a:p>
        </p:txBody>
      </p:sp>
    </p:spTree>
    <p:extLst>
      <p:ext uri="{BB962C8B-B14F-4D97-AF65-F5344CB8AC3E}">
        <p14:creationId xmlns:p14="http://schemas.microsoft.com/office/powerpoint/2010/main" val="12234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0EC86-44A7-39AB-542C-9E45CB031439}"/>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956165B-200F-82E9-1D20-EA09F259B070}"/>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4227290A-C6A3-F020-BDF4-27F6E01CED27}"/>
              </a:ext>
            </a:extLst>
          </p:cNvPr>
          <p:cNvSpPr txBox="1">
            <a:spLocks/>
          </p:cNvSpPr>
          <p:nvPr/>
        </p:nvSpPr>
        <p:spPr>
          <a:xfrm>
            <a:off x="2198651" y="1218218"/>
            <a:ext cx="10272295" cy="4172932"/>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AFA8F5B5-09EF-952E-06BF-4293D37C360D}"/>
              </a:ext>
            </a:extLst>
          </p:cNvPr>
          <p:cNvSpPr txBox="1">
            <a:spLocks/>
          </p:cNvSpPr>
          <p:nvPr/>
        </p:nvSpPr>
        <p:spPr>
          <a:xfrm>
            <a:off x="2198651" y="1389668"/>
            <a:ext cx="7982299" cy="4172932"/>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FA9D5BA-3C2C-BADC-9A8D-39957D77B951}"/>
              </a:ext>
            </a:extLst>
          </p:cNvPr>
          <p:cNvSpPr txBox="1"/>
          <p:nvPr/>
        </p:nvSpPr>
        <p:spPr>
          <a:xfrm>
            <a:off x="2128520" y="583110"/>
            <a:ext cx="7015480" cy="430887"/>
          </a:xfrm>
          <a:prstGeom prst="rect">
            <a:avLst/>
          </a:prstGeom>
          <a:noFill/>
        </p:spPr>
        <p:txBody>
          <a:bodyPr wrap="square" lIns="91440" tIns="45720" rIns="91440" bIns="45720" rtlCol="0" anchor="t">
            <a:spAutoFit/>
          </a:bodyPr>
          <a:lstStyle/>
          <a:p>
            <a:r>
              <a:rPr lang="en-US" sz="2200" b="1">
                <a:solidFill>
                  <a:srgbClr val="C8102E"/>
                </a:solidFill>
                <a:latin typeface="Univers 75 Black"/>
              </a:rPr>
              <a:t>Mapping and Classifying</a:t>
            </a:r>
            <a:endParaRPr lang="en-US"/>
          </a:p>
        </p:txBody>
      </p:sp>
      <p:pic>
        <p:nvPicPr>
          <p:cNvPr id="16" name="Picture 15" descr="A diagram of a research process&#10;&#10;Description automatically generated">
            <a:extLst>
              <a:ext uri="{FF2B5EF4-FFF2-40B4-BE49-F238E27FC236}">
                <a16:creationId xmlns:a16="http://schemas.microsoft.com/office/drawing/2014/main" id="{A9B22E29-4FA9-4D19-5FE7-97FDDF86E911}"/>
              </a:ext>
            </a:extLst>
          </p:cNvPr>
          <p:cNvPicPr>
            <a:picLocks noChangeAspect="1"/>
          </p:cNvPicPr>
          <p:nvPr/>
        </p:nvPicPr>
        <p:blipFill>
          <a:blip r:embed="rId3"/>
          <a:srcRect l="811" t="1549" r="-812" b="-1549"/>
          <a:stretch/>
        </p:blipFill>
        <p:spPr>
          <a:xfrm>
            <a:off x="2968503" y="1304607"/>
            <a:ext cx="6140468" cy="5123609"/>
          </a:xfrm>
          <a:prstGeom prst="rect">
            <a:avLst/>
          </a:prstGeom>
        </p:spPr>
      </p:pic>
      <p:sp>
        <p:nvSpPr>
          <p:cNvPr id="3" name="TextBox 2">
            <a:extLst>
              <a:ext uri="{FF2B5EF4-FFF2-40B4-BE49-F238E27FC236}">
                <a16:creationId xmlns:a16="http://schemas.microsoft.com/office/drawing/2014/main" id="{C03438D3-D426-2E99-3BB4-B19103185959}"/>
              </a:ext>
            </a:extLst>
          </p:cNvPr>
          <p:cNvSpPr txBox="1"/>
          <p:nvPr/>
        </p:nvSpPr>
        <p:spPr>
          <a:xfrm>
            <a:off x="1881027" y="5391150"/>
            <a:ext cx="2625769" cy="261610"/>
          </a:xfrm>
          <a:prstGeom prst="rect">
            <a:avLst/>
          </a:prstGeom>
          <a:noFill/>
        </p:spPr>
        <p:txBody>
          <a:bodyPr wrap="square">
            <a:spAutoFit/>
          </a:bodyPr>
          <a:lstStyle/>
          <a:p>
            <a:r>
              <a:rPr lang="en-US" sz="1100" err="1">
                <a:latin typeface="Arial" panose="020B0604020202020204" pitchFamily="34" charset="0"/>
                <a:cs typeface="Arial" panose="020B0604020202020204" pitchFamily="34" charset="0"/>
              </a:rPr>
              <a:t>Boell</a:t>
            </a:r>
            <a:r>
              <a:rPr lang="en-US" sz="1100">
                <a:latin typeface="Arial" panose="020B0604020202020204" pitchFamily="34" charset="0"/>
                <a:cs typeface="Arial" panose="020B0604020202020204" pitchFamily="34" charset="0"/>
              </a:rPr>
              <a:t> &amp; </a:t>
            </a:r>
            <a:r>
              <a:rPr lang="en-US" sz="1100" err="1">
                <a:latin typeface="Arial" panose="020B0604020202020204" pitchFamily="34" charset="0"/>
                <a:cs typeface="Arial" panose="020B0604020202020204" pitchFamily="34" charset="0"/>
              </a:rPr>
              <a:t>Cecez</a:t>
            </a:r>
            <a:r>
              <a:rPr lang="en-US" sz="1100">
                <a:latin typeface="Arial" panose="020B0604020202020204" pitchFamily="34" charset="0"/>
                <a:cs typeface="Arial" panose="020B0604020202020204" pitchFamily="34" charset="0"/>
              </a:rPr>
              <a:t>- </a:t>
            </a:r>
            <a:r>
              <a:rPr lang="en-US" sz="1100" err="1">
                <a:latin typeface="Arial" panose="020B0604020202020204" pitchFamily="34" charset="0"/>
                <a:cs typeface="Arial" panose="020B0604020202020204" pitchFamily="34" charset="0"/>
              </a:rPr>
              <a:t>Kecmanovic</a:t>
            </a:r>
            <a:r>
              <a:rPr lang="en-US" sz="1100">
                <a:latin typeface="Arial" panose="020B0604020202020204" pitchFamily="34" charset="0"/>
                <a:cs typeface="Arial" panose="020B0604020202020204" pitchFamily="34" charset="0"/>
              </a:rPr>
              <a:t> (2014) </a:t>
            </a:r>
          </a:p>
        </p:txBody>
      </p:sp>
      <p:sp>
        <p:nvSpPr>
          <p:cNvPr id="6" name="Arrow: Left 5">
            <a:extLst>
              <a:ext uri="{FF2B5EF4-FFF2-40B4-BE49-F238E27FC236}">
                <a16:creationId xmlns:a16="http://schemas.microsoft.com/office/drawing/2014/main" id="{0D1D6B2E-5DFD-AE44-C630-6A78AB8090FF}"/>
              </a:ext>
            </a:extLst>
          </p:cNvPr>
          <p:cNvSpPr/>
          <p:nvPr/>
        </p:nvSpPr>
        <p:spPr bwMode="auto">
          <a:xfrm>
            <a:off x="9271468" y="2821395"/>
            <a:ext cx="1231753" cy="437499"/>
          </a:xfrm>
          <a:prstGeom prst="leftArrow">
            <a:avLst/>
          </a:prstGeom>
          <a:solidFill>
            <a:srgbClr val="C8102E"/>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22615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6F65-E0F2-9FD7-F498-6C15D610C9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B01012-10B0-798E-EF40-A5F1500929A0}"/>
              </a:ext>
            </a:extLst>
          </p:cNvPr>
          <p:cNvSpPr txBox="1"/>
          <p:nvPr/>
        </p:nvSpPr>
        <p:spPr>
          <a:xfrm>
            <a:off x="2128520" y="583110"/>
            <a:ext cx="7091680" cy="430887"/>
          </a:xfrm>
          <a:prstGeom prst="rect">
            <a:avLst/>
          </a:prstGeom>
          <a:noFill/>
        </p:spPr>
        <p:txBody>
          <a:bodyPr wrap="square" lIns="91440" tIns="45720" rIns="91440" bIns="45720" rtlCol="0" anchor="t">
            <a:spAutoFit/>
          </a:bodyPr>
          <a:lstStyle/>
          <a:p>
            <a:r>
              <a:rPr lang="en-US" sz="2200" b="1">
                <a:solidFill>
                  <a:srgbClr val="C8102E"/>
                </a:solidFill>
                <a:latin typeface="Univers 75 Black"/>
              </a:rPr>
              <a:t>Demonstration 3: Lists of Concepts</a:t>
            </a:r>
            <a:endParaRPr lang="en-US" sz="2200">
              <a:solidFill>
                <a:srgbClr val="C8102E"/>
              </a:solidFill>
            </a:endParaRPr>
          </a:p>
        </p:txBody>
      </p:sp>
      <p:cxnSp>
        <p:nvCxnSpPr>
          <p:cNvPr id="4" name="Straight Connector 3">
            <a:extLst>
              <a:ext uri="{FF2B5EF4-FFF2-40B4-BE49-F238E27FC236}">
                <a16:creationId xmlns:a16="http://schemas.microsoft.com/office/drawing/2014/main" id="{EBE14482-EE6F-0492-EDC2-F05F929A06AC}"/>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C566B09B-BDD6-C14E-2048-7B0F88D26696}"/>
              </a:ext>
            </a:extLst>
          </p:cNvPr>
          <p:cNvPicPr>
            <a:picLocks noChangeAspect="1"/>
          </p:cNvPicPr>
          <p:nvPr/>
        </p:nvPicPr>
        <p:blipFill>
          <a:blip r:embed="rId3"/>
          <a:stretch>
            <a:fillRect/>
          </a:stretch>
        </p:blipFill>
        <p:spPr>
          <a:xfrm>
            <a:off x="2207444" y="1515321"/>
            <a:ext cx="7800681" cy="4398861"/>
          </a:xfrm>
          <a:prstGeom prst="rect">
            <a:avLst/>
          </a:prstGeom>
        </p:spPr>
      </p:pic>
    </p:spTree>
    <p:extLst>
      <p:ext uri="{BB962C8B-B14F-4D97-AF65-F5344CB8AC3E}">
        <p14:creationId xmlns:p14="http://schemas.microsoft.com/office/powerpoint/2010/main" val="366159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0B493-DDFC-2BE1-042E-1DF64AA7F2B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5D80D47-8A60-5F0D-A8AF-71294F1D1BCE}"/>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4AFB13F3-B59A-AD11-2A0B-3680A47C2C1F}"/>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71B401-D920-BF7A-4C4A-F6D41E1D775E}"/>
              </a:ext>
            </a:extLst>
          </p:cNvPr>
          <p:cNvSpPr txBox="1"/>
          <p:nvPr/>
        </p:nvSpPr>
        <p:spPr>
          <a:xfrm>
            <a:off x="2128520" y="583110"/>
            <a:ext cx="785368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Activity 3. List of Concepts—Mapping &amp; Classifying</a:t>
            </a:r>
            <a:endParaRPr lang="en-US" sz="2200" dirty="0">
              <a:solidFill>
                <a:srgbClr val="C8102E"/>
              </a:solidFill>
              <a:latin typeface="Univers 75 Black"/>
            </a:endParaRPr>
          </a:p>
        </p:txBody>
      </p:sp>
      <p:sp>
        <p:nvSpPr>
          <p:cNvPr id="5" name="TextBox 4">
            <a:extLst>
              <a:ext uri="{FF2B5EF4-FFF2-40B4-BE49-F238E27FC236}">
                <a16:creationId xmlns:a16="http://schemas.microsoft.com/office/drawing/2014/main" id="{4BECD7F6-0DBC-698D-7C2C-6A8CF384B068}"/>
              </a:ext>
            </a:extLst>
          </p:cNvPr>
          <p:cNvSpPr txBox="1"/>
          <p:nvPr/>
        </p:nvSpPr>
        <p:spPr>
          <a:xfrm>
            <a:off x="2128520" y="1295400"/>
            <a:ext cx="7631150" cy="4154984"/>
          </a:xfrm>
          <a:prstGeom prst="rect">
            <a:avLst/>
          </a:prstGeom>
          <a:noFill/>
        </p:spPr>
        <p:txBody>
          <a:bodyPr wrap="square" lIns="91440" tIns="45720" rIns="91440" bIns="45720" rtlCol="0" anchor="t">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In Elicit, click </a:t>
            </a:r>
            <a:r>
              <a:rPr lang="en-US" b="1" dirty="0">
                <a:latin typeface="Arial" panose="020B0604020202020204" pitchFamily="34" charset="0"/>
                <a:cs typeface="Arial" panose="020B0604020202020204" pitchFamily="34" charset="0"/>
              </a:rPr>
              <a:t>List of concepts </a:t>
            </a:r>
            <a:r>
              <a:rPr lang="en-US" dirty="0">
                <a:latin typeface="Arial" panose="020B0604020202020204" pitchFamily="34" charset="0"/>
                <a:cs typeface="Arial" panose="020B0604020202020204" pitchFamily="34" charset="0"/>
              </a:rPr>
              <a:t>(under Quick tools)</a:t>
            </a:r>
          </a:p>
          <a:p>
            <a:pPr marL="457200" indent="-457200">
              <a:buFont typeface="+mj-lt"/>
              <a:buAutoNum type="arabicPeriod"/>
            </a:pPr>
            <a:r>
              <a:rPr lang="en-US" dirty="0">
                <a:latin typeface="Arial" panose="020B0604020202020204" pitchFamily="34" charset="0"/>
                <a:cs typeface="Arial" panose="020B0604020202020204" pitchFamily="34" charset="0"/>
              </a:rPr>
              <a:t>Enter a concept prompt:</a:t>
            </a:r>
          </a:p>
          <a:p>
            <a:pPr marL="914400" lvl="1" indent="-457200">
              <a:buFont typeface="+mj-lt"/>
              <a:buAutoNum type="alphaLcPeriod"/>
            </a:pPr>
            <a:r>
              <a:rPr lang="en-US" dirty="0">
                <a:latin typeface="Arial" panose="020B0604020202020204" pitchFamily="34" charset="0"/>
                <a:cs typeface="Arial" panose="020B0604020202020204" pitchFamily="34" charset="0"/>
              </a:rPr>
              <a:t>Designate a concept type (plural noun), e.g.: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effects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techniques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arguments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examples</a:t>
            </a:r>
          </a:p>
          <a:p>
            <a:pPr marL="914400" lvl="1" indent="-457200">
              <a:buFont typeface="+mj-lt"/>
              <a:buAutoNum type="alphaLcPeriod"/>
            </a:pPr>
            <a:r>
              <a:rPr lang="en-US" dirty="0">
                <a:latin typeface="Arial" panose="020B0604020202020204" pitchFamily="34" charset="0"/>
                <a:cs typeface="Arial" panose="020B0604020202020204" pitchFamily="34" charset="0"/>
              </a:rPr>
              <a:t>State the topic, e.g., ‘retirement age’</a:t>
            </a:r>
          </a:p>
          <a:p>
            <a:pPr marL="457200" indent="-457200">
              <a:buFont typeface="+mj-lt"/>
              <a:buAutoNum type="arabicPeriod"/>
            </a:pPr>
            <a:r>
              <a:rPr lang="en-US" dirty="0">
                <a:latin typeface="Arial" panose="020B0604020202020204" pitchFamily="34" charset="0"/>
                <a:cs typeface="Arial" panose="020B0604020202020204" pitchFamily="34" charset="0"/>
              </a:rPr>
              <a:t>Click </a:t>
            </a:r>
            <a:r>
              <a:rPr lang="en-US" dirty="0">
                <a:latin typeface="Arial" panose="020B0604020202020204" pitchFamily="34" charset="0"/>
                <a:cs typeface="Arial" panose="020B0604020202020204" pitchFamily="34" charset="0"/>
                <a:sym typeface="Wingdings" panose="05000000000000000000" pitchFamily="2" charset="2"/>
              </a:rPr>
              <a:t></a:t>
            </a:r>
          </a:p>
          <a:p>
            <a:pPr marL="457200" indent="-457200">
              <a:buFont typeface="+mj-lt"/>
              <a:buAutoNum type="arabicPeriod"/>
            </a:pPr>
            <a:r>
              <a:rPr lang="en-US" dirty="0">
                <a:latin typeface="Arial" panose="020B0604020202020204" pitchFamily="34" charset="0"/>
                <a:cs typeface="Arial" panose="020B0604020202020204" pitchFamily="34" charset="0"/>
                <a:sym typeface="Wingdings" panose="05000000000000000000" pitchFamily="2" charset="2"/>
              </a:rPr>
              <a:t>It can take a few minutes to populate…</a:t>
            </a:r>
            <a:endParaRPr lang="en-US" dirty="0">
              <a:latin typeface="Arial" panose="020B0604020202020204" pitchFamily="34" charset="0"/>
              <a:cs typeface="Arial" panose="020B0604020202020204" pitchFamily="34" charset="0"/>
            </a:endParaRPr>
          </a:p>
          <a:p>
            <a:pPr marL="457200" indent="-457200">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9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174E1-DCC4-F562-4AA7-F2275F9B1E5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30E44C-04AF-C55E-3998-E89BA93E223B}"/>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0ACACB78-1DDE-A070-3DAD-CF9C11EDC5A9}"/>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B1CF186-D30B-FE53-112F-9E179992ACC7}"/>
              </a:ext>
            </a:extLst>
          </p:cNvPr>
          <p:cNvSpPr txBox="1"/>
          <p:nvPr/>
        </p:nvSpPr>
        <p:spPr>
          <a:xfrm>
            <a:off x="2128520" y="583110"/>
            <a:ext cx="785368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Activity 3a. List of Concepts—Mapping &amp; Classifying</a:t>
            </a:r>
            <a:endParaRPr lang="en-US" sz="2200" dirty="0">
              <a:solidFill>
                <a:srgbClr val="C8102E"/>
              </a:solidFill>
              <a:latin typeface="Univers 75 Black"/>
            </a:endParaRPr>
          </a:p>
        </p:txBody>
      </p:sp>
      <p:sp>
        <p:nvSpPr>
          <p:cNvPr id="5" name="TextBox 4">
            <a:extLst>
              <a:ext uri="{FF2B5EF4-FFF2-40B4-BE49-F238E27FC236}">
                <a16:creationId xmlns:a16="http://schemas.microsoft.com/office/drawing/2014/main" id="{1C995DAA-B2FE-4309-6625-4333A9E74DFB}"/>
              </a:ext>
            </a:extLst>
          </p:cNvPr>
          <p:cNvSpPr txBox="1"/>
          <p:nvPr/>
        </p:nvSpPr>
        <p:spPr>
          <a:xfrm>
            <a:off x="2198650" y="1295400"/>
            <a:ext cx="7631150" cy="3046988"/>
          </a:xfrm>
          <a:prstGeom prst="rect">
            <a:avLst/>
          </a:prstGeom>
          <a:noFill/>
        </p:spPr>
        <p:txBody>
          <a:bodyPr wrap="square" lIns="91440" tIns="45720" rIns="91440" bIns="45720" rtlCol="0" anchor="t">
            <a:spAutoFit/>
          </a:bodyPr>
          <a:lstStyle/>
          <a:p>
            <a:pPr marL="457200" indent="-457200">
              <a:buAutoNum type="arabicPeriod"/>
            </a:pPr>
            <a:r>
              <a:rPr lang="en-US" dirty="0">
                <a:latin typeface="Arial" panose="020B0604020202020204" pitchFamily="34" charset="0"/>
                <a:cs typeface="Arial" panose="020B0604020202020204" pitchFamily="34" charset="0"/>
              </a:rPr>
              <a:t>Evaluate and critique the output:</a:t>
            </a:r>
          </a:p>
          <a:p>
            <a:pPr marL="914400" lvl="1" indent="-457200">
              <a:buFont typeface="+mj-lt"/>
              <a:buAutoNum type="alphaLcPeriod"/>
            </a:pPr>
            <a:r>
              <a:rPr lang="en-US" dirty="0">
                <a:latin typeface="Arial" panose="020B0604020202020204" pitchFamily="34" charset="0"/>
                <a:cs typeface="Arial" panose="020B0604020202020204" pitchFamily="34" charset="0"/>
              </a:rPr>
              <a:t>How many total sources did Elicit identify?</a:t>
            </a:r>
          </a:p>
          <a:p>
            <a:pPr marL="914400" lvl="1" indent="-457200">
              <a:buFont typeface="+mj-lt"/>
              <a:buAutoNum type="alphaLcPeriod"/>
            </a:pPr>
            <a:r>
              <a:rPr lang="en-US" dirty="0">
                <a:latin typeface="Arial" panose="020B0604020202020204" pitchFamily="34" charset="0"/>
                <a:cs typeface="Arial" panose="020B0604020202020204" pitchFamily="34" charset="0"/>
              </a:rPr>
              <a:t>What date ranges are the sources from?</a:t>
            </a:r>
          </a:p>
          <a:p>
            <a:pPr marL="914400" lvl="1" indent="-457200">
              <a:buFont typeface="+mj-lt"/>
              <a:buAutoNum type="alphaLcPeriod"/>
            </a:pPr>
            <a:r>
              <a:rPr lang="en-US" dirty="0">
                <a:latin typeface="Arial" panose="020B0604020202020204" pitchFamily="34" charset="0"/>
                <a:cs typeface="Arial" panose="020B0604020202020204" pitchFamily="34" charset="0"/>
              </a:rPr>
              <a:t>How many citations are associated with each concept?</a:t>
            </a:r>
          </a:p>
          <a:p>
            <a:pPr marL="914400" lvl="1" indent="-457200">
              <a:buFont typeface="+mj-lt"/>
              <a:buAutoNum type="alphaLcPeriod"/>
            </a:pPr>
            <a:r>
              <a:rPr lang="en-US" dirty="0">
                <a:latin typeface="Arial" panose="020B0604020202020204" pitchFamily="34" charset="0"/>
                <a:cs typeface="Arial" panose="020B0604020202020204" pitchFamily="34" charset="0"/>
              </a:rPr>
              <a:t>How familiar are you with the journals cited?</a:t>
            </a:r>
          </a:p>
          <a:p>
            <a:pPr marL="457200" indent="-457200">
              <a:buFont typeface="+mj-lt"/>
              <a:buAutoNum type="arabicPeriod"/>
            </a:pPr>
            <a:r>
              <a:rPr lang="en-US" dirty="0">
                <a:latin typeface="Arial" panose="020B0604020202020204" pitchFamily="34" charset="0"/>
                <a:cs typeface="Arial" panose="020B0604020202020204" pitchFamily="34" charset="0"/>
              </a:rPr>
              <a:t>In Miro, use the voting tools and alignment scale to record your evaluation and critique.</a:t>
            </a:r>
          </a:p>
        </p:txBody>
      </p:sp>
      <p:sp>
        <p:nvSpPr>
          <p:cNvPr id="3" name="TextBox 2">
            <a:extLst>
              <a:ext uri="{FF2B5EF4-FFF2-40B4-BE49-F238E27FC236}">
                <a16:creationId xmlns:a16="http://schemas.microsoft.com/office/drawing/2014/main" id="{93C17ED1-5F14-CF27-3BE8-265A4EC4DF43}"/>
              </a:ext>
            </a:extLst>
          </p:cNvPr>
          <p:cNvSpPr txBox="1"/>
          <p:nvPr/>
        </p:nvSpPr>
        <p:spPr>
          <a:xfrm>
            <a:off x="3956825" y="4876801"/>
            <a:ext cx="4572000" cy="46166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https://go.iastate.edu/VJC3TM</a:t>
            </a:r>
          </a:p>
        </p:txBody>
      </p:sp>
    </p:spTree>
    <p:extLst>
      <p:ext uri="{BB962C8B-B14F-4D97-AF65-F5344CB8AC3E}">
        <p14:creationId xmlns:p14="http://schemas.microsoft.com/office/powerpoint/2010/main" val="24288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37F9-FC26-4F16-9479-86854ECA1D94}"/>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9DE84E-F026-DA98-C1EB-76C1467B00AC}"/>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48F4D4F9-5BD6-104A-D146-E2250871F11F}"/>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60421E4-C01E-E718-1680-20B8CF207F58}"/>
              </a:ext>
            </a:extLst>
          </p:cNvPr>
          <p:cNvSpPr txBox="1"/>
          <p:nvPr/>
        </p:nvSpPr>
        <p:spPr>
          <a:xfrm>
            <a:off x="2201672" y="327078"/>
            <a:ext cx="8277352" cy="769441"/>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Activity 3b. </a:t>
            </a:r>
            <a:r>
              <a:rPr lang="en-US" sz="2200" b="1" dirty="0">
                <a:solidFill>
                  <a:srgbClr val="C8102E"/>
                </a:solidFill>
                <a:latin typeface="Univers 75 Black"/>
                <a:cs typeface="Times"/>
              </a:rPr>
              <a:t>Evaluate Elicit for the Mapping and Classifying Step of the Literature Review Process </a:t>
            </a:r>
            <a:endParaRPr lang="en-US" sz="2200" b="1" dirty="0">
              <a:solidFill>
                <a:srgbClr val="C8102E"/>
              </a:solidFill>
              <a:cs typeface="Times"/>
            </a:endParaRPr>
          </a:p>
        </p:txBody>
      </p:sp>
      <p:sp>
        <p:nvSpPr>
          <p:cNvPr id="3" name="TextBox 2">
            <a:extLst>
              <a:ext uri="{FF2B5EF4-FFF2-40B4-BE49-F238E27FC236}">
                <a16:creationId xmlns:a16="http://schemas.microsoft.com/office/drawing/2014/main" id="{03F8659B-8D4E-800C-FB9B-528EC920B10B}"/>
              </a:ext>
            </a:extLst>
          </p:cNvPr>
          <p:cNvSpPr txBox="1"/>
          <p:nvPr/>
        </p:nvSpPr>
        <p:spPr>
          <a:xfrm>
            <a:off x="2093977" y="5829249"/>
            <a:ext cx="2625769" cy="261610"/>
          </a:xfrm>
          <a:prstGeom prst="rect">
            <a:avLst/>
          </a:prstGeom>
          <a:noFill/>
        </p:spPr>
        <p:txBody>
          <a:bodyPr wrap="square">
            <a:spAutoFit/>
          </a:bodyPr>
          <a:lstStyle/>
          <a:p>
            <a:r>
              <a:rPr lang="en-US" sz="1100" err="1">
                <a:latin typeface="Arial" panose="020B0604020202020204" pitchFamily="34" charset="0"/>
                <a:cs typeface="Arial" panose="020B0604020202020204" pitchFamily="34" charset="0"/>
              </a:rPr>
              <a:t>Boell</a:t>
            </a:r>
            <a:r>
              <a:rPr lang="en-US" sz="1100">
                <a:latin typeface="Arial" panose="020B0604020202020204" pitchFamily="34" charset="0"/>
                <a:cs typeface="Arial" panose="020B0604020202020204" pitchFamily="34" charset="0"/>
              </a:rPr>
              <a:t> &amp; </a:t>
            </a:r>
            <a:r>
              <a:rPr lang="en-US" sz="1100" err="1">
                <a:latin typeface="Arial" panose="020B0604020202020204" pitchFamily="34" charset="0"/>
                <a:cs typeface="Arial" panose="020B0604020202020204" pitchFamily="34" charset="0"/>
              </a:rPr>
              <a:t>Cecez</a:t>
            </a:r>
            <a:r>
              <a:rPr lang="en-US" sz="1100">
                <a:latin typeface="Arial" panose="020B0604020202020204" pitchFamily="34" charset="0"/>
                <a:cs typeface="Arial" panose="020B0604020202020204" pitchFamily="34" charset="0"/>
              </a:rPr>
              <a:t>- </a:t>
            </a:r>
            <a:r>
              <a:rPr lang="en-US" sz="1100" err="1">
                <a:latin typeface="Arial" panose="020B0604020202020204" pitchFamily="34" charset="0"/>
                <a:cs typeface="Arial" panose="020B0604020202020204" pitchFamily="34" charset="0"/>
              </a:rPr>
              <a:t>Kecmanovic</a:t>
            </a:r>
            <a:r>
              <a:rPr lang="en-US" sz="1100">
                <a:latin typeface="Arial" panose="020B0604020202020204" pitchFamily="34" charset="0"/>
                <a:cs typeface="Arial" panose="020B0604020202020204" pitchFamily="34" charset="0"/>
              </a:rPr>
              <a:t> (2014) </a:t>
            </a:r>
          </a:p>
        </p:txBody>
      </p:sp>
      <p:pic>
        <p:nvPicPr>
          <p:cNvPr id="7" name="Picture 6" descr="A table with text on it&#10;&#10;Description automatically generated">
            <a:extLst>
              <a:ext uri="{FF2B5EF4-FFF2-40B4-BE49-F238E27FC236}">
                <a16:creationId xmlns:a16="http://schemas.microsoft.com/office/drawing/2014/main" id="{8918059E-80D6-5C77-802F-D6160276FE41}"/>
              </a:ext>
            </a:extLst>
          </p:cNvPr>
          <p:cNvPicPr>
            <a:picLocks noChangeAspect="1"/>
          </p:cNvPicPr>
          <p:nvPr/>
        </p:nvPicPr>
        <p:blipFill>
          <a:blip r:embed="rId3"/>
          <a:stretch>
            <a:fillRect/>
          </a:stretch>
        </p:blipFill>
        <p:spPr>
          <a:xfrm>
            <a:off x="5607740" y="3428079"/>
            <a:ext cx="4695091" cy="2275214"/>
          </a:xfrm>
          <a:prstGeom prst="rect">
            <a:avLst/>
          </a:prstGeom>
        </p:spPr>
      </p:pic>
      <p:pic>
        <p:nvPicPr>
          <p:cNvPr id="2" name="Picture 1">
            <a:extLst>
              <a:ext uri="{FF2B5EF4-FFF2-40B4-BE49-F238E27FC236}">
                <a16:creationId xmlns:a16="http://schemas.microsoft.com/office/drawing/2014/main" id="{F8AC4EF9-E4BF-85D3-F250-F2C2D7F27A41}"/>
              </a:ext>
            </a:extLst>
          </p:cNvPr>
          <p:cNvPicPr>
            <a:picLocks noChangeAspect="1"/>
          </p:cNvPicPr>
          <p:nvPr/>
        </p:nvPicPr>
        <p:blipFill>
          <a:blip r:embed="rId4"/>
          <a:srcRect l="-3248" t="8497" r="-4915" b="-360"/>
          <a:stretch/>
        </p:blipFill>
        <p:spPr>
          <a:xfrm>
            <a:off x="1881155" y="3347008"/>
            <a:ext cx="3729289" cy="2483771"/>
          </a:xfrm>
          <a:prstGeom prst="rect">
            <a:avLst/>
          </a:prstGeom>
        </p:spPr>
      </p:pic>
      <p:sp>
        <p:nvSpPr>
          <p:cNvPr id="10" name="TextBox 9">
            <a:extLst>
              <a:ext uri="{FF2B5EF4-FFF2-40B4-BE49-F238E27FC236}">
                <a16:creationId xmlns:a16="http://schemas.microsoft.com/office/drawing/2014/main" id="{6545551A-E2BD-0459-3445-48685532EA17}"/>
              </a:ext>
            </a:extLst>
          </p:cNvPr>
          <p:cNvSpPr txBox="1"/>
          <p:nvPr/>
        </p:nvSpPr>
        <p:spPr>
          <a:xfrm>
            <a:off x="2093976" y="1252993"/>
            <a:ext cx="79644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Now, evaluate the effectiveness, efficiency, and ethicality of using AI for mapping and classifying. Place a dot in the best column (based on your judgment) for each row (three dots/votes per person).</a:t>
            </a:r>
          </a:p>
          <a:p>
            <a:r>
              <a:rPr lang="en-US" dirty="0">
                <a:latin typeface="Arial" panose="020B0604020202020204" pitchFamily="34" charset="0"/>
                <a:cs typeface="Arial" panose="020B0604020202020204" pitchFamily="34" charset="0"/>
              </a:rPr>
              <a:t>Color is not significant.</a:t>
            </a:r>
          </a:p>
        </p:txBody>
      </p:sp>
    </p:spTree>
    <p:extLst>
      <p:ext uri="{BB962C8B-B14F-4D97-AF65-F5344CB8AC3E}">
        <p14:creationId xmlns:p14="http://schemas.microsoft.com/office/powerpoint/2010/main" val="40610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7F1B-58E3-6866-B9CE-083DD64ACA5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2113A42-F1DC-7B49-7B3E-84B3540C0D18}"/>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Content Placeholder 2">
            <a:extLst>
              <a:ext uri="{FF2B5EF4-FFF2-40B4-BE49-F238E27FC236}">
                <a16:creationId xmlns:a16="http://schemas.microsoft.com/office/drawing/2014/main" id="{A8977D61-30E5-3BEF-0364-1E2AFB828480}"/>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292C86-74AB-03C5-3D5D-C1980A86FDC7}"/>
              </a:ext>
            </a:extLst>
          </p:cNvPr>
          <p:cNvSpPr txBox="1"/>
          <p:nvPr/>
        </p:nvSpPr>
        <p:spPr>
          <a:xfrm>
            <a:off x="2201672" y="327078"/>
            <a:ext cx="8277352"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Mapping and Classifying—Conclusion and Next Steps</a:t>
            </a:r>
            <a:endParaRPr lang="en-US" sz="2200" b="1" dirty="0">
              <a:solidFill>
                <a:srgbClr val="C8102E"/>
              </a:solidFill>
              <a:cs typeface="Times"/>
            </a:endParaRPr>
          </a:p>
        </p:txBody>
      </p:sp>
      <p:sp>
        <p:nvSpPr>
          <p:cNvPr id="2" name="TextBox 1">
            <a:extLst>
              <a:ext uri="{FF2B5EF4-FFF2-40B4-BE49-F238E27FC236}">
                <a16:creationId xmlns:a16="http://schemas.microsoft.com/office/drawing/2014/main" id="{925B9A3F-2D6A-ACCF-B576-28AA8F4C5E54}"/>
              </a:ext>
            </a:extLst>
          </p:cNvPr>
          <p:cNvSpPr txBox="1"/>
          <p:nvPr/>
        </p:nvSpPr>
        <p:spPr>
          <a:xfrm>
            <a:off x="2019300" y="1295400"/>
            <a:ext cx="7848600" cy="1569660"/>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Triangulation of sources—one database/index has never been considered sufficient</a:t>
            </a:r>
          </a:p>
          <a:p>
            <a:pPr marL="457200" indent="-457200">
              <a:buFont typeface="+mj-lt"/>
              <a:buAutoNum type="arabicPeriod"/>
            </a:pPr>
            <a:r>
              <a:rPr lang="en-US" dirty="0">
                <a:latin typeface="Arial" panose="020B0604020202020204" pitchFamily="34" charset="0"/>
                <a:cs typeface="Arial" panose="020B0604020202020204" pitchFamily="34" charset="0"/>
              </a:rPr>
              <a:t>Any AI-based interpretation or synthesis should be verified by the researcher</a:t>
            </a:r>
          </a:p>
        </p:txBody>
      </p:sp>
    </p:spTree>
    <p:extLst>
      <p:ext uri="{BB962C8B-B14F-4D97-AF65-F5344CB8AC3E}">
        <p14:creationId xmlns:p14="http://schemas.microsoft.com/office/powerpoint/2010/main" val="33053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5501-1453-BFA5-B53D-3EF54929F73A}"/>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4DE12D7-CB0A-6AFD-0E0D-EDF30361B9D2}"/>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5E2948AF-F517-3F32-51B4-40DAFD8DB0F5}"/>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348A7D5-CFA2-48BA-9C28-B39FD7A01C0D}"/>
              </a:ext>
            </a:extLst>
          </p:cNvPr>
          <p:cNvSpPr txBox="1"/>
          <p:nvPr/>
        </p:nvSpPr>
        <p:spPr>
          <a:xfrm>
            <a:off x="2128520" y="583110"/>
            <a:ext cx="754888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Activity 1</a:t>
            </a:r>
            <a:endParaRPr lang="en-US" sz="2200">
              <a:solidFill>
                <a:srgbClr val="C8102E"/>
              </a:solidFill>
            </a:endParaRPr>
          </a:p>
        </p:txBody>
      </p:sp>
      <p:sp>
        <p:nvSpPr>
          <p:cNvPr id="3" name="TextBox 2">
            <a:extLst>
              <a:ext uri="{FF2B5EF4-FFF2-40B4-BE49-F238E27FC236}">
                <a16:creationId xmlns:a16="http://schemas.microsoft.com/office/drawing/2014/main" id="{752F7699-6FE3-DEA5-BBC2-78504618AC89}"/>
              </a:ext>
            </a:extLst>
          </p:cNvPr>
          <p:cNvSpPr txBox="1"/>
          <p:nvPr/>
        </p:nvSpPr>
        <p:spPr>
          <a:xfrm>
            <a:off x="2218441" y="1295401"/>
            <a:ext cx="7467599" cy="1015663"/>
          </a:xfrm>
          <a:prstGeom prst="rect">
            <a:avLst/>
          </a:prstGeom>
          <a:noFill/>
        </p:spPr>
        <p:txBody>
          <a:bodyPr wrap="square" lIns="91440" tIns="45720" rIns="91440" bIns="45720" rtlCol="0" anchor="t">
            <a:spAutoFit/>
          </a:bodyPr>
          <a:lstStyle/>
          <a:p>
            <a:r>
              <a:rPr lang="en-US" sz="2000"/>
              <a:t>Ask the Co-pilot to:</a:t>
            </a:r>
          </a:p>
          <a:p>
            <a:r>
              <a:rPr lang="en-US" sz="2000">
                <a:latin typeface="Times"/>
                <a:cs typeface="Times"/>
              </a:rPr>
              <a:t>c) Give you three overlapping charts showing the connections among AI, Gen AI, and LLMs</a:t>
            </a:r>
          </a:p>
        </p:txBody>
      </p:sp>
      <p:pic>
        <p:nvPicPr>
          <p:cNvPr id="5" name="Picture 4" descr="A screenshot of a computer&#10;&#10;Description automatically generated">
            <a:extLst>
              <a:ext uri="{FF2B5EF4-FFF2-40B4-BE49-F238E27FC236}">
                <a16:creationId xmlns:a16="http://schemas.microsoft.com/office/drawing/2014/main" id="{E89A9E36-CD7C-D0C9-CAF4-5BFB2068B63A}"/>
              </a:ext>
            </a:extLst>
          </p:cNvPr>
          <p:cNvPicPr>
            <a:picLocks noChangeAspect="1"/>
          </p:cNvPicPr>
          <p:nvPr/>
        </p:nvPicPr>
        <p:blipFill>
          <a:blip r:embed="rId3"/>
          <a:stretch>
            <a:fillRect/>
          </a:stretch>
        </p:blipFill>
        <p:spPr>
          <a:xfrm>
            <a:off x="4899460" y="2637231"/>
            <a:ext cx="3901752" cy="3641106"/>
          </a:xfrm>
          <a:prstGeom prst="rect">
            <a:avLst/>
          </a:prstGeom>
        </p:spPr>
      </p:pic>
      <p:sp>
        <p:nvSpPr>
          <p:cNvPr id="7" name="TextBox 6">
            <a:extLst>
              <a:ext uri="{FF2B5EF4-FFF2-40B4-BE49-F238E27FC236}">
                <a16:creationId xmlns:a16="http://schemas.microsoft.com/office/drawing/2014/main" id="{A4AB6BCF-C3BF-2085-6A03-3EC558D2A6B2}"/>
              </a:ext>
            </a:extLst>
          </p:cNvPr>
          <p:cNvSpPr txBox="1"/>
          <p:nvPr/>
        </p:nvSpPr>
        <p:spPr>
          <a:xfrm>
            <a:off x="2369696" y="3870575"/>
            <a:ext cx="2049905"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Image and text</a:t>
            </a:r>
          </a:p>
        </p:txBody>
      </p:sp>
      <p:grpSp>
        <p:nvGrpSpPr>
          <p:cNvPr id="11" name="Group 10">
            <a:extLst>
              <a:ext uri="{FF2B5EF4-FFF2-40B4-BE49-F238E27FC236}">
                <a16:creationId xmlns:a16="http://schemas.microsoft.com/office/drawing/2014/main" id="{0E35A21B-8206-D925-F935-22777F810577}"/>
              </a:ext>
            </a:extLst>
          </p:cNvPr>
          <p:cNvGrpSpPr/>
          <p:nvPr/>
        </p:nvGrpSpPr>
        <p:grpSpPr>
          <a:xfrm>
            <a:off x="9169229" y="79804"/>
            <a:ext cx="1012224" cy="998838"/>
            <a:chOff x="717721" y="3099486"/>
            <a:chExt cx="2819400" cy="2667000"/>
          </a:xfrm>
        </p:grpSpPr>
        <p:sp>
          <p:nvSpPr>
            <p:cNvPr id="8" name="Oval 7">
              <a:extLst>
                <a:ext uri="{FF2B5EF4-FFF2-40B4-BE49-F238E27FC236}">
                  <a16:creationId xmlns:a16="http://schemas.microsoft.com/office/drawing/2014/main" id="{D6315198-F565-BBBE-0DA1-B2CF28CA1145}"/>
                </a:ext>
              </a:extLst>
            </p:cNvPr>
            <p:cNvSpPr/>
            <p:nvPr/>
          </p:nvSpPr>
          <p:spPr bwMode="auto">
            <a:xfrm>
              <a:off x="717721" y="3099486"/>
              <a:ext cx="2819400"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0" name="Graphic 9" descr="Tools with solid fill">
              <a:extLst>
                <a:ext uri="{FF2B5EF4-FFF2-40B4-BE49-F238E27FC236}">
                  <a16:creationId xmlns:a16="http://schemas.microsoft.com/office/drawing/2014/main" id="{75F51CFB-B68E-C43E-8A8B-8164A5482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314" y="3340073"/>
              <a:ext cx="2258196" cy="2188690"/>
            </a:xfrm>
            <a:prstGeom prst="rect">
              <a:avLst/>
            </a:prstGeom>
          </p:spPr>
        </p:pic>
      </p:grpSp>
    </p:spTree>
    <p:extLst>
      <p:ext uri="{BB962C8B-B14F-4D97-AF65-F5344CB8AC3E}">
        <p14:creationId xmlns:p14="http://schemas.microsoft.com/office/powerpoint/2010/main" val="162999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8A34-32E2-DCF9-E99A-E83C6F8F019B}"/>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4034E9-D85F-B9E8-634D-8590E8406762}"/>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B2280723-0D79-0DA1-626F-76F60B3230DF}"/>
              </a:ext>
            </a:extLst>
          </p:cNvPr>
          <p:cNvSpPr txBox="1">
            <a:spLocks/>
          </p:cNvSpPr>
          <p:nvPr/>
        </p:nvSpPr>
        <p:spPr>
          <a:xfrm>
            <a:off x="2198651" y="1123950"/>
            <a:ext cx="10407805"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dirty="0">
              <a:latin typeface="Aptos" panose="020B0004020202020204" pitchFamily="34" charset="0"/>
              <a:ea typeface="Aptos" panose="020B000402020202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C392DD00-DE55-2BB4-0D1D-723902321E6B}"/>
              </a:ext>
            </a:extLst>
          </p:cNvPr>
          <p:cNvSpPr txBox="1">
            <a:spLocks/>
          </p:cNvSpPr>
          <p:nvPr/>
        </p:nvSpPr>
        <p:spPr>
          <a:xfrm>
            <a:off x="2198650" y="1295400"/>
            <a:ext cx="808835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54C12B-8C65-3E56-8F01-D09464E91992}"/>
              </a:ext>
            </a:extLst>
          </p:cNvPr>
          <p:cNvSpPr txBox="1">
            <a:spLocks/>
          </p:cNvSpPr>
          <p:nvPr/>
        </p:nvSpPr>
        <p:spPr>
          <a:xfrm>
            <a:off x="2209800" y="1295400"/>
            <a:ext cx="8229600" cy="4267200"/>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2000" kern="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3DCFBE2-4DD8-D830-5422-60127F033D25}"/>
              </a:ext>
            </a:extLst>
          </p:cNvPr>
          <p:cNvSpPr txBox="1"/>
          <p:nvPr/>
        </p:nvSpPr>
        <p:spPr>
          <a:xfrm>
            <a:off x="2128520" y="583110"/>
            <a:ext cx="7015480" cy="430887"/>
          </a:xfrm>
          <a:prstGeom prst="rect">
            <a:avLst/>
          </a:prstGeom>
          <a:noFill/>
        </p:spPr>
        <p:txBody>
          <a:bodyPr wrap="square" rtlCol="0">
            <a:spAutoFit/>
          </a:bodyPr>
          <a:lstStyle/>
          <a:p>
            <a:r>
              <a:rPr lang="en-US" sz="2200" b="1" dirty="0">
                <a:solidFill>
                  <a:srgbClr val="C8102E"/>
                </a:solidFill>
                <a:latin typeface="Univers 75 Black" charset="0"/>
              </a:rPr>
              <a:t>References</a:t>
            </a:r>
            <a:endParaRPr lang="en-US" sz="2200" dirty="0">
              <a:solidFill>
                <a:srgbClr val="C8102E"/>
              </a:solidFill>
            </a:endParaRPr>
          </a:p>
        </p:txBody>
      </p:sp>
      <p:sp>
        <p:nvSpPr>
          <p:cNvPr id="6" name="TextBox 5">
            <a:extLst>
              <a:ext uri="{FF2B5EF4-FFF2-40B4-BE49-F238E27FC236}">
                <a16:creationId xmlns:a16="http://schemas.microsoft.com/office/drawing/2014/main" id="{C3E8A1D9-6583-48D2-E098-2BB7DB4E5A1B}"/>
              </a:ext>
            </a:extLst>
          </p:cNvPr>
          <p:cNvSpPr txBox="1"/>
          <p:nvPr/>
        </p:nvSpPr>
        <p:spPr>
          <a:xfrm>
            <a:off x="2362200" y="1299411"/>
            <a:ext cx="7848600" cy="4324261"/>
          </a:xfrm>
          <a:prstGeom prst="rect">
            <a:avLst/>
          </a:prstGeom>
          <a:noFill/>
        </p:spPr>
        <p:txBody>
          <a:bodyPr wrap="square" rtlCol="0">
            <a:spAutoFit/>
          </a:bodyPr>
          <a:lstStyle/>
          <a:p>
            <a:endParaRPr lang="en-US" sz="1000" dirty="0">
              <a:latin typeface="Merriweather" pitchFamily="2" charset="77"/>
            </a:endParaRPr>
          </a:p>
          <a:p>
            <a:r>
              <a:rPr lang="en-US" sz="1000" dirty="0" err="1">
                <a:latin typeface="Arial" panose="020B0604020202020204" pitchFamily="34" charset="0"/>
                <a:cs typeface="Arial" panose="020B0604020202020204" pitchFamily="34" charset="0"/>
              </a:rPr>
              <a:t>Boell</a:t>
            </a:r>
            <a:r>
              <a:rPr lang="en-US" sz="1000" dirty="0">
                <a:latin typeface="Arial" panose="020B0604020202020204" pitchFamily="34" charset="0"/>
                <a:cs typeface="Arial" panose="020B0604020202020204" pitchFamily="34" charset="0"/>
              </a:rPr>
              <a:t>, S. K., &amp; </a:t>
            </a:r>
            <a:r>
              <a:rPr lang="en-US" sz="1000" dirty="0" err="1">
                <a:latin typeface="Arial" panose="020B0604020202020204" pitchFamily="34" charset="0"/>
                <a:cs typeface="Arial" panose="020B0604020202020204" pitchFamily="34" charset="0"/>
              </a:rPr>
              <a:t>Cecez-Kecmanovic</a:t>
            </a:r>
            <a:r>
              <a:rPr lang="en-US" sz="1000" dirty="0">
                <a:latin typeface="Arial" panose="020B0604020202020204" pitchFamily="34" charset="0"/>
                <a:cs typeface="Arial" panose="020B0604020202020204" pitchFamily="34" charset="0"/>
              </a:rPr>
              <a:t>, D. (2014).  A hermeneutic approach for conducting literature review and literature searches. Retrieved from </a:t>
            </a:r>
            <a:r>
              <a:rPr lang="en-US" sz="1000" dirty="0">
                <a:latin typeface="Arial" panose="020B0604020202020204" pitchFamily="34" charset="0"/>
                <a:cs typeface="Arial" panose="020B0604020202020204" pitchFamily="34" charset="0"/>
                <a:hlinkClick r:id="rId3"/>
              </a:rPr>
              <a:t>https://www.researchgate.net/publication/263580752_A_Hermeneutic_Approach_for_Conducting_Literature_Reviews_and_Literature_Searches</a:t>
            </a:r>
            <a:endParaRPr lang="en-US" sz="10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000" dirty="0" err="1">
                <a:latin typeface="Arial" panose="020B0604020202020204" pitchFamily="34" charset="0"/>
                <a:cs typeface="Arial" panose="020B0604020202020204" pitchFamily="34" charset="0"/>
              </a:rPr>
              <a:t>Bouter</a:t>
            </a:r>
            <a:r>
              <a:rPr lang="en-US" sz="1000" dirty="0">
                <a:latin typeface="Arial" panose="020B0604020202020204" pitchFamily="34" charset="0"/>
                <a:cs typeface="Arial" panose="020B0604020202020204" pitchFamily="34" charset="0"/>
              </a:rPr>
              <a:t>, L. (2024). Why research integrity matters and how it can be improved. Retrieved from </a:t>
            </a:r>
            <a:r>
              <a:rPr lang="en-US" sz="1000" dirty="0">
                <a:latin typeface="Arial" panose="020B0604020202020204" pitchFamily="34" charset="0"/>
                <a:cs typeface="Arial" panose="020B0604020202020204" pitchFamily="34" charset="0"/>
                <a:hlinkClick r:id="rId4"/>
              </a:rPr>
              <a:t>https://pubmed.ncbi.nlm.nih.gov/36888916/</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Parker, J. &amp; Becker, K. (2025). How to ethically leverage AI research assistants. Moxie. </a:t>
            </a:r>
          </a:p>
          <a:p>
            <a:endParaRPr lang="en-US" sz="1000" dirty="0">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Long, D. &amp; </a:t>
            </a:r>
            <a:r>
              <a:rPr lang="en-US" sz="1000" dirty="0" err="1">
                <a:solidFill>
                  <a:srgbClr val="000000"/>
                </a:solidFill>
                <a:latin typeface="Arial" panose="020B0604020202020204" pitchFamily="34" charset="0"/>
                <a:cs typeface="Arial" panose="020B0604020202020204" pitchFamily="34" charset="0"/>
              </a:rPr>
              <a:t>Magerko</a:t>
            </a:r>
            <a:r>
              <a:rPr lang="en-US" sz="1000" dirty="0">
                <a:solidFill>
                  <a:srgbClr val="000000"/>
                </a:solidFill>
                <a:latin typeface="Arial" panose="020B0604020202020204" pitchFamily="34" charset="0"/>
                <a:cs typeface="Arial" panose="020B0604020202020204" pitchFamily="34" charset="0"/>
              </a:rPr>
              <a:t>, B.(2020). What is AI Literacy? Competencies and Design Considerations. Retrieved from </a:t>
            </a:r>
            <a:r>
              <a:rPr lang="en-US" sz="1000" dirty="0">
                <a:latin typeface="Arial" panose="020B0604020202020204" pitchFamily="34" charset="0"/>
                <a:cs typeface="Arial" panose="020B0604020202020204" pitchFamily="34" charset="0"/>
                <a:hlinkClick r:id="rId5"/>
              </a:rPr>
              <a:t>https://dl.acm.org/doi/proceedings/10.1145/3313831</a:t>
            </a:r>
            <a:endParaRPr lang="en-US" sz="10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Ngo, T. N., &amp; Hastie, D. (2025). Artificial intelligence for academic purposes (AIAP): Integrating AI literacy into an EAP module. </a:t>
            </a:r>
            <a:r>
              <a:rPr lang="en-US" sz="1000" i="1" dirty="0">
                <a:latin typeface="Arial" panose="020B0604020202020204" pitchFamily="34" charset="0"/>
                <a:cs typeface="Arial" panose="020B0604020202020204" pitchFamily="34" charset="0"/>
              </a:rPr>
              <a:t>English for Specific Purposes, 77, 20-38.</a:t>
            </a:r>
          </a:p>
          <a:p>
            <a:endParaRPr lang="en-US" sz="1100" i="1" dirty="0">
              <a:latin typeface="Arial" panose="020B0604020202020204" pitchFamily="34" charset="0"/>
              <a:cs typeface="Arial" panose="020B0604020202020204" pitchFamily="34" charset="0"/>
            </a:endParaRPr>
          </a:p>
          <a:p>
            <a:endParaRPr lang="en-US" sz="1100" i="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Su, J., &amp; Yang, W. (2023). Unlocking the power of ChatGPT: A framework for applying generative in education. Retrieved </a:t>
            </a:r>
            <a:r>
              <a:rPr lang="en-US" sz="1100" dirty="0">
                <a:latin typeface="Arial" panose="020B0604020202020204" pitchFamily="34" charset="0"/>
                <a:cs typeface="Arial" panose="020B0604020202020204" pitchFamily="34" charset="0"/>
              </a:rPr>
              <a:t>from </a:t>
            </a:r>
            <a:r>
              <a:rPr lang="en-US" sz="1000" dirty="0">
                <a:latin typeface="Arial" panose="020B0604020202020204" pitchFamily="34" charset="0"/>
                <a:cs typeface="Arial" panose="020B0604020202020204" pitchFamily="34" charset="0"/>
                <a:hlinkClick r:id="rId6"/>
              </a:rPr>
              <a:t>https://doi.org/10.1177/20965311231168423</a:t>
            </a:r>
            <a:endParaRPr lang="en-US" sz="10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Terrill, K., Compton, L., &amp; Graves, W. (2024). Establishing a practical framework for artificial Intelligence-facilitated literature review (AI-FLR). MAGS, St. Louis, MO. </a:t>
            </a:r>
          </a:p>
          <a:p>
            <a:endParaRPr lang="en-US" sz="1100"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6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557B-DA97-2B18-27F0-B35DF906D7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FEE05F-08B0-DDB1-4DBB-B8562ABB517E}"/>
              </a:ext>
            </a:extLst>
          </p:cNvPr>
          <p:cNvSpPr txBox="1"/>
          <p:nvPr/>
        </p:nvSpPr>
        <p:spPr>
          <a:xfrm>
            <a:off x="2128520" y="583110"/>
            <a:ext cx="5105400" cy="430887"/>
          </a:xfrm>
          <a:prstGeom prst="rect">
            <a:avLst/>
          </a:prstGeom>
          <a:noFill/>
        </p:spPr>
        <p:txBody>
          <a:bodyPr wrap="square" lIns="91440" tIns="45720" rIns="91440" bIns="45720" rtlCol="0" anchor="t">
            <a:spAutoFit/>
          </a:bodyPr>
          <a:lstStyle/>
          <a:p>
            <a:r>
              <a:rPr lang="en-US" sz="2200" b="1">
                <a:solidFill>
                  <a:srgbClr val="C8102E"/>
                </a:solidFill>
                <a:latin typeface="Univers 75 Black"/>
                <a:ea typeface="Univers 75 Black" charset="0"/>
                <a:cs typeface="Univers 75 Black" charset="0"/>
              </a:rPr>
              <a:t>Why is AI Literacy Important?</a:t>
            </a:r>
            <a:endParaRPr lang="en-US" sz="2200">
              <a:solidFill>
                <a:srgbClr val="C8102E"/>
              </a:solidFill>
              <a:latin typeface="Univers 75 Black"/>
            </a:endParaRPr>
          </a:p>
        </p:txBody>
      </p:sp>
      <p:cxnSp>
        <p:nvCxnSpPr>
          <p:cNvPr id="4" name="Straight Connector 3">
            <a:extLst>
              <a:ext uri="{FF2B5EF4-FFF2-40B4-BE49-F238E27FC236}">
                <a16:creationId xmlns:a16="http://schemas.microsoft.com/office/drawing/2014/main" id="{C1D4870C-E400-713C-034C-E5613F4094E6}"/>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23FA0853-66B9-6D2B-6784-BB81EC57F087}"/>
              </a:ext>
            </a:extLst>
          </p:cNvPr>
          <p:cNvSpPr txBox="1"/>
          <p:nvPr/>
        </p:nvSpPr>
        <p:spPr>
          <a:xfrm>
            <a:off x="2209800" y="1272006"/>
            <a:ext cx="7620000" cy="440120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Studies reflect that the rise of AI will create many job opportunities in various industries, and AI will probably replace tomorrow’s workplace (Ng et al., 2024).</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In a McKinsey report, Mayika et al. (2017) estimated that </a:t>
            </a:r>
            <a:r>
              <a:rPr lang="en-US" sz="2000" b="1">
                <a:solidFill>
                  <a:srgbClr val="C00000"/>
                </a:solidFill>
                <a:latin typeface="Arial" panose="020B0604020202020204" pitchFamily="34" charset="0"/>
                <a:cs typeface="Arial" panose="020B0604020202020204" pitchFamily="34" charset="0"/>
              </a:rPr>
              <a:t>15% of the global working hours will be automated</a:t>
            </a:r>
            <a:r>
              <a:rPr lang="en-US" sz="2000">
                <a:latin typeface="Arial" panose="020B0604020202020204" pitchFamily="34" charset="0"/>
                <a:cs typeface="Arial" panose="020B0604020202020204" pitchFamily="34" charset="0"/>
              </a:rPr>
              <a:t>, and </a:t>
            </a:r>
            <a:r>
              <a:rPr lang="en-US" sz="2000" b="1">
                <a:solidFill>
                  <a:srgbClr val="C00000"/>
                </a:solidFill>
                <a:latin typeface="Arial" panose="020B0604020202020204" pitchFamily="34" charset="0"/>
                <a:cs typeface="Arial" panose="020B0604020202020204" pitchFamily="34" charset="0"/>
              </a:rPr>
              <a:t>47% of American jobs will be at high risk of automation by 2030.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The situation could be worse among women since </a:t>
            </a:r>
            <a:r>
              <a:rPr lang="en-US" sz="2000" b="1">
                <a:solidFill>
                  <a:srgbClr val="C00000"/>
                </a:solidFill>
                <a:latin typeface="Arial" panose="020B0604020202020204" pitchFamily="34" charset="0"/>
                <a:cs typeface="Arial" panose="020B0604020202020204" pitchFamily="34" charset="0"/>
              </a:rPr>
              <a:t>160 million women </a:t>
            </a:r>
            <a:r>
              <a:rPr lang="en-US" sz="2000">
                <a:latin typeface="Arial" panose="020B0604020202020204" pitchFamily="34" charset="0"/>
                <a:cs typeface="Arial" panose="020B0604020202020204" pitchFamily="34" charset="0"/>
              </a:rPr>
              <a:t>worldwide may need to transition between occupations, often into higher-skilled roles.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AI literacy has emerged as a new skill set that everyone should learn in response to this new era of intelligence. </a:t>
            </a:r>
          </a:p>
        </p:txBody>
      </p:sp>
    </p:spTree>
    <p:extLst>
      <p:ext uri="{BB962C8B-B14F-4D97-AF65-F5344CB8AC3E}">
        <p14:creationId xmlns:p14="http://schemas.microsoft.com/office/powerpoint/2010/main" val="374498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98385-080C-3F8A-07A2-166BA993E7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062356-F5A4-C0DD-825B-0EB4E1F40CF2}"/>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What is AI Literacy?</a:t>
            </a:r>
            <a:endParaRPr lang="en-US" sz="2200">
              <a:solidFill>
                <a:srgbClr val="C8102E"/>
              </a:solidFill>
            </a:endParaRPr>
          </a:p>
        </p:txBody>
      </p:sp>
      <p:cxnSp>
        <p:nvCxnSpPr>
          <p:cNvPr id="4" name="Straight Connector 3">
            <a:extLst>
              <a:ext uri="{FF2B5EF4-FFF2-40B4-BE49-F238E27FC236}">
                <a16:creationId xmlns:a16="http://schemas.microsoft.com/office/drawing/2014/main" id="{873424F0-DCC2-75AF-27F5-1D4A5F68B48D}"/>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415384B2-C804-E6CF-E53F-5F2586450676}"/>
              </a:ext>
            </a:extLst>
          </p:cNvPr>
          <p:cNvSpPr txBox="1"/>
          <p:nvPr/>
        </p:nvSpPr>
        <p:spPr>
          <a:xfrm>
            <a:off x="2209800" y="1233906"/>
            <a:ext cx="7467600" cy="1692771"/>
          </a:xfrm>
          <a:prstGeom prst="rect">
            <a:avLst/>
          </a:prstGeom>
          <a:noFill/>
        </p:spPr>
        <p:txBody>
          <a:bodyPr wrap="square" rtlCol="0">
            <a:spAutoFit/>
          </a:bodyPr>
          <a:lstStyle/>
          <a:p>
            <a:r>
              <a:rPr lang="en-US" sz="2000">
                <a:solidFill>
                  <a:srgbClr val="000000"/>
                </a:solidFill>
                <a:latin typeface="Arial" panose="020B0604020202020204" pitchFamily="34" charset="0"/>
                <a:cs typeface="Arial" panose="020B0604020202020204" pitchFamily="34" charset="0"/>
              </a:rPr>
              <a:t>AI literacy is a set of competencies that enables an individual to </a:t>
            </a:r>
          </a:p>
          <a:p>
            <a:r>
              <a:rPr lang="en-US" sz="2000" b="1">
                <a:solidFill>
                  <a:srgbClr val="000000"/>
                </a:solidFill>
                <a:latin typeface="Arial" panose="020B0604020202020204" pitchFamily="34" charset="0"/>
                <a:cs typeface="Arial" panose="020B0604020202020204" pitchFamily="34" charset="0"/>
              </a:rPr>
              <a:t>critically evaluate, communicate, and collaborate with AI </a:t>
            </a:r>
          </a:p>
          <a:p>
            <a:r>
              <a:rPr lang="en-US" sz="2000" b="1">
                <a:solidFill>
                  <a:srgbClr val="000000"/>
                </a:solidFill>
                <a:latin typeface="Arial" panose="020B0604020202020204" pitchFamily="34" charset="0"/>
                <a:cs typeface="Arial" panose="020B0604020202020204" pitchFamily="34" charset="0"/>
              </a:rPr>
              <a:t>and use AI effectively and ethically </a:t>
            </a:r>
            <a:r>
              <a:rPr lang="en-US" sz="2000">
                <a:solidFill>
                  <a:srgbClr val="000000"/>
                </a:solidFill>
                <a:latin typeface="Arial" panose="020B0604020202020204" pitchFamily="34" charset="0"/>
                <a:cs typeface="Arial" panose="020B0604020202020204" pitchFamily="34" charset="0"/>
              </a:rPr>
              <a:t>(Long &amp; </a:t>
            </a:r>
            <a:r>
              <a:rPr lang="en-US" sz="2000" err="1">
                <a:solidFill>
                  <a:srgbClr val="000000"/>
                </a:solidFill>
                <a:latin typeface="Arial" panose="020B0604020202020204" pitchFamily="34" charset="0"/>
                <a:cs typeface="Arial" panose="020B0604020202020204" pitchFamily="34" charset="0"/>
              </a:rPr>
              <a:t>Magerko</a:t>
            </a:r>
            <a:r>
              <a:rPr lang="en-US" sz="2000">
                <a:solidFill>
                  <a:srgbClr val="000000"/>
                </a:solidFill>
                <a:latin typeface="Arial" panose="020B0604020202020204" pitchFamily="34" charset="0"/>
                <a:cs typeface="Arial" panose="020B0604020202020204" pitchFamily="34" charset="0"/>
              </a:rPr>
              <a:t>, 2020; Ngo &amp; Hastie, 2025).</a:t>
            </a:r>
          </a:p>
          <a:p>
            <a:endParaRPr lang="en-US"/>
          </a:p>
        </p:txBody>
      </p:sp>
      <p:grpSp>
        <p:nvGrpSpPr>
          <p:cNvPr id="10" name="Group 9">
            <a:extLst>
              <a:ext uri="{FF2B5EF4-FFF2-40B4-BE49-F238E27FC236}">
                <a16:creationId xmlns:a16="http://schemas.microsoft.com/office/drawing/2014/main" id="{8D02D8D8-95A8-83DA-4FE5-70DA2725E99B}"/>
              </a:ext>
            </a:extLst>
          </p:cNvPr>
          <p:cNvGrpSpPr/>
          <p:nvPr/>
        </p:nvGrpSpPr>
        <p:grpSpPr>
          <a:xfrm>
            <a:off x="4250166" y="2647894"/>
            <a:ext cx="4208034" cy="3501446"/>
            <a:chOff x="1603247" y="594360"/>
            <a:chExt cx="5330953" cy="4168140"/>
          </a:xfrm>
        </p:grpSpPr>
        <p:grpSp>
          <p:nvGrpSpPr>
            <p:cNvPr id="11" name="Group 10">
              <a:extLst>
                <a:ext uri="{FF2B5EF4-FFF2-40B4-BE49-F238E27FC236}">
                  <a16:creationId xmlns:a16="http://schemas.microsoft.com/office/drawing/2014/main" id="{0CACF162-0732-6A32-DD42-1B2F05B1FD8C}"/>
                </a:ext>
              </a:extLst>
            </p:cNvPr>
            <p:cNvGrpSpPr/>
            <p:nvPr/>
          </p:nvGrpSpPr>
          <p:grpSpPr>
            <a:xfrm>
              <a:off x="1603247" y="594360"/>
              <a:ext cx="5330953" cy="4168140"/>
              <a:chOff x="1603247" y="594360"/>
              <a:chExt cx="5330953" cy="4168140"/>
            </a:xfrm>
          </p:grpSpPr>
          <p:sp>
            <p:nvSpPr>
              <p:cNvPr id="15" name="Oval 14">
                <a:extLst>
                  <a:ext uri="{FF2B5EF4-FFF2-40B4-BE49-F238E27FC236}">
                    <a16:creationId xmlns:a16="http://schemas.microsoft.com/office/drawing/2014/main" id="{2A8AA15A-D722-3625-2F76-3A47716764F4}"/>
                  </a:ext>
                </a:extLst>
              </p:cNvPr>
              <p:cNvSpPr/>
              <p:nvPr/>
            </p:nvSpPr>
            <p:spPr bwMode="auto">
              <a:xfrm>
                <a:off x="2859024" y="594360"/>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000">
                    <a:latin typeface="Arial" panose="020B0604020202020204" pitchFamily="34" charset="0"/>
                    <a:cs typeface="Arial" panose="020B0604020202020204" pitchFamily="34" charset="0"/>
                  </a:rPr>
                  <a:t>Algorithmic Awareness</a:t>
                </a:r>
              </a:p>
            </p:txBody>
          </p:sp>
          <p:sp>
            <p:nvSpPr>
              <p:cNvPr id="16" name="Oval 15">
                <a:extLst>
                  <a:ext uri="{FF2B5EF4-FFF2-40B4-BE49-F238E27FC236}">
                    <a16:creationId xmlns:a16="http://schemas.microsoft.com/office/drawing/2014/main" id="{69C57541-2B98-1C39-C726-00B576CB7871}"/>
                  </a:ext>
                </a:extLst>
              </p:cNvPr>
              <p:cNvSpPr/>
              <p:nvPr/>
            </p:nvSpPr>
            <p:spPr bwMode="auto">
              <a:xfrm>
                <a:off x="4114800" y="2095500"/>
                <a:ext cx="2819400" cy="2667000"/>
              </a:xfrm>
              <a:prstGeom prst="ellipse">
                <a:avLst/>
              </a:prstGeom>
              <a:solidFill>
                <a:srgbClr val="D2C4DA">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2000">
                    <a:latin typeface="Arial" panose="020B0604020202020204" pitchFamily="34" charset="0"/>
                    <a:cs typeface="Arial" panose="020B0604020202020204" pitchFamily="34" charset="0"/>
                  </a:rPr>
                  <a:t>Evaluative Judgment </a:t>
                </a:r>
              </a:p>
            </p:txBody>
          </p:sp>
          <p:sp>
            <p:nvSpPr>
              <p:cNvPr id="17" name="Oval 16">
                <a:extLst>
                  <a:ext uri="{FF2B5EF4-FFF2-40B4-BE49-F238E27FC236}">
                    <a16:creationId xmlns:a16="http://schemas.microsoft.com/office/drawing/2014/main" id="{9577D486-C7BD-CB78-91F3-296E9DBBDC0C}"/>
                  </a:ext>
                </a:extLst>
              </p:cNvPr>
              <p:cNvSpPr/>
              <p:nvPr/>
            </p:nvSpPr>
            <p:spPr bwMode="auto">
              <a:xfrm>
                <a:off x="1603247" y="2095500"/>
                <a:ext cx="2968753" cy="2667000"/>
              </a:xfrm>
              <a:prstGeom prst="ellipse">
                <a:avLst/>
              </a:prstGeom>
              <a:solidFill>
                <a:srgbClr val="ADF1BA">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2000">
                    <a:latin typeface="Arial" panose="020B0604020202020204" pitchFamily="34" charset="0"/>
                    <a:cs typeface="Arial" panose="020B0604020202020204" pitchFamily="34" charset="0"/>
                  </a:rPr>
                  <a:t>Procedural Competence</a:t>
                </a:r>
              </a:p>
            </p:txBody>
          </p:sp>
        </p:grpSp>
        <p:pic>
          <p:nvPicPr>
            <p:cNvPr id="12" name="Picture 11" descr="A blue and white diagram&#10;&#10;AI-generated content may be incorrect.">
              <a:extLst>
                <a:ext uri="{FF2B5EF4-FFF2-40B4-BE49-F238E27FC236}">
                  <a16:creationId xmlns:a16="http://schemas.microsoft.com/office/drawing/2014/main" id="{FB332442-E849-7213-94DE-223EAA0AD9BF}"/>
                </a:ext>
              </a:extLst>
            </p:cNvPr>
            <p:cNvPicPr>
              <a:picLocks noChangeAspect="1"/>
            </p:cNvPicPr>
            <p:nvPr/>
          </p:nvPicPr>
          <p:blipFill>
            <a:blip r:embed="rId3"/>
            <a:stretch>
              <a:fillRect/>
            </a:stretch>
          </p:blipFill>
          <p:spPr>
            <a:xfrm flipH="1">
              <a:off x="3999281" y="1790852"/>
              <a:ext cx="609295" cy="609295"/>
            </a:xfrm>
            <a:prstGeom prst="rect">
              <a:avLst/>
            </a:prstGeom>
          </p:spPr>
        </p:pic>
        <p:pic>
          <p:nvPicPr>
            <p:cNvPr id="13" name="Graphic 12" descr="Gavel with solid fill">
              <a:extLst>
                <a:ext uri="{FF2B5EF4-FFF2-40B4-BE49-F238E27FC236}">
                  <a16:creationId xmlns:a16="http://schemas.microsoft.com/office/drawing/2014/main" id="{E409D8A8-418B-FCB4-6D0F-31CA85CF2E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1912" y="2637282"/>
              <a:ext cx="914400" cy="914400"/>
            </a:xfrm>
            <a:prstGeom prst="rect">
              <a:avLst/>
            </a:prstGeom>
          </p:spPr>
        </p:pic>
        <p:pic>
          <p:nvPicPr>
            <p:cNvPr id="14" name="Graphic 13" descr="Tools with solid fill">
              <a:extLst>
                <a:ext uri="{FF2B5EF4-FFF2-40B4-BE49-F238E27FC236}">
                  <a16:creationId xmlns:a16="http://schemas.microsoft.com/office/drawing/2014/main" id="{4197C98C-CFBF-DAB4-3F43-F8CCAAF17B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9300" y="2400147"/>
              <a:ext cx="914401" cy="914400"/>
            </a:xfrm>
            <a:prstGeom prst="rect">
              <a:avLst/>
            </a:prstGeom>
          </p:spPr>
        </p:pic>
      </p:grpSp>
    </p:spTree>
    <p:extLst>
      <p:ext uri="{BB962C8B-B14F-4D97-AF65-F5344CB8AC3E}">
        <p14:creationId xmlns:p14="http://schemas.microsoft.com/office/powerpoint/2010/main" val="4841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A54F-5443-AFAA-9CAA-29797151F4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8FA54B-CAEA-7BF7-4D85-AD63FBEB6816}"/>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What is Gen AI?</a:t>
            </a:r>
            <a:endParaRPr lang="en-US" sz="2200">
              <a:solidFill>
                <a:srgbClr val="C8102E"/>
              </a:solidFill>
            </a:endParaRPr>
          </a:p>
        </p:txBody>
      </p:sp>
      <p:cxnSp>
        <p:nvCxnSpPr>
          <p:cNvPr id="4" name="Straight Connector 3">
            <a:extLst>
              <a:ext uri="{FF2B5EF4-FFF2-40B4-BE49-F238E27FC236}">
                <a16:creationId xmlns:a16="http://schemas.microsoft.com/office/drawing/2014/main" id="{54FF7D8B-3219-7BCE-59E1-E38A5B15E216}"/>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86C3468C-6AB3-D3BE-556B-07C3CBF273E6}"/>
              </a:ext>
            </a:extLst>
          </p:cNvPr>
          <p:cNvSpPr txBox="1"/>
          <p:nvPr/>
        </p:nvSpPr>
        <p:spPr>
          <a:xfrm>
            <a:off x="2286000" y="1233907"/>
            <a:ext cx="8077200" cy="646331"/>
          </a:xfrm>
          <a:prstGeom prst="rect">
            <a:avLst/>
          </a:prstGeom>
          <a:noFill/>
        </p:spPr>
        <p:txBody>
          <a:bodyPr wrap="square">
            <a:spAutoFit/>
          </a:bodyPr>
          <a:lstStyle/>
          <a:p>
            <a:pPr defTabSz="457200" eaLnBrk="1" fontAlgn="auto" hangingPunct="1">
              <a:spcBef>
                <a:spcPts val="0"/>
              </a:spcBef>
              <a:spcAft>
                <a:spcPts val="0"/>
              </a:spcAft>
              <a:defRPr/>
            </a:pPr>
            <a:r>
              <a:rPr lang="en-US" sz="1800">
                <a:latin typeface="Arial" panose="020B0604020202020204" pitchFamily="34" charset="0"/>
                <a:cs typeface="Arial" panose="020B0604020202020204" pitchFamily="34" charset="0"/>
              </a:rPr>
              <a:t>Generative AI (Gen AI) is a type of artificial intelligence that can create new content such as </a:t>
            </a:r>
            <a:r>
              <a:rPr lang="en-US" sz="1800" b="1">
                <a:latin typeface="Arial" panose="020B0604020202020204" pitchFamily="34" charset="0"/>
                <a:cs typeface="Arial" panose="020B0604020202020204" pitchFamily="34" charset="0"/>
              </a:rPr>
              <a:t>texts</a:t>
            </a:r>
            <a:r>
              <a:rPr lang="en-US" sz="1800">
                <a:latin typeface="Arial" panose="020B0604020202020204" pitchFamily="34" charset="0"/>
                <a:cs typeface="Arial" panose="020B0604020202020204" pitchFamily="34" charset="0"/>
              </a:rPr>
              <a:t>, </a:t>
            </a:r>
            <a:r>
              <a:rPr lang="en-US" sz="1800" b="1">
                <a:latin typeface="Arial" panose="020B0604020202020204" pitchFamily="34" charset="0"/>
                <a:cs typeface="Arial" panose="020B0604020202020204" pitchFamily="34" charset="0"/>
              </a:rPr>
              <a:t>images</a:t>
            </a:r>
            <a:r>
              <a:rPr lang="en-US" sz="1800">
                <a:latin typeface="Arial" panose="020B0604020202020204" pitchFamily="34" charset="0"/>
                <a:cs typeface="Arial" panose="020B0604020202020204" pitchFamily="34" charset="0"/>
              </a:rPr>
              <a:t>, and </a:t>
            </a:r>
            <a:r>
              <a:rPr lang="en-US" sz="1800" b="1">
                <a:latin typeface="Arial" panose="020B0604020202020204" pitchFamily="34" charset="0"/>
                <a:cs typeface="Arial" panose="020B0604020202020204" pitchFamily="34" charset="0"/>
              </a:rPr>
              <a:t>videos</a:t>
            </a:r>
            <a:r>
              <a:rPr lang="en-US" sz="1800">
                <a:latin typeface="Arial" panose="020B0604020202020204" pitchFamily="34" charset="0"/>
                <a:cs typeface="Arial" panose="020B0604020202020204" pitchFamily="34" charset="0"/>
              </a:rPr>
              <a:t>. </a:t>
            </a:r>
          </a:p>
        </p:txBody>
      </p:sp>
      <p:pic>
        <p:nvPicPr>
          <p:cNvPr id="1026" name="Picture 2" descr="Neural Network Vector at Vectorified.com | Collection of Neural Network ...">
            <a:extLst>
              <a:ext uri="{FF2B5EF4-FFF2-40B4-BE49-F238E27FC236}">
                <a16:creationId xmlns:a16="http://schemas.microsoft.com/office/drawing/2014/main" id="{3DCCD890-C6C4-52B6-39E8-6A3D147F8D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3" t="11968" r="7806" b="10117"/>
          <a:stretch/>
        </p:blipFill>
        <p:spPr bwMode="auto">
          <a:xfrm>
            <a:off x="5118608" y="2554231"/>
            <a:ext cx="2463703" cy="16059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r chart outline">
            <a:extLst>
              <a:ext uri="{FF2B5EF4-FFF2-40B4-BE49-F238E27FC236}">
                <a16:creationId xmlns:a16="http://schemas.microsoft.com/office/drawing/2014/main" id="{6136379F-A3F0-3414-C90A-4322575C1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36844" y="1956540"/>
            <a:ext cx="1472460" cy="1472460"/>
          </a:xfrm>
          <a:prstGeom prst="rect">
            <a:avLst/>
          </a:prstGeom>
        </p:spPr>
      </p:pic>
      <p:pic>
        <p:nvPicPr>
          <p:cNvPr id="1028" name="Picture 4" descr="Premium Vector | Crystal ball illustration">
            <a:extLst>
              <a:ext uri="{FF2B5EF4-FFF2-40B4-BE49-F238E27FC236}">
                <a16:creationId xmlns:a16="http://schemas.microsoft.com/office/drawing/2014/main" id="{15D1C139-47EE-EBEF-7E79-5D7F0168C5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03264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22A038-A01E-DA08-0DD0-8E3A753C5A5F}"/>
              </a:ext>
            </a:extLst>
          </p:cNvPr>
          <p:cNvSpPr txBox="1"/>
          <p:nvPr/>
        </p:nvSpPr>
        <p:spPr>
          <a:xfrm>
            <a:off x="2088842" y="3198168"/>
            <a:ext cx="1968465" cy="461665"/>
          </a:xfrm>
          <a:prstGeom prst="rect">
            <a:avLst/>
          </a:prstGeom>
          <a:noFill/>
        </p:spPr>
        <p:txBody>
          <a:bodyPr wrap="square" rtlCol="0">
            <a:spAutoFit/>
          </a:bodyPr>
          <a:lstStyle/>
          <a:p>
            <a:r>
              <a:rPr lang="en-US"/>
              <a:t>Training data</a:t>
            </a:r>
          </a:p>
        </p:txBody>
      </p:sp>
      <p:sp>
        <p:nvSpPr>
          <p:cNvPr id="8" name="TextBox 7">
            <a:extLst>
              <a:ext uri="{FF2B5EF4-FFF2-40B4-BE49-F238E27FC236}">
                <a16:creationId xmlns:a16="http://schemas.microsoft.com/office/drawing/2014/main" id="{98143F87-EF86-FF26-8227-C59EDF620E94}"/>
              </a:ext>
            </a:extLst>
          </p:cNvPr>
          <p:cNvSpPr txBox="1"/>
          <p:nvPr/>
        </p:nvSpPr>
        <p:spPr>
          <a:xfrm>
            <a:off x="5526973" y="4223434"/>
            <a:ext cx="1465466" cy="461665"/>
          </a:xfrm>
          <a:prstGeom prst="rect">
            <a:avLst/>
          </a:prstGeom>
          <a:noFill/>
        </p:spPr>
        <p:txBody>
          <a:bodyPr wrap="none" rtlCol="0">
            <a:spAutoFit/>
          </a:bodyPr>
          <a:lstStyle/>
          <a:p>
            <a:r>
              <a:rPr lang="en-US"/>
              <a:t>Algorithm</a:t>
            </a:r>
          </a:p>
        </p:txBody>
      </p:sp>
      <p:sp>
        <p:nvSpPr>
          <p:cNvPr id="9" name="TextBox 8">
            <a:extLst>
              <a:ext uri="{FF2B5EF4-FFF2-40B4-BE49-F238E27FC236}">
                <a16:creationId xmlns:a16="http://schemas.microsoft.com/office/drawing/2014/main" id="{8951D4D5-20C8-0EE2-AC79-B25FEF1CA700}"/>
              </a:ext>
            </a:extLst>
          </p:cNvPr>
          <p:cNvSpPr txBox="1"/>
          <p:nvPr/>
        </p:nvSpPr>
        <p:spPr>
          <a:xfrm>
            <a:off x="7826808" y="3750004"/>
            <a:ext cx="2227466" cy="1200329"/>
          </a:xfrm>
          <a:prstGeom prst="rect">
            <a:avLst/>
          </a:prstGeom>
          <a:noFill/>
        </p:spPr>
        <p:txBody>
          <a:bodyPr wrap="square" rtlCol="0">
            <a:spAutoFit/>
          </a:bodyPr>
          <a:lstStyle/>
          <a:p>
            <a:pPr algn="ctr"/>
            <a:r>
              <a:rPr lang="en-US"/>
              <a:t>Prediction based on statistical probability</a:t>
            </a:r>
          </a:p>
        </p:txBody>
      </p:sp>
      <p:sp>
        <p:nvSpPr>
          <p:cNvPr id="10" name="TextBox 9">
            <a:extLst>
              <a:ext uri="{FF2B5EF4-FFF2-40B4-BE49-F238E27FC236}">
                <a16:creationId xmlns:a16="http://schemas.microsoft.com/office/drawing/2014/main" id="{CEE017E4-7873-C5CD-BA2B-084E249333F7}"/>
              </a:ext>
            </a:extLst>
          </p:cNvPr>
          <p:cNvSpPr txBox="1"/>
          <p:nvPr/>
        </p:nvSpPr>
        <p:spPr>
          <a:xfrm>
            <a:off x="228600" y="5333999"/>
            <a:ext cx="11811000"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Users can input text or prompts to GenAI tools such as ChatGPT or Microsoft Co-pilot and quickly receive an entire essay. (Ngo &amp; Hastie, 2024, p. 20).</a:t>
            </a:r>
          </a:p>
        </p:txBody>
      </p:sp>
      <p:pic>
        <p:nvPicPr>
          <p:cNvPr id="12" name="Graphic 11" descr="Keyboard outline">
            <a:extLst>
              <a:ext uri="{FF2B5EF4-FFF2-40B4-BE49-F238E27FC236}">
                <a16:creationId xmlns:a16="http://schemas.microsoft.com/office/drawing/2014/main" id="{DA28DBC4-4FDF-7ABE-20EC-A21AFA4D61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4515" y="3812667"/>
            <a:ext cx="914400" cy="914400"/>
          </a:xfrm>
          <a:prstGeom prst="rect">
            <a:avLst/>
          </a:prstGeom>
        </p:spPr>
      </p:pic>
      <p:sp>
        <p:nvSpPr>
          <p:cNvPr id="13" name="TextBox 12">
            <a:extLst>
              <a:ext uri="{FF2B5EF4-FFF2-40B4-BE49-F238E27FC236}">
                <a16:creationId xmlns:a16="http://schemas.microsoft.com/office/drawing/2014/main" id="{26FA175E-B6CA-00DA-AA62-7DD1BCA9A3AA}"/>
              </a:ext>
            </a:extLst>
          </p:cNvPr>
          <p:cNvSpPr txBox="1"/>
          <p:nvPr/>
        </p:nvSpPr>
        <p:spPr>
          <a:xfrm>
            <a:off x="2134990" y="4589680"/>
            <a:ext cx="1968465" cy="461665"/>
          </a:xfrm>
          <a:prstGeom prst="rect">
            <a:avLst/>
          </a:prstGeom>
          <a:noFill/>
        </p:spPr>
        <p:txBody>
          <a:bodyPr wrap="square" rtlCol="0">
            <a:spAutoFit/>
          </a:bodyPr>
          <a:lstStyle/>
          <a:p>
            <a:pPr algn="ctr"/>
            <a:r>
              <a:rPr lang="en-US"/>
              <a:t>User input</a:t>
            </a:r>
          </a:p>
        </p:txBody>
      </p:sp>
      <p:sp>
        <p:nvSpPr>
          <p:cNvPr id="14" name="Arrow: Right 13">
            <a:extLst>
              <a:ext uri="{FF2B5EF4-FFF2-40B4-BE49-F238E27FC236}">
                <a16:creationId xmlns:a16="http://schemas.microsoft.com/office/drawing/2014/main" id="{2F1F9704-E13C-7A64-7BCA-9BD1CBB4419B}"/>
              </a:ext>
            </a:extLst>
          </p:cNvPr>
          <p:cNvSpPr/>
          <p:nvPr/>
        </p:nvSpPr>
        <p:spPr bwMode="auto">
          <a:xfrm rot="1178954">
            <a:off x="3973665" y="2851924"/>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Arrow: Right 14">
            <a:extLst>
              <a:ext uri="{FF2B5EF4-FFF2-40B4-BE49-F238E27FC236}">
                <a16:creationId xmlns:a16="http://schemas.microsoft.com/office/drawing/2014/main" id="{2D805B8B-C12C-D974-ADEE-45538EB88A12}"/>
              </a:ext>
            </a:extLst>
          </p:cNvPr>
          <p:cNvSpPr/>
          <p:nvPr/>
        </p:nvSpPr>
        <p:spPr bwMode="auto">
          <a:xfrm rot="20559810">
            <a:off x="3938515" y="3812133"/>
            <a:ext cx="932429" cy="4478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1664D5FD-8813-72C9-3118-D3EBB45D387C}"/>
              </a:ext>
            </a:extLst>
          </p:cNvPr>
          <p:cNvGrpSpPr/>
          <p:nvPr/>
        </p:nvGrpSpPr>
        <p:grpSpPr>
          <a:xfrm>
            <a:off x="9472461" y="161874"/>
            <a:ext cx="888658" cy="852101"/>
            <a:chOff x="3059821" y="486238"/>
            <a:chExt cx="2819400" cy="2667000"/>
          </a:xfrm>
        </p:grpSpPr>
        <p:sp>
          <p:nvSpPr>
            <p:cNvPr id="11" name="Oval 10">
              <a:extLst>
                <a:ext uri="{FF2B5EF4-FFF2-40B4-BE49-F238E27FC236}">
                  <a16:creationId xmlns:a16="http://schemas.microsoft.com/office/drawing/2014/main" id="{B696B51E-B329-06CE-9109-D6D25FA0F8F4}"/>
                </a:ext>
              </a:extLst>
            </p:cNvPr>
            <p:cNvSpPr/>
            <p:nvPr/>
          </p:nvSpPr>
          <p:spPr bwMode="auto">
            <a:xfrm>
              <a:off x="3059821" y="486238"/>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16" name="Picture 15" descr="A blue and white diagram&#10;&#10;AI-generated content may be incorrect.">
              <a:extLst>
                <a:ext uri="{FF2B5EF4-FFF2-40B4-BE49-F238E27FC236}">
                  <a16:creationId xmlns:a16="http://schemas.microsoft.com/office/drawing/2014/main" id="{F2483A36-5D57-75DA-9DFC-01C00F6DDFEA}"/>
                </a:ext>
              </a:extLst>
            </p:cNvPr>
            <p:cNvPicPr>
              <a:picLocks noChangeAspect="1"/>
            </p:cNvPicPr>
            <p:nvPr/>
          </p:nvPicPr>
          <p:blipFill>
            <a:blip r:embed="rId9"/>
            <a:stretch>
              <a:fillRect/>
            </a:stretch>
          </p:blipFill>
          <p:spPr>
            <a:xfrm flipH="1">
              <a:off x="3392957" y="674566"/>
              <a:ext cx="2240758" cy="2257142"/>
            </a:xfrm>
            <a:prstGeom prst="rect">
              <a:avLst/>
            </a:prstGeom>
          </p:spPr>
        </p:pic>
      </p:grpSp>
    </p:spTree>
    <p:extLst>
      <p:ext uri="{BB962C8B-B14F-4D97-AF65-F5344CB8AC3E}">
        <p14:creationId xmlns:p14="http://schemas.microsoft.com/office/powerpoint/2010/main" val="282671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CF70-0371-6F2E-B3D6-9F2F283C73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89C362-85AE-2CBB-DFC1-029061C2A084}"/>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rPr>
              <a:t>AI and Gen AI</a:t>
            </a:r>
            <a:endParaRPr lang="en-US" sz="2200">
              <a:solidFill>
                <a:srgbClr val="C8102E"/>
              </a:solidFill>
            </a:endParaRPr>
          </a:p>
        </p:txBody>
      </p:sp>
      <p:cxnSp>
        <p:nvCxnSpPr>
          <p:cNvPr id="4" name="Straight Connector 3">
            <a:extLst>
              <a:ext uri="{FF2B5EF4-FFF2-40B4-BE49-F238E27FC236}">
                <a16:creationId xmlns:a16="http://schemas.microsoft.com/office/drawing/2014/main" id="{45A86CFC-305B-101A-99CD-C8180C1C03E3}"/>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9" name="Oval 8">
            <a:extLst>
              <a:ext uri="{FF2B5EF4-FFF2-40B4-BE49-F238E27FC236}">
                <a16:creationId xmlns:a16="http://schemas.microsoft.com/office/drawing/2014/main" id="{F4B4AC8F-48A9-7350-4B62-6C1871093E47}"/>
              </a:ext>
            </a:extLst>
          </p:cNvPr>
          <p:cNvSpPr/>
          <p:nvPr/>
        </p:nvSpPr>
        <p:spPr bwMode="auto">
          <a:xfrm>
            <a:off x="2128520" y="1584984"/>
            <a:ext cx="4724400" cy="3733794"/>
          </a:xfrm>
          <a:prstGeom prst="ellipse">
            <a:avLst/>
          </a:prstGeom>
          <a:noFill/>
          <a:ln w="76200" cap="flat" cmpd="sng" algn="ctr">
            <a:solidFill>
              <a:srgbClr val="C810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Oval 10">
            <a:extLst>
              <a:ext uri="{FF2B5EF4-FFF2-40B4-BE49-F238E27FC236}">
                <a16:creationId xmlns:a16="http://schemas.microsoft.com/office/drawing/2014/main" id="{CF120A1F-43DE-98F5-185F-27D85D228291}"/>
              </a:ext>
            </a:extLst>
          </p:cNvPr>
          <p:cNvSpPr/>
          <p:nvPr/>
        </p:nvSpPr>
        <p:spPr bwMode="auto">
          <a:xfrm>
            <a:off x="4014470" y="3097479"/>
            <a:ext cx="800100" cy="739431"/>
          </a:xfrm>
          <a:prstGeom prst="ellipse">
            <a:avLst/>
          </a:prstGeom>
          <a:noFill/>
          <a:ln w="762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26E07ADD-28E5-E6DE-C3A7-23BBD75D124A}"/>
              </a:ext>
            </a:extLst>
          </p:cNvPr>
          <p:cNvSpPr txBox="1"/>
          <p:nvPr/>
        </p:nvSpPr>
        <p:spPr>
          <a:xfrm>
            <a:off x="3119122" y="1798881"/>
            <a:ext cx="685799" cy="461665"/>
          </a:xfrm>
          <a:prstGeom prst="rect">
            <a:avLst/>
          </a:prstGeom>
          <a:noFill/>
        </p:spPr>
        <p:txBody>
          <a:bodyPr wrap="square" rtlCol="0">
            <a:spAutoFit/>
          </a:bodyPr>
          <a:lstStyle/>
          <a:p>
            <a:r>
              <a:rPr lang="en-US"/>
              <a:t>AI</a:t>
            </a:r>
          </a:p>
        </p:txBody>
      </p:sp>
      <p:sp>
        <p:nvSpPr>
          <p:cNvPr id="13" name="TextBox 12">
            <a:extLst>
              <a:ext uri="{FF2B5EF4-FFF2-40B4-BE49-F238E27FC236}">
                <a16:creationId xmlns:a16="http://schemas.microsoft.com/office/drawing/2014/main" id="{574BC84F-2991-EAF1-F2A7-CC99D4187879}"/>
              </a:ext>
            </a:extLst>
          </p:cNvPr>
          <p:cNvSpPr txBox="1"/>
          <p:nvPr/>
        </p:nvSpPr>
        <p:spPr>
          <a:xfrm>
            <a:off x="3252470" y="2579508"/>
            <a:ext cx="1104900" cy="461665"/>
          </a:xfrm>
          <a:prstGeom prst="rect">
            <a:avLst/>
          </a:prstGeom>
          <a:noFill/>
        </p:spPr>
        <p:txBody>
          <a:bodyPr wrap="square" rtlCol="0">
            <a:spAutoFit/>
          </a:bodyPr>
          <a:lstStyle/>
          <a:p>
            <a:r>
              <a:rPr lang="en-US"/>
              <a:t>Gen AI </a:t>
            </a:r>
          </a:p>
        </p:txBody>
      </p:sp>
      <p:sp>
        <p:nvSpPr>
          <p:cNvPr id="14" name="TextBox 13">
            <a:extLst>
              <a:ext uri="{FF2B5EF4-FFF2-40B4-BE49-F238E27FC236}">
                <a16:creationId xmlns:a16="http://schemas.microsoft.com/office/drawing/2014/main" id="{C7FC8A04-BB7E-B170-21D6-ADC88F138B20}"/>
              </a:ext>
            </a:extLst>
          </p:cNvPr>
          <p:cNvSpPr txBox="1"/>
          <p:nvPr/>
        </p:nvSpPr>
        <p:spPr>
          <a:xfrm>
            <a:off x="4109720" y="3297917"/>
            <a:ext cx="609600" cy="338554"/>
          </a:xfrm>
          <a:prstGeom prst="rect">
            <a:avLst/>
          </a:prstGeom>
          <a:noFill/>
        </p:spPr>
        <p:txBody>
          <a:bodyPr wrap="square" rtlCol="0">
            <a:spAutoFit/>
          </a:bodyPr>
          <a:lstStyle/>
          <a:p>
            <a:r>
              <a:rPr lang="en-US" sz="1600"/>
              <a:t>Text</a:t>
            </a:r>
          </a:p>
        </p:txBody>
      </p:sp>
      <p:sp>
        <p:nvSpPr>
          <p:cNvPr id="2" name="Oval 1">
            <a:extLst>
              <a:ext uri="{FF2B5EF4-FFF2-40B4-BE49-F238E27FC236}">
                <a16:creationId xmlns:a16="http://schemas.microsoft.com/office/drawing/2014/main" id="{D138657A-E38C-15E8-FD51-D90C58119FCE}"/>
              </a:ext>
            </a:extLst>
          </p:cNvPr>
          <p:cNvSpPr/>
          <p:nvPr/>
        </p:nvSpPr>
        <p:spPr bwMode="auto">
          <a:xfrm>
            <a:off x="2890520" y="2260545"/>
            <a:ext cx="2971800" cy="2601036"/>
          </a:xfrm>
          <a:prstGeom prst="ellipse">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C000"/>
              </a:solidFill>
              <a:highlight>
                <a:srgbClr val="FFFF00"/>
              </a:highlight>
            </a:endParaRPr>
          </a:p>
        </p:txBody>
      </p:sp>
      <p:sp>
        <p:nvSpPr>
          <p:cNvPr id="15" name="Oval 14">
            <a:extLst>
              <a:ext uri="{FF2B5EF4-FFF2-40B4-BE49-F238E27FC236}">
                <a16:creationId xmlns:a16="http://schemas.microsoft.com/office/drawing/2014/main" id="{BEA57315-3CB8-7BA5-4CB4-29CF2DE396EA}"/>
              </a:ext>
            </a:extLst>
          </p:cNvPr>
          <p:cNvSpPr/>
          <p:nvPr/>
        </p:nvSpPr>
        <p:spPr bwMode="auto">
          <a:xfrm>
            <a:off x="4566920" y="3743009"/>
            <a:ext cx="800100" cy="739431"/>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A96F5581-B7CD-2CC3-A323-83551D4ED76A}"/>
              </a:ext>
            </a:extLst>
          </p:cNvPr>
          <p:cNvSpPr txBox="1"/>
          <p:nvPr/>
        </p:nvSpPr>
        <p:spPr>
          <a:xfrm>
            <a:off x="4614545" y="3960020"/>
            <a:ext cx="704850" cy="338554"/>
          </a:xfrm>
          <a:prstGeom prst="rect">
            <a:avLst/>
          </a:prstGeom>
          <a:noFill/>
        </p:spPr>
        <p:txBody>
          <a:bodyPr wrap="square" rtlCol="0">
            <a:spAutoFit/>
          </a:bodyPr>
          <a:lstStyle/>
          <a:p>
            <a:r>
              <a:rPr lang="en-US" sz="1600"/>
              <a:t>Image</a:t>
            </a:r>
          </a:p>
        </p:txBody>
      </p:sp>
      <p:sp>
        <p:nvSpPr>
          <p:cNvPr id="18" name="Oval 17">
            <a:extLst>
              <a:ext uri="{FF2B5EF4-FFF2-40B4-BE49-F238E27FC236}">
                <a16:creationId xmlns:a16="http://schemas.microsoft.com/office/drawing/2014/main" id="{5AD8115D-FC45-7862-B570-16C7CEA59096}"/>
              </a:ext>
            </a:extLst>
          </p:cNvPr>
          <p:cNvSpPr/>
          <p:nvPr/>
        </p:nvSpPr>
        <p:spPr bwMode="auto">
          <a:xfrm>
            <a:off x="3462020" y="3743009"/>
            <a:ext cx="800100" cy="739431"/>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1AB929BB-81CD-4B6B-4CEE-2E30AAB3A2B7}"/>
              </a:ext>
            </a:extLst>
          </p:cNvPr>
          <p:cNvSpPr txBox="1"/>
          <p:nvPr/>
        </p:nvSpPr>
        <p:spPr>
          <a:xfrm>
            <a:off x="3508135" y="3948853"/>
            <a:ext cx="704850" cy="338554"/>
          </a:xfrm>
          <a:prstGeom prst="rect">
            <a:avLst/>
          </a:prstGeom>
          <a:noFill/>
        </p:spPr>
        <p:txBody>
          <a:bodyPr wrap="square" rtlCol="0">
            <a:spAutoFit/>
          </a:bodyPr>
          <a:lstStyle/>
          <a:p>
            <a:r>
              <a:rPr lang="en-US" sz="1600"/>
              <a:t>Code</a:t>
            </a:r>
          </a:p>
        </p:txBody>
      </p:sp>
      <p:sp>
        <p:nvSpPr>
          <p:cNvPr id="5" name="TextBox 4">
            <a:extLst>
              <a:ext uri="{FF2B5EF4-FFF2-40B4-BE49-F238E27FC236}">
                <a16:creationId xmlns:a16="http://schemas.microsoft.com/office/drawing/2014/main" id="{2EF541D0-E998-B859-A61F-098B1E3AF13E}"/>
              </a:ext>
            </a:extLst>
          </p:cNvPr>
          <p:cNvSpPr txBox="1"/>
          <p:nvPr/>
        </p:nvSpPr>
        <p:spPr>
          <a:xfrm>
            <a:off x="7696200" y="1536174"/>
            <a:ext cx="2819400" cy="3416320"/>
          </a:xfrm>
          <a:prstGeom prst="rect">
            <a:avLst/>
          </a:prstGeom>
          <a:noFill/>
        </p:spPr>
        <p:txBody>
          <a:bodyPr wrap="square" rtlCol="0">
            <a:spAutoFit/>
          </a:bodyPr>
          <a:lstStyle/>
          <a:p>
            <a:r>
              <a:rPr lang="en-US"/>
              <a:t>A large language model (LLM) is a kind of algorithm that enables computers to interact using natural language, enabling generation of text, code, and images.</a:t>
            </a:r>
          </a:p>
        </p:txBody>
      </p:sp>
      <p:grpSp>
        <p:nvGrpSpPr>
          <p:cNvPr id="10" name="Group 9">
            <a:extLst>
              <a:ext uri="{FF2B5EF4-FFF2-40B4-BE49-F238E27FC236}">
                <a16:creationId xmlns:a16="http://schemas.microsoft.com/office/drawing/2014/main" id="{C2DEC3B6-8512-5662-7F34-A8CF9310B0FF}"/>
              </a:ext>
            </a:extLst>
          </p:cNvPr>
          <p:cNvGrpSpPr/>
          <p:nvPr/>
        </p:nvGrpSpPr>
        <p:grpSpPr>
          <a:xfrm>
            <a:off x="9472461" y="161874"/>
            <a:ext cx="888658" cy="852101"/>
            <a:chOff x="3059821" y="486238"/>
            <a:chExt cx="2819400" cy="2667000"/>
          </a:xfrm>
        </p:grpSpPr>
        <p:sp>
          <p:nvSpPr>
            <p:cNvPr id="7" name="Oval 6">
              <a:extLst>
                <a:ext uri="{FF2B5EF4-FFF2-40B4-BE49-F238E27FC236}">
                  <a16:creationId xmlns:a16="http://schemas.microsoft.com/office/drawing/2014/main" id="{AABE4992-A69F-18E5-EAF0-0A1648176B69}"/>
                </a:ext>
              </a:extLst>
            </p:cNvPr>
            <p:cNvSpPr/>
            <p:nvPr/>
          </p:nvSpPr>
          <p:spPr bwMode="auto">
            <a:xfrm>
              <a:off x="3059821" y="486238"/>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8" name="Picture 7" descr="A blue and white diagram&#10;&#10;AI-generated content may be incorrect.">
              <a:extLst>
                <a:ext uri="{FF2B5EF4-FFF2-40B4-BE49-F238E27FC236}">
                  <a16:creationId xmlns:a16="http://schemas.microsoft.com/office/drawing/2014/main" id="{4AEE0840-5B24-C26F-6BC9-F4F2E9841CE3}"/>
                </a:ext>
              </a:extLst>
            </p:cNvPr>
            <p:cNvPicPr>
              <a:picLocks noChangeAspect="1"/>
            </p:cNvPicPr>
            <p:nvPr/>
          </p:nvPicPr>
          <p:blipFill>
            <a:blip r:embed="rId3"/>
            <a:stretch>
              <a:fillRect/>
            </a:stretch>
          </p:blipFill>
          <p:spPr>
            <a:xfrm flipH="1">
              <a:off x="3392957" y="674566"/>
              <a:ext cx="2240758" cy="2257142"/>
            </a:xfrm>
            <a:prstGeom prst="rect">
              <a:avLst/>
            </a:prstGeom>
          </p:spPr>
        </p:pic>
      </p:grpSp>
    </p:spTree>
    <p:extLst>
      <p:ext uri="{BB962C8B-B14F-4D97-AF65-F5344CB8AC3E}">
        <p14:creationId xmlns:p14="http://schemas.microsoft.com/office/powerpoint/2010/main" val="48981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F6BE-9D0B-6033-A633-DA900E24E5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5907A1-4131-473F-0524-B46DEC10E8FC}"/>
              </a:ext>
            </a:extLst>
          </p:cNvPr>
          <p:cNvSpPr txBox="1"/>
          <p:nvPr/>
        </p:nvSpPr>
        <p:spPr>
          <a:xfrm>
            <a:off x="2128520" y="583110"/>
            <a:ext cx="5105400" cy="430887"/>
          </a:xfrm>
          <a:prstGeom prst="rect">
            <a:avLst/>
          </a:prstGeom>
          <a:noFill/>
        </p:spPr>
        <p:txBody>
          <a:bodyPr wrap="square" rtlCol="0">
            <a:spAutoFit/>
          </a:bodyPr>
          <a:lstStyle/>
          <a:p>
            <a:r>
              <a:rPr lang="en-US" sz="2200" b="1">
                <a:solidFill>
                  <a:srgbClr val="C8102E"/>
                </a:solidFill>
                <a:latin typeface="Univers 75 Black" charset="0"/>
                <a:ea typeface="Univers 75 Black" charset="0"/>
                <a:cs typeface="Univers 75 Black" charset="0"/>
              </a:rPr>
              <a:t>How Do LLMs Work?</a:t>
            </a:r>
            <a:endParaRPr lang="en-US" sz="2200">
              <a:solidFill>
                <a:srgbClr val="C8102E"/>
              </a:solidFill>
            </a:endParaRPr>
          </a:p>
        </p:txBody>
      </p:sp>
      <p:cxnSp>
        <p:nvCxnSpPr>
          <p:cNvPr id="4" name="Straight Connector 3">
            <a:extLst>
              <a:ext uri="{FF2B5EF4-FFF2-40B4-BE49-F238E27FC236}">
                <a16:creationId xmlns:a16="http://schemas.microsoft.com/office/drawing/2014/main" id="{F210EAD1-271F-1EBB-64CE-D7C51492C4FA}"/>
              </a:ext>
            </a:extLst>
          </p:cNvPr>
          <p:cNvCxnSpPr/>
          <p:nvPr/>
        </p:nvCxnSpPr>
        <p:spPr bwMode="auto">
          <a:xfrm>
            <a:off x="2209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Content Placeholder 3">
            <a:extLst>
              <a:ext uri="{FF2B5EF4-FFF2-40B4-BE49-F238E27FC236}">
                <a16:creationId xmlns:a16="http://schemas.microsoft.com/office/drawing/2014/main" id="{F2541500-8081-E3EE-84EE-9C0F077904CD}"/>
              </a:ext>
            </a:extLst>
          </p:cNvPr>
          <p:cNvSpPr txBox="1">
            <a:spLocks/>
          </p:cNvSpPr>
          <p:nvPr/>
        </p:nvSpPr>
        <p:spPr>
          <a:xfrm>
            <a:off x="2198651" y="1371601"/>
            <a:ext cx="7707350" cy="4019549"/>
          </a:xfrm>
          <a:prstGeom prst="rect">
            <a:avLst/>
          </a:prstGeom>
        </p:spPr>
        <p:txBody>
          <a:bodyPr/>
          <a:lst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0">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1D2CBCB-8103-FEEF-23C5-42E0F43A7EDD}"/>
              </a:ext>
            </a:extLst>
          </p:cNvPr>
          <p:cNvSpPr txBox="1"/>
          <p:nvPr/>
        </p:nvSpPr>
        <p:spPr>
          <a:xfrm>
            <a:off x="2209800" y="1295408"/>
            <a:ext cx="7543800" cy="2862322"/>
          </a:xfrm>
          <a:prstGeom prst="rect">
            <a:avLst/>
          </a:prstGeom>
          <a:noFill/>
        </p:spPr>
        <p:txBody>
          <a:bodyPr wrap="square">
            <a:spAutoFit/>
          </a:bodyPr>
          <a:lstStyle/>
          <a:p>
            <a:pPr algn="l"/>
            <a:r>
              <a:rPr lang="en-US" sz="2000">
                <a:solidFill>
                  <a:srgbClr val="000000"/>
                </a:solidFill>
                <a:latin typeface="Arial" panose="020B0604020202020204" pitchFamily="34" charset="0"/>
                <a:cs typeface="Arial" panose="020B0604020202020204" pitchFamily="34" charset="0"/>
              </a:rPr>
              <a:t>If you type </a:t>
            </a:r>
            <a:r>
              <a:rPr lang="en-US" sz="2000" b="1">
                <a:solidFill>
                  <a:srgbClr val="000000"/>
                </a:solidFill>
                <a:latin typeface="Arial" panose="020B0604020202020204" pitchFamily="34" charset="0"/>
                <a:cs typeface="Arial" panose="020B0604020202020204" pitchFamily="34" charset="0"/>
              </a:rPr>
              <a:t>"The sun rises in the..."</a:t>
            </a:r>
            <a:r>
              <a:rPr lang="en-US" sz="2000">
                <a:solidFill>
                  <a:srgbClr val="000000"/>
                </a:solidFill>
                <a:latin typeface="Arial" panose="020B0604020202020204" pitchFamily="34" charset="0"/>
                <a:cs typeface="Arial" panose="020B0604020202020204" pitchFamily="34" charset="0"/>
              </a:rPr>
              <a:t>, the model predicts the next word based on patterns it has learned from vast amounts of text.</a:t>
            </a:r>
          </a:p>
          <a:p>
            <a:pPr algn="l"/>
            <a:endParaRPr lang="en-US" sz="2000">
              <a:solidFill>
                <a:srgbClr val="000000"/>
              </a:solidFill>
              <a:latin typeface="Arial" panose="020B0604020202020204" pitchFamily="34" charset="0"/>
              <a:cs typeface="Arial" panose="020B0604020202020204" pitchFamily="34" charset="0"/>
            </a:endParaRPr>
          </a:p>
          <a:p>
            <a:pPr algn="l"/>
            <a:r>
              <a:rPr lang="en-US" sz="2000">
                <a:solidFill>
                  <a:srgbClr val="000000"/>
                </a:solidFill>
                <a:latin typeface="Arial" panose="020B0604020202020204" pitchFamily="34" charset="0"/>
                <a:cs typeface="Arial" panose="020B0604020202020204" pitchFamily="34" charset="0"/>
              </a:rPr>
              <a:t>For example:</a:t>
            </a:r>
          </a:p>
          <a:p>
            <a:pPr algn="l">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It might predict </a:t>
            </a:r>
            <a:r>
              <a:rPr lang="en-US" sz="2000" b="1">
                <a:solidFill>
                  <a:srgbClr val="000000"/>
                </a:solidFill>
                <a:latin typeface="Arial" panose="020B0604020202020204" pitchFamily="34" charset="0"/>
                <a:cs typeface="Arial" panose="020B0604020202020204" pitchFamily="34" charset="0"/>
              </a:rPr>
              <a:t>"east"</a:t>
            </a:r>
            <a:r>
              <a:rPr lang="en-US" sz="2000">
                <a:solidFill>
                  <a:srgbClr val="000000"/>
                </a:solidFill>
                <a:latin typeface="Arial" panose="020B0604020202020204" pitchFamily="34" charset="0"/>
                <a:cs typeface="Arial" panose="020B0604020202020204" pitchFamily="34" charset="0"/>
              </a:rPr>
              <a:t> because that’s the most common completion.</a:t>
            </a:r>
          </a:p>
          <a:p>
            <a:pPr algn="l"/>
            <a:endParaRPr lang="en-US" sz="2000">
              <a:solidFill>
                <a:srgbClr val="00000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If given more context, like </a:t>
            </a:r>
            <a:r>
              <a:rPr lang="en-US" sz="2000" b="1">
                <a:solidFill>
                  <a:srgbClr val="000000"/>
                </a:solidFill>
                <a:latin typeface="Arial" panose="020B0604020202020204" pitchFamily="34" charset="0"/>
                <a:cs typeface="Arial" panose="020B0604020202020204" pitchFamily="34" charset="0"/>
              </a:rPr>
              <a:t>"In the winter, the sun rises later in the..."</a:t>
            </a:r>
            <a:r>
              <a:rPr lang="en-US" sz="2000">
                <a:solidFill>
                  <a:srgbClr val="000000"/>
                </a:solidFill>
                <a:latin typeface="Arial" panose="020B0604020202020204" pitchFamily="34" charset="0"/>
                <a:cs typeface="Arial" panose="020B0604020202020204" pitchFamily="34" charset="0"/>
              </a:rPr>
              <a:t>, it might predict </a:t>
            </a:r>
            <a:r>
              <a:rPr lang="en-US" sz="2000" b="1">
                <a:solidFill>
                  <a:srgbClr val="000000"/>
                </a:solidFill>
                <a:latin typeface="Arial" panose="020B0604020202020204" pitchFamily="34" charset="0"/>
                <a:cs typeface="Arial" panose="020B0604020202020204" pitchFamily="34" charset="0"/>
              </a:rPr>
              <a:t>"morning."</a:t>
            </a:r>
            <a:endParaRPr lang="en-US" sz="2000">
              <a:solidFill>
                <a:srgbClr val="00000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DB8FAC7-5D67-8E6A-EDE8-C79F6A18F8E8}"/>
              </a:ext>
            </a:extLst>
          </p:cNvPr>
          <p:cNvGrpSpPr/>
          <p:nvPr/>
        </p:nvGrpSpPr>
        <p:grpSpPr>
          <a:xfrm>
            <a:off x="9472461" y="161874"/>
            <a:ext cx="888658" cy="852101"/>
            <a:chOff x="3059821" y="486238"/>
            <a:chExt cx="2819400" cy="2667000"/>
          </a:xfrm>
        </p:grpSpPr>
        <p:sp>
          <p:nvSpPr>
            <p:cNvPr id="7" name="Oval 6">
              <a:extLst>
                <a:ext uri="{FF2B5EF4-FFF2-40B4-BE49-F238E27FC236}">
                  <a16:creationId xmlns:a16="http://schemas.microsoft.com/office/drawing/2014/main" id="{FB511F01-5E7A-B42F-0DAD-6C35E1B8A33D}"/>
                </a:ext>
              </a:extLst>
            </p:cNvPr>
            <p:cNvSpPr/>
            <p:nvPr/>
          </p:nvSpPr>
          <p:spPr bwMode="auto">
            <a:xfrm>
              <a:off x="3059821" y="486238"/>
              <a:ext cx="2819400" cy="2667000"/>
            </a:xfrm>
            <a:prstGeom prst="ellipse">
              <a:avLst/>
            </a:prstGeom>
            <a:solidFill>
              <a:srgbClr val="BBE0E3">
                <a:alpha val="67059"/>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atin typeface="Arial" panose="020B0604020202020204" pitchFamily="34" charset="0"/>
                <a:cs typeface="Arial" panose="020B0604020202020204" pitchFamily="34" charset="0"/>
              </a:endParaRPr>
            </a:p>
          </p:txBody>
        </p:sp>
        <p:pic>
          <p:nvPicPr>
            <p:cNvPr id="8" name="Picture 7" descr="A blue and white diagram&#10;&#10;AI-generated content may be incorrect.">
              <a:extLst>
                <a:ext uri="{FF2B5EF4-FFF2-40B4-BE49-F238E27FC236}">
                  <a16:creationId xmlns:a16="http://schemas.microsoft.com/office/drawing/2014/main" id="{C8C61AD7-7287-9C68-EFD9-69371E28B57C}"/>
                </a:ext>
              </a:extLst>
            </p:cNvPr>
            <p:cNvPicPr>
              <a:picLocks noChangeAspect="1"/>
            </p:cNvPicPr>
            <p:nvPr/>
          </p:nvPicPr>
          <p:blipFill>
            <a:blip r:embed="rId3"/>
            <a:stretch>
              <a:fillRect/>
            </a:stretch>
          </p:blipFill>
          <p:spPr>
            <a:xfrm flipH="1">
              <a:off x="3392957" y="674566"/>
              <a:ext cx="2240758" cy="2257142"/>
            </a:xfrm>
            <a:prstGeom prst="rect">
              <a:avLst/>
            </a:prstGeom>
          </p:spPr>
        </p:pic>
      </p:grpSp>
    </p:spTree>
    <p:extLst>
      <p:ext uri="{BB962C8B-B14F-4D97-AF65-F5344CB8AC3E}">
        <p14:creationId xmlns:p14="http://schemas.microsoft.com/office/powerpoint/2010/main" val="4256227233"/>
      </p:ext>
    </p:extLst>
  </p:cSld>
  <p:clrMapOvr>
    <a:masterClrMapping/>
  </p:clrMapOvr>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1951</TotalTime>
  <Words>2481</Words>
  <Application>Microsoft Office PowerPoint</Application>
  <PresentationFormat>Widescreen</PresentationFormat>
  <Paragraphs>278</Paragraphs>
  <Slides>40</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Aptos</vt:lpstr>
      <vt:lpstr>Arial</vt:lpstr>
      <vt:lpstr>Calibri</vt:lpstr>
      <vt:lpstr>Helvetica</vt:lpstr>
      <vt:lpstr>Merriweather</vt:lpstr>
      <vt:lpstr>Times</vt:lpstr>
      <vt:lpstr>Univers 67 CondensedBold</vt:lpstr>
      <vt:lpstr>Univers 75 Black</vt:lpstr>
      <vt:lpstr>-webkit-standard</vt:lpstr>
      <vt:lpstr>Wingdings</vt:lpstr>
      <vt:lpstr>PowerPoint</vt:lpstr>
      <vt:lpstr>AI-Facilitated Literature Review Workshop: A Hands-on Demonstration of Elicit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best way to learn how a GenAI tool works?</vt:lpstr>
      <vt:lpstr>What is the best way to learn how a GenAI tool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Terrill, Kristin I [G COL]</cp:lastModifiedBy>
  <cp:revision>81</cp:revision>
  <dcterms:created xsi:type="dcterms:W3CDTF">2016-12-19T18:10:52Z</dcterms:created>
  <dcterms:modified xsi:type="dcterms:W3CDTF">2025-09-19T22:25:41Z</dcterms:modified>
</cp:coreProperties>
</file>