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62" r:id="rId4"/>
    <p:sldId id="263" r:id="rId5"/>
    <p:sldId id="264" r:id="rId6"/>
    <p:sldId id="288" r:id="rId7"/>
    <p:sldId id="258" r:id="rId8"/>
    <p:sldId id="259" r:id="rId9"/>
    <p:sldId id="265" r:id="rId10"/>
    <p:sldId id="280" r:id="rId11"/>
    <p:sldId id="281" r:id="rId12"/>
    <p:sldId id="282" r:id="rId13"/>
    <p:sldId id="283" r:id="rId14"/>
    <p:sldId id="284" r:id="rId15"/>
    <p:sldId id="270" r:id="rId16"/>
    <p:sldId id="271" r:id="rId17"/>
    <p:sldId id="274" r:id="rId18"/>
    <p:sldId id="286" r:id="rId19"/>
    <p:sldId id="273" r:id="rId20"/>
    <p:sldId id="260" r:id="rId21"/>
    <p:sldId id="269" r:id="rId22"/>
    <p:sldId id="289" r:id="rId23"/>
    <p:sldId id="290" r:id="rId24"/>
    <p:sldId id="293" r:id="rId25"/>
    <p:sldId id="294" r:id="rId26"/>
    <p:sldId id="275" r:id="rId27"/>
    <p:sldId id="296" r:id="rId28"/>
    <p:sldId id="261" r:id="rId29"/>
    <p:sldId id="272" r:id="rId30"/>
    <p:sldId id="300" r:id="rId31"/>
    <p:sldId id="301" r:id="rId32"/>
    <p:sldId id="302" r:id="rId33"/>
    <p:sldId id="303" r:id="rId34"/>
    <p:sldId id="304" r:id="rId35"/>
    <p:sldId id="305" r:id="rId36"/>
    <p:sldId id="276" r:id="rId37"/>
    <p:sldId id="306" r:id="rId38"/>
    <p:sldId id="278" r:id="rId39"/>
    <p:sldId id="267" r:id="rId40"/>
    <p:sldId id="279" r:id="rId41"/>
    <p:sldId id="297" r:id="rId42"/>
    <p:sldId id="295" r:id="rId43"/>
    <p:sldId id="299"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45F"/>
    <a:srgbClr val="524727"/>
    <a:srgbClr val="F1B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A2827-61DA-49F8-BBB7-E199B887626E}" v="315" dt="2025-09-24T16:15:32.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D456D-89AA-4C8B-98DD-AA052DB14BD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FE5E0BE-BFE8-4CB3-86EF-89FCCAADDECE}">
      <dgm:prSet phldrT="[Text]" phldr="0"/>
      <dgm:spPr/>
      <dgm:t>
        <a:bodyPr/>
        <a:lstStyle/>
        <a:p>
          <a:pPr rtl="0"/>
          <a:r>
            <a:rPr lang="en-US">
              <a:latin typeface="Aptos Display" panose="02110004020202020204"/>
            </a:rPr>
            <a:t>Basics</a:t>
          </a:r>
          <a:endParaRPr lang="en-US"/>
        </a:p>
      </dgm:t>
    </dgm:pt>
    <dgm:pt modelId="{D61D4D14-1013-4155-BEEA-A06904849582}" type="parTrans" cxnId="{E397E2B5-2FE3-496E-A554-DC1041D05268}">
      <dgm:prSet/>
      <dgm:spPr/>
      <dgm:t>
        <a:bodyPr/>
        <a:lstStyle/>
        <a:p>
          <a:endParaRPr lang="en-US"/>
        </a:p>
      </dgm:t>
    </dgm:pt>
    <dgm:pt modelId="{65D46B6A-1FB4-44F9-93CC-12484636536D}" type="sibTrans" cxnId="{E397E2B5-2FE3-496E-A554-DC1041D05268}">
      <dgm:prSet/>
      <dgm:spPr/>
      <dgm:t>
        <a:bodyPr/>
        <a:lstStyle/>
        <a:p>
          <a:endParaRPr lang="en-US"/>
        </a:p>
      </dgm:t>
    </dgm:pt>
    <dgm:pt modelId="{D56A0A68-CAE0-41D3-8526-AB0254B90FEA}">
      <dgm:prSet phldrT="[Text]" phldr="0"/>
      <dgm:spPr/>
      <dgm:t>
        <a:bodyPr/>
        <a:lstStyle/>
        <a:p>
          <a:pPr rtl="0"/>
          <a:r>
            <a:rPr lang="en-US">
              <a:latin typeface="Aptos Display" panose="02110004020202020204"/>
            </a:rPr>
            <a:t>Ethics</a:t>
          </a:r>
          <a:endParaRPr lang="en-US"/>
        </a:p>
      </dgm:t>
    </dgm:pt>
    <dgm:pt modelId="{B8650F13-5994-4B03-95EE-B1A222C46492}" type="parTrans" cxnId="{825EDAC3-5F58-492F-9379-D94D390D9816}">
      <dgm:prSet/>
      <dgm:spPr/>
      <dgm:t>
        <a:bodyPr/>
        <a:lstStyle/>
        <a:p>
          <a:endParaRPr lang="en-US"/>
        </a:p>
      </dgm:t>
    </dgm:pt>
    <dgm:pt modelId="{A07F1045-A6FF-4B9C-8023-103DB636410A}" type="sibTrans" cxnId="{825EDAC3-5F58-492F-9379-D94D390D9816}">
      <dgm:prSet/>
      <dgm:spPr/>
      <dgm:t>
        <a:bodyPr/>
        <a:lstStyle/>
        <a:p>
          <a:endParaRPr lang="en-US"/>
        </a:p>
      </dgm:t>
    </dgm:pt>
    <dgm:pt modelId="{D7FD259E-7318-4EE7-BD0F-702938FE2251}">
      <dgm:prSet phldrT="[Text]" phldr="0"/>
      <dgm:spPr/>
      <dgm:t>
        <a:bodyPr/>
        <a:lstStyle/>
        <a:p>
          <a:pPr rtl="0"/>
          <a:r>
            <a:rPr lang="en-US">
              <a:latin typeface="Aptos Display" panose="02110004020202020204"/>
            </a:rPr>
            <a:t>Technology</a:t>
          </a:r>
          <a:endParaRPr lang="en-US"/>
        </a:p>
      </dgm:t>
    </dgm:pt>
    <dgm:pt modelId="{49257268-9046-4A20-BADB-A05F10E2BF97}" type="parTrans" cxnId="{E40492D3-F3D1-40F3-9D32-8B64F275C832}">
      <dgm:prSet/>
      <dgm:spPr/>
      <dgm:t>
        <a:bodyPr/>
        <a:lstStyle/>
        <a:p>
          <a:endParaRPr lang="en-US"/>
        </a:p>
      </dgm:t>
    </dgm:pt>
    <dgm:pt modelId="{5EFE7573-E80D-4599-8757-08B400957358}" type="sibTrans" cxnId="{E40492D3-F3D1-40F3-9D32-8B64F275C832}">
      <dgm:prSet/>
      <dgm:spPr/>
      <dgm:t>
        <a:bodyPr/>
        <a:lstStyle/>
        <a:p>
          <a:endParaRPr lang="en-US"/>
        </a:p>
      </dgm:t>
    </dgm:pt>
    <dgm:pt modelId="{1B824AF1-A69C-4645-9F74-28E6ADBC7565}" type="pres">
      <dgm:prSet presAssocID="{8E9D456D-89AA-4C8B-98DD-AA052DB14BD4}" presName="diagram" presStyleCnt="0">
        <dgm:presLayoutVars>
          <dgm:dir/>
          <dgm:resizeHandles val="exact"/>
        </dgm:presLayoutVars>
      </dgm:prSet>
      <dgm:spPr/>
    </dgm:pt>
    <dgm:pt modelId="{EA8DCF91-D699-4C9A-A12D-5D7E0F639EC8}" type="pres">
      <dgm:prSet presAssocID="{0FE5E0BE-BFE8-4CB3-86EF-89FCCAADDECE}" presName="node" presStyleLbl="node1" presStyleIdx="0" presStyleCnt="3">
        <dgm:presLayoutVars>
          <dgm:bulletEnabled val="1"/>
        </dgm:presLayoutVars>
      </dgm:prSet>
      <dgm:spPr/>
    </dgm:pt>
    <dgm:pt modelId="{CE95B2E9-7312-48DD-9B7C-F2B1C6D53170}" type="pres">
      <dgm:prSet presAssocID="{65D46B6A-1FB4-44F9-93CC-12484636536D}" presName="sibTrans" presStyleCnt="0"/>
      <dgm:spPr/>
    </dgm:pt>
    <dgm:pt modelId="{25B0E4DE-0CCE-44B3-B69E-9A0FBBD4903C}" type="pres">
      <dgm:prSet presAssocID="{D56A0A68-CAE0-41D3-8526-AB0254B90FEA}" presName="node" presStyleLbl="node1" presStyleIdx="1" presStyleCnt="3">
        <dgm:presLayoutVars>
          <dgm:bulletEnabled val="1"/>
        </dgm:presLayoutVars>
      </dgm:prSet>
      <dgm:spPr/>
    </dgm:pt>
    <dgm:pt modelId="{94843B0E-9EB0-470F-A034-D78DE0CB73D2}" type="pres">
      <dgm:prSet presAssocID="{A07F1045-A6FF-4B9C-8023-103DB636410A}" presName="sibTrans" presStyleCnt="0"/>
      <dgm:spPr/>
    </dgm:pt>
    <dgm:pt modelId="{5D38ED7A-7C1F-417F-80F6-AE0AE77568A0}" type="pres">
      <dgm:prSet presAssocID="{D7FD259E-7318-4EE7-BD0F-702938FE2251}" presName="node" presStyleLbl="node1" presStyleIdx="2" presStyleCnt="3">
        <dgm:presLayoutVars>
          <dgm:bulletEnabled val="1"/>
        </dgm:presLayoutVars>
      </dgm:prSet>
      <dgm:spPr/>
    </dgm:pt>
  </dgm:ptLst>
  <dgm:cxnLst>
    <dgm:cxn modelId="{8F85603F-5AE5-44DB-8E00-38CCF618B877}" type="presOf" srcId="{D56A0A68-CAE0-41D3-8526-AB0254B90FEA}" destId="{25B0E4DE-0CCE-44B3-B69E-9A0FBBD4903C}" srcOrd="0" destOrd="0" presId="urn:microsoft.com/office/officeart/2005/8/layout/default"/>
    <dgm:cxn modelId="{0C664070-4782-4EAD-8704-A138EF4120F5}" type="presOf" srcId="{8E9D456D-89AA-4C8B-98DD-AA052DB14BD4}" destId="{1B824AF1-A69C-4645-9F74-28E6ADBC7565}" srcOrd="0" destOrd="0" presId="urn:microsoft.com/office/officeart/2005/8/layout/default"/>
    <dgm:cxn modelId="{E397E2B5-2FE3-496E-A554-DC1041D05268}" srcId="{8E9D456D-89AA-4C8B-98DD-AA052DB14BD4}" destId="{0FE5E0BE-BFE8-4CB3-86EF-89FCCAADDECE}" srcOrd="0" destOrd="0" parTransId="{D61D4D14-1013-4155-BEEA-A06904849582}" sibTransId="{65D46B6A-1FB4-44F9-93CC-12484636536D}"/>
    <dgm:cxn modelId="{825EDAC3-5F58-492F-9379-D94D390D9816}" srcId="{8E9D456D-89AA-4C8B-98DD-AA052DB14BD4}" destId="{D56A0A68-CAE0-41D3-8526-AB0254B90FEA}" srcOrd="1" destOrd="0" parTransId="{B8650F13-5994-4B03-95EE-B1A222C46492}" sibTransId="{A07F1045-A6FF-4B9C-8023-103DB636410A}"/>
    <dgm:cxn modelId="{A65209CE-6166-4E1F-8A60-58AD7A0361C5}" type="presOf" srcId="{0FE5E0BE-BFE8-4CB3-86EF-89FCCAADDECE}" destId="{EA8DCF91-D699-4C9A-A12D-5D7E0F639EC8}" srcOrd="0" destOrd="0" presId="urn:microsoft.com/office/officeart/2005/8/layout/default"/>
    <dgm:cxn modelId="{E40492D3-F3D1-40F3-9D32-8B64F275C832}" srcId="{8E9D456D-89AA-4C8B-98DD-AA052DB14BD4}" destId="{D7FD259E-7318-4EE7-BD0F-702938FE2251}" srcOrd="2" destOrd="0" parTransId="{49257268-9046-4A20-BADB-A05F10E2BF97}" sibTransId="{5EFE7573-E80D-4599-8757-08B400957358}"/>
    <dgm:cxn modelId="{8506F6FA-7438-4839-96E0-7403D95BAFF3}" type="presOf" srcId="{D7FD259E-7318-4EE7-BD0F-702938FE2251}" destId="{5D38ED7A-7C1F-417F-80F6-AE0AE77568A0}" srcOrd="0" destOrd="0" presId="urn:microsoft.com/office/officeart/2005/8/layout/default"/>
    <dgm:cxn modelId="{A7A1E6E6-5D52-4344-BD98-42ABADBCA7D7}" type="presParOf" srcId="{1B824AF1-A69C-4645-9F74-28E6ADBC7565}" destId="{EA8DCF91-D699-4C9A-A12D-5D7E0F639EC8}" srcOrd="0" destOrd="0" presId="urn:microsoft.com/office/officeart/2005/8/layout/default"/>
    <dgm:cxn modelId="{A0120ECE-7723-434F-8AC1-D0A454FD763B}" type="presParOf" srcId="{1B824AF1-A69C-4645-9F74-28E6ADBC7565}" destId="{CE95B2E9-7312-48DD-9B7C-F2B1C6D53170}" srcOrd="1" destOrd="0" presId="urn:microsoft.com/office/officeart/2005/8/layout/default"/>
    <dgm:cxn modelId="{297BC066-65EC-46C3-A736-AE6CD1DF449E}" type="presParOf" srcId="{1B824AF1-A69C-4645-9F74-28E6ADBC7565}" destId="{25B0E4DE-0CCE-44B3-B69E-9A0FBBD4903C}" srcOrd="2" destOrd="0" presId="urn:microsoft.com/office/officeart/2005/8/layout/default"/>
    <dgm:cxn modelId="{3DB6AE1F-CDC3-4E67-A146-B09EBD547273}" type="presParOf" srcId="{1B824AF1-A69C-4645-9F74-28E6ADBC7565}" destId="{94843B0E-9EB0-470F-A034-D78DE0CB73D2}" srcOrd="3" destOrd="0" presId="urn:microsoft.com/office/officeart/2005/8/layout/default"/>
    <dgm:cxn modelId="{2643A653-84D3-4231-BD77-7A1C3E04E7BA}" type="presParOf" srcId="{1B824AF1-A69C-4645-9F74-28E6ADBC7565}" destId="{5D38ED7A-7C1F-417F-80F6-AE0AE77568A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65C52B-AA04-4356-99C0-BA8E88B1C4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379896-3EF0-48AC-A26C-8B621CC267DE}">
      <dgm:prSet phldrT="[Text]" phldr="0"/>
      <dgm:spPr/>
      <dgm:t>
        <a:bodyPr/>
        <a:lstStyle/>
        <a:p>
          <a:pPr rtl="0"/>
          <a:r>
            <a:rPr lang="en-US">
              <a:latin typeface="Aptos Display" panose="02110004020202020204"/>
            </a:rPr>
            <a:t>Types of Ethics</a:t>
          </a:r>
          <a:endParaRPr lang="en-US"/>
        </a:p>
      </dgm:t>
    </dgm:pt>
    <dgm:pt modelId="{F66C4C20-229C-4280-B1B1-D21B9D334C2E}" type="parTrans" cxnId="{71FA2E6A-197E-4DBE-A8A9-72E1B94415BE}">
      <dgm:prSet/>
      <dgm:spPr/>
      <dgm:t>
        <a:bodyPr/>
        <a:lstStyle/>
        <a:p>
          <a:endParaRPr lang="en-US"/>
        </a:p>
      </dgm:t>
    </dgm:pt>
    <dgm:pt modelId="{0C3C9BFE-1434-403F-8E88-9E923F6A68E3}" type="sibTrans" cxnId="{71FA2E6A-197E-4DBE-A8A9-72E1B94415BE}">
      <dgm:prSet/>
      <dgm:spPr/>
      <dgm:t>
        <a:bodyPr/>
        <a:lstStyle/>
        <a:p>
          <a:endParaRPr lang="en-US"/>
        </a:p>
      </dgm:t>
    </dgm:pt>
    <dgm:pt modelId="{087A2B07-F9EB-419A-BFEA-ED3C80A35BF9}">
      <dgm:prSet phldrT="[Text]" phldr="0"/>
      <dgm:spPr/>
      <dgm:t>
        <a:bodyPr/>
        <a:lstStyle/>
        <a:p>
          <a:pPr rtl="0"/>
          <a:r>
            <a:rPr lang="en-US">
              <a:latin typeface="Aptos Display" panose="02110004020202020204"/>
            </a:rPr>
            <a:t>Ethics vs Regulation</a:t>
          </a:r>
          <a:endParaRPr lang="en-US"/>
        </a:p>
      </dgm:t>
    </dgm:pt>
    <dgm:pt modelId="{5410D3B6-114A-44CA-A321-4D571C6FF9F7}" type="parTrans" cxnId="{BBCDC84E-8D7D-4782-926C-F2F5E613FF32}">
      <dgm:prSet/>
      <dgm:spPr/>
      <dgm:t>
        <a:bodyPr/>
        <a:lstStyle/>
        <a:p>
          <a:endParaRPr lang="en-US"/>
        </a:p>
      </dgm:t>
    </dgm:pt>
    <dgm:pt modelId="{B28F0831-DBBE-41EA-962A-B14455872A12}" type="sibTrans" cxnId="{BBCDC84E-8D7D-4782-926C-F2F5E613FF32}">
      <dgm:prSet/>
      <dgm:spPr/>
      <dgm:t>
        <a:bodyPr/>
        <a:lstStyle/>
        <a:p>
          <a:endParaRPr lang="en-US"/>
        </a:p>
      </dgm:t>
    </dgm:pt>
    <dgm:pt modelId="{D0CC159C-AD8A-4034-AE7E-03A9BBF45906}">
      <dgm:prSet phldrT="[Text]" phldr="0"/>
      <dgm:spPr/>
      <dgm:t>
        <a:bodyPr/>
        <a:lstStyle/>
        <a:p>
          <a:pPr rtl="0"/>
          <a:r>
            <a:rPr lang="en-US">
              <a:latin typeface="Aptos Display" panose="02110004020202020204"/>
            </a:rPr>
            <a:t>Institutional Compliance</a:t>
          </a:r>
          <a:endParaRPr lang="en-US"/>
        </a:p>
      </dgm:t>
    </dgm:pt>
    <dgm:pt modelId="{407FEA7E-F329-4715-BD61-21EF578E4AD9}" type="parTrans" cxnId="{23128157-50D1-4F73-AFEE-F3239321C9A1}">
      <dgm:prSet/>
      <dgm:spPr/>
      <dgm:t>
        <a:bodyPr/>
        <a:lstStyle/>
        <a:p>
          <a:endParaRPr lang="en-US"/>
        </a:p>
      </dgm:t>
    </dgm:pt>
    <dgm:pt modelId="{C1829292-B9BD-44C4-B974-8837E398C174}" type="sibTrans" cxnId="{23128157-50D1-4F73-AFEE-F3239321C9A1}">
      <dgm:prSet/>
      <dgm:spPr/>
      <dgm:t>
        <a:bodyPr/>
        <a:lstStyle/>
        <a:p>
          <a:endParaRPr lang="en-US"/>
        </a:p>
      </dgm:t>
    </dgm:pt>
    <dgm:pt modelId="{330F6B11-B07F-4B93-8315-D957B8DD1C2D}">
      <dgm:prSet phldrT="[Text]" phldr="0"/>
      <dgm:spPr/>
      <dgm:t>
        <a:bodyPr/>
        <a:lstStyle/>
        <a:p>
          <a:pPr rtl="0"/>
          <a:r>
            <a:rPr lang="en-US">
              <a:latin typeface="Aptos Display" panose="02110004020202020204"/>
            </a:rPr>
            <a:t>Research Misconduct</a:t>
          </a:r>
          <a:endParaRPr lang="en-US"/>
        </a:p>
      </dgm:t>
    </dgm:pt>
    <dgm:pt modelId="{7D41659D-9BF4-40E7-8109-DFCB2D16129B}" type="parTrans" cxnId="{D481581C-4BCA-4726-9C52-0B60669BA460}">
      <dgm:prSet/>
      <dgm:spPr/>
      <dgm:t>
        <a:bodyPr/>
        <a:lstStyle/>
        <a:p>
          <a:endParaRPr lang="en-US"/>
        </a:p>
      </dgm:t>
    </dgm:pt>
    <dgm:pt modelId="{E97593E7-F628-4CCB-8E41-D7F6A832F1C3}" type="sibTrans" cxnId="{D481581C-4BCA-4726-9C52-0B60669BA460}">
      <dgm:prSet/>
      <dgm:spPr/>
      <dgm:t>
        <a:bodyPr/>
        <a:lstStyle/>
        <a:p>
          <a:endParaRPr lang="en-US"/>
        </a:p>
      </dgm:t>
    </dgm:pt>
    <dgm:pt modelId="{E3263D29-9213-4D39-B799-8F66FD019B5D}">
      <dgm:prSet phldr="0"/>
      <dgm:spPr/>
      <dgm:t>
        <a:bodyPr/>
        <a:lstStyle/>
        <a:p>
          <a:pPr rtl="0"/>
          <a:r>
            <a:rPr lang="en-US" sz="1400">
              <a:latin typeface="Aptos Display" panose="02110004020202020204"/>
            </a:rPr>
            <a:t>Falsification</a:t>
          </a:r>
          <a:endParaRPr lang="en-US" sz="1800">
            <a:latin typeface="Aptos Display" panose="02110004020202020204"/>
          </a:endParaRPr>
        </a:p>
      </dgm:t>
    </dgm:pt>
    <dgm:pt modelId="{51485365-D867-4FA5-8B9B-2A661E7E4908}" type="parTrans" cxnId="{0E76D436-2A64-4667-AB86-480349CA042E}">
      <dgm:prSet/>
      <dgm:spPr/>
    </dgm:pt>
    <dgm:pt modelId="{CB367010-9B37-47CB-AF35-C13D7DAEB0CD}" type="sibTrans" cxnId="{0E76D436-2A64-4667-AB86-480349CA042E}">
      <dgm:prSet/>
      <dgm:spPr/>
    </dgm:pt>
    <dgm:pt modelId="{5B2A2996-8D78-487D-BD24-8AD7A2A39E4D}">
      <dgm:prSet phldr="0"/>
      <dgm:spPr/>
      <dgm:t>
        <a:bodyPr/>
        <a:lstStyle/>
        <a:p>
          <a:pPr rtl="0"/>
          <a:r>
            <a:rPr lang="en-US" sz="1400">
              <a:latin typeface="Aptos Display" panose="02110004020202020204"/>
            </a:rPr>
            <a:t>Disciplinary</a:t>
          </a:r>
          <a:endParaRPr lang="en-US" sz="1800">
            <a:latin typeface="Aptos Display" panose="02110004020202020204"/>
          </a:endParaRPr>
        </a:p>
      </dgm:t>
    </dgm:pt>
    <dgm:pt modelId="{CD9937B4-FCD4-496A-B563-55CC16285639}" type="parTrans" cxnId="{8187EC22-3FC1-4406-9341-04FE0753E0B4}">
      <dgm:prSet/>
      <dgm:spPr/>
    </dgm:pt>
    <dgm:pt modelId="{3F08B169-082B-4057-B64E-D0C987B72E6C}" type="sibTrans" cxnId="{8187EC22-3FC1-4406-9341-04FE0753E0B4}">
      <dgm:prSet/>
      <dgm:spPr/>
    </dgm:pt>
    <dgm:pt modelId="{21F33C82-DA36-43D2-8935-EA4704F3A185}">
      <dgm:prSet phldr="0"/>
      <dgm:spPr/>
      <dgm:t>
        <a:bodyPr/>
        <a:lstStyle/>
        <a:p>
          <a:pPr rtl="0"/>
          <a:r>
            <a:rPr lang="en-US" sz="1400">
              <a:latin typeface="Aptos Display" panose="02110004020202020204"/>
            </a:rPr>
            <a:t>Legal but unethical</a:t>
          </a:r>
        </a:p>
      </dgm:t>
    </dgm:pt>
    <dgm:pt modelId="{B5BAEBE5-CA01-4689-AF89-90BC8F324138}" type="parTrans" cxnId="{EC58F506-F934-4B10-BA66-77B6C99C1C30}">
      <dgm:prSet/>
      <dgm:spPr/>
    </dgm:pt>
    <dgm:pt modelId="{FE01D39C-B5A6-4968-9B52-895D6030304A}" type="sibTrans" cxnId="{EC58F506-F934-4B10-BA66-77B6C99C1C30}">
      <dgm:prSet/>
      <dgm:spPr/>
    </dgm:pt>
    <dgm:pt modelId="{5F11789A-F2AF-4317-A28C-E85CD404BC6F}">
      <dgm:prSet phldr="0"/>
      <dgm:spPr/>
      <dgm:t>
        <a:bodyPr/>
        <a:lstStyle/>
        <a:p>
          <a:pPr rtl="0"/>
          <a:r>
            <a:rPr lang="en-US" sz="1400">
              <a:latin typeface="Aptos Display" panose="02110004020202020204"/>
            </a:rPr>
            <a:t>Illegal but ethical</a:t>
          </a:r>
        </a:p>
      </dgm:t>
    </dgm:pt>
    <dgm:pt modelId="{C339E45C-EA9E-4005-A6EA-697EB92C5FF4}" type="parTrans" cxnId="{70F83D6A-1DD8-4F8C-A14F-EEDE6931C1B8}">
      <dgm:prSet/>
      <dgm:spPr/>
    </dgm:pt>
    <dgm:pt modelId="{D20EAFFF-6E3F-4D20-A8E6-496119BD96DE}" type="sibTrans" cxnId="{70F83D6A-1DD8-4F8C-A14F-EEDE6931C1B8}">
      <dgm:prSet/>
      <dgm:spPr/>
    </dgm:pt>
    <dgm:pt modelId="{1F3594B5-8109-4946-B31E-8ACEEFF105A4}">
      <dgm:prSet phldr="0"/>
      <dgm:spPr/>
      <dgm:t>
        <a:bodyPr/>
        <a:lstStyle/>
        <a:p>
          <a:pPr rtl="0"/>
          <a:r>
            <a:rPr lang="en-US" sz="1400">
              <a:latin typeface="Aptos Display" panose="02110004020202020204"/>
            </a:rPr>
            <a:t>Personal</a:t>
          </a:r>
        </a:p>
      </dgm:t>
    </dgm:pt>
    <dgm:pt modelId="{15ED913B-ADBF-4F17-BD38-66A217A6A8FF}" type="parTrans" cxnId="{0CFC239B-61D3-4CD5-B291-2ADAA21D3B66}">
      <dgm:prSet/>
      <dgm:spPr/>
    </dgm:pt>
    <dgm:pt modelId="{E2094774-F266-43A9-B26F-F9253E577EC7}" type="sibTrans" cxnId="{0CFC239B-61D3-4CD5-B291-2ADAA21D3B66}">
      <dgm:prSet/>
      <dgm:spPr/>
    </dgm:pt>
    <dgm:pt modelId="{E1E431C0-6DB3-4EA6-AA51-FFE6F1CBE66A}">
      <dgm:prSet phldr="0"/>
      <dgm:spPr/>
      <dgm:t>
        <a:bodyPr/>
        <a:lstStyle/>
        <a:p>
          <a:r>
            <a:rPr lang="en-US" sz="1400">
              <a:latin typeface="Aptos Display" panose="02110004020202020204"/>
            </a:rPr>
            <a:t>Institutional/organizational</a:t>
          </a:r>
          <a:endParaRPr lang="en-US"/>
        </a:p>
      </dgm:t>
    </dgm:pt>
    <dgm:pt modelId="{29BEDC72-D881-4A94-B307-5EF5F95C9816}" type="parTrans" cxnId="{776F9DC5-02A0-4481-A0C8-0E7653DE5032}">
      <dgm:prSet/>
      <dgm:spPr/>
    </dgm:pt>
    <dgm:pt modelId="{0420335E-63A0-4805-83E2-BE1753CF0A78}" type="sibTrans" cxnId="{776F9DC5-02A0-4481-A0C8-0E7653DE5032}">
      <dgm:prSet/>
      <dgm:spPr/>
    </dgm:pt>
    <dgm:pt modelId="{C7631D66-AA75-4424-B81E-D26CBF70B624}">
      <dgm:prSet phldr="0"/>
      <dgm:spPr/>
      <dgm:t>
        <a:bodyPr/>
        <a:lstStyle/>
        <a:p>
          <a:pPr rtl="0"/>
          <a:r>
            <a:rPr lang="en-US" sz="1400">
              <a:latin typeface="Aptos Display" panose="02110004020202020204"/>
            </a:rPr>
            <a:t>Committees and Trainings</a:t>
          </a:r>
        </a:p>
      </dgm:t>
    </dgm:pt>
    <dgm:pt modelId="{0155DEEB-6DFE-44E3-AE2B-8F9C877193A8}" type="parTrans" cxnId="{55E1062F-5CB5-4108-A04E-0B88B59387E0}">
      <dgm:prSet/>
      <dgm:spPr/>
    </dgm:pt>
    <dgm:pt modelId="{ABA280D7-B604-4BFC-8884-5B33E381DBD3}" type="sibTrans" cxnId="{55E1062F-5CB5-4108-A04E-0B88B59387E0}">
      <dgm:prSet/>
      <dgm:spPr/>
    </dgm:pt>
    <dgm:pt modelId="{B05120A7-22B6-4A33-839C-B77D5A7C1407}">
      <dgm:prSet phldr="0"/>
      <dgm:spPr/>
      <dgm:t>
        <a:bodyPr/>
        <a:lstStyle/>
        <a:p>
          <a:pPr rtl="0"/>
          <a:r>
            <a:rPr lang="en-US" sz="1400">
              <a:latin typeface="Aptos Display" panose="02110004020202020204"/>
            </a:rPr>
            <a:t>Impact on theses/dissertations</a:t>
          </a:r>
        </a:p>
      </dgm:t>
    </dgm:pt>
    <dgm:pt modelId="{9499AB65-9217-4594-8F3A-BF3EF05278B4}" type="parTrans" cxnId="{F2D4BBA7-2CD7-40A7-8BC4-7E251D0D5217}">
      <dgm:prSet/>
      <dgm:spPr/>
    </dgm:pt>
    <dgm:pt modelId="{9FFEC6A5-FD11-4B36-A7CD-1F3F33EF69E2}" type="sibTrans" cxnId="{F2D4BBA7-2CD7-40A7-8BC4-7E251D0D5217}">
      <dgm:prSet/>
      <dgm:spPr/>
    </dgm:pt>
    <dgm:pt modelId="{9BF2BB95-C983-47CD-8528-3E7659BBA2B7}">
      <dgm:prSet phldr="0"/>
      <dgm:spPr/>
      <dgm:t>
        <a:bodyPr/>
        <a:lstStyle/>
        <a:p>
          <a:pPr rtl="0"/>
          <a:r>
            <a:rPr lang="en-US" sz="1400">
              <a:latin typeface="Aptos Display" panose="02110004020202020204"/>
            </a:rPr>
            <a:t>Fabrication</a:t>
          </a:r>
        </a:p>
      </dgm:t>
    </dgm:pt>
    <dgm:pt modelId="{5F6B9B6A-1B0E-4C88-8315-46B8B4961DAE}" type="parTrans" cxnId="{B8EA8396-F52B-4D10-A5FC-0B7C01C36F0E}">
      <dgm:prSet/>
      <dgm:spPr/>
    </dgm:pt>
    <dgm:pt modelId="{C8A8A6B5-D92D-423E-9B6D-514EA8CE94E9}" type="sibTrans" cxnId="{B8EA8396-F52B-4D10-A5FC-0B7C01C36F0E}">
      <dgm:prSet/>
      <dgm:spPr/>
    </dgm:pt>
    <dgm:pt modelId="{316F3D71-093C-423F-88C7-52EC8D2C67ED}">
      <dgm:prSet phldr="0"/>
      <dgm:spPr/>
      <dgm:t>
        <a:bodyPr/>
        <a:lstStyle/>
        <a:p>
          <a:r>
            <a:rPr lang="en-US" sz="1400">
              <a:latin typeface="Aptos Display" panose="02110004020202020204"/>
            </a:rPr>
            <a:t>Plagiarsm</a:t>
          </a:r>
          <a:endParaRPr lang="en-US"/>
        </a:p>
      </dgm:t>
    </dgm:pt>
    <dgm:pt modelId="{CEDB5307-BF91-4B01-9118-3342E4FFE5A4}" type="parTrans" cxnId="{97EB02AB-3BF1-4C3B-B067-EC97AC8BCA34}">
      <dgm:prSet/>
      <dgm:spPr/>
    </dgm:pt>
    <dgm:pt modelId="{60FE1D48-8ACD-4CD0-ADBA-E252306268FC}" type="sibTrans" cxnId="{97EB02AB-3BF1-4C3B-B067-EC97AC8BCA34}">
      <dgm:prSet/>
      <dgm:spPr/>
    </dgm:pt>
    <dgm:pt modelId="{885A9A1B-E53B-46F4-A966-CCF361522062}" type="pres">
      <dgm:prSet presAssocID="{FE65C52B-AA04-4356-99C0-BA8E88B1C43C}" presName="diagram" presStyleCnt="0">
        <dgm:presLayoutVars>
          <dgm:dir/>
          <dgm:resizeHandles val="exact"/>
        </dgm:presLayoutVars>
      </dgm:prSet>
      <dgm:spPr/>
    </dgm:pt>
    <dgm:pt modelId="{06926920-9DBC-4785-891A-6E151549DCB4}" type="pres">
      <dgm:prSet presAssocID="{E9379896-3EF0-48AC-A26C-8B621CC267DE}" presName="node" presStyleLbl="node1" presStyleIdx="0" presStyleCnt="4">
        <dgm:presLayoutVars>
          <dgm:bulletEnabled val="1"/>
        </dgm:presLayoutVars>
      </dgm:prSet>
      <dgm:spPr/>
    </dgm:pt>
    <dgm:pt modelId="{F35C55FD-E45D-41EE-BFFC-F0C54E25641E}" type="pres">
      <dgm:prSet presAssocID="{0C3C9BFE-1434-403F-8E88-9E923F6A68E3}" presName="sibTrans" presStyleCnt="0"/>
      <dgm:spPr/>
    </dgm:pt>
    <dgm:pt modelId="{07F41F0B-8686-4B66-BDC7-854C4A78F5E6}" type="pres">
      <dgm:prSet presAssocID="{087A2B07-F9EB-419A-BFEA-ED3C80A35BF9}" presName="node" presStyleLbl="node1" presStyleIdx="1" presStyleCnt="4">
        <dgm:presLayoutVars>
          <dgm:bulletEnabled val="1"/>
        </dgm:presLayoutVars>
      </dgm:prSet>
      <dgm:spPr/>
    </dgm:pt>
    <dgm:pt modelId="{11FFB731-E8EF-4A39-BB1F-39C82EA675B3}" type="pres">
      <dgm:prSet presAssocID="{B28F0831-DBBE-41EA-962A-B14455872A12}" presName="sibTrans" presStyleCnt="0"/>
      <dgm:spPr/>
    </dgm:pt>
    <dgm:pt modelId="{A7C0C46C-2909-4849-A893-4C1D5B33E846}" type="pres">
      <dgm:prSet presAssocID="{D0CC159C-AD8A-4034-AE7E-03A9BBF45906}" presName="node" presStyleLbl="node1" presStyleIdx="2" presStyleCnt="4">
        <dgm:presLayoutVars>
          <dgm:bulletEnabled val="1"/>
        </dgm:presLayoutVars>
      </dgm:prSet>
      <dgm:spPr/>
    </dgm:pt>
    <dgm:pt modelId="{B38D9991-231B-4DC5-AA78-C21825464F93}" type="pres">
      <dgm:prSet presAssocID="{C1829292-B9BD-44C4-B974-8837E398C174}" presName="sibTrans" presStyleCnt="0"/>
      <dgm:spPr/>
    </dgm:pt>
    <dgm:pt modelId="{252C0626-126B-4161-9968-0A11934718F3}" type="pres">
      <dgm:prSet presAssocID="{330F6B11-B07F-4B93-8315-D957B8DD1C2D}" presName="node" presStyleLbl="node1" presStyleIdx="3" presStyleCnt="4">
        <dgm:presLayoutVars>
          <dgm:bulletEnabled val="1"/>
        </dgm:presLayoutVars>
      </dgm:prSet>
      <dgm:spPr/>
    </dgm:pt>
  </dgm:ptLst>
  <dgm:cxnLst>
    <dgm:cxn modelId="{EC58F506-F934-4B10-BA66-77B6C99C1C30}" srcId="{087A2B07-F9EB-419A-BFEA-ED3C80A35BF9}" destId="{21F33C82-DA36-43D2-8935-EA4704F3A185}" srcOrd="0" destOrd="0" parTransId="{B5BAEBE5-CA01-4689-AF89-90BC8F324138}" sibTransId="{FE01D39C-B5A6-4968-9B52-895D6030304A}"/>
    <dgm:cxn modelId="{0B7A840A-C92B-448D-935D-0BB766573BC9}" type="presOf" srcId="{C7631D66-AA75-4424-B81E-D26CBF70B624}" destId="{A7C0C46C-2909-4849-A893-4C1D5B33E846}" srcOrd="0" destOrd="1" presId="urn:microsoft.com/office/officeart/2005/8/layout/default"/>
    <dgm:cxn modelId="{11BAB814-56A0-42F6-AB28-6D6191170F25}" type="presOf" srcId="{330F6B11-B07F-4B93-8315-D957B8DD1C2D}" destId="{252C0626-126B-4161-9968-0A11934718F3}" srcOrd="0" destOrd="0" presId="urn:microsoft.com/office/officeart/2005/8/layout/default"/>
    <dgm:cxn modelId="{898E1F15-E720-450B-95B3-8E317DB7B435}" type="presOf" srcId="{E3263D29-9213-4D39-B799-8F66FD019B5D}" destId="{252C0626-126B-4161-9968-0A11934718F3}" srcOrd="0" destOrd="2" presId="urn:microsoft.com/office/officeart/2005/8/layout/default"/>
    <dgm:cxn modelId="{4506271A-33A2-4ED8-B483-2AB0A83F7F4F}" type="presOf" srcId="{5B2A2996-8D78-487D-BD24-8AD7A2A39E4D}" destId="{06926920-9DBC-4785-891A-6E151549DCB4}" srcOrd="0" destOrd="2" presId="urn:microsoft.com/office/officeart/2005/8/layout/default"/>
    <dgm:cxn modelId="{D481581C-4BCA-4726-9C52-0B60669BA460}" srcId="{FE65C52B-AA04-4356-99C0-BA8E88B1C43C}" destId="{330F6B11-B07F-4B93-8315-D957B8DD1C2D}" srcOrd="3" destOrd="0" parTransId="{7D41659D-9BF4-40E7-8109-DFCB2D16129B}" sibTransId="{E97593E7-F628-4CCB-8E41-D7F6A832F1C3}"/>
    <dgm:cxn modelId="{8187EC22-3FC1-4406-9341-04FE0753E0B4}" srcId="{E9379896-3EF0-48AC-A26C-8B621CC267DE}" destId="{5B2A2996-8D78-487D-BD24-8AD7A2A39E4D}" srcOrd="1" destOrd="0" parTransId="{CD9937B4-FCD4-496A-B563-55CC16285639}" sibTransId="{3F08B169-082B-4057-B64E-D0C987B72E6C}"/>
    <dgm:cxn modelId="{55E1062F-5CB5-4108-A04E-0B88B59387E0}" srcId="{D0CC159C-AD8A-4034-AE7E-03A9BBF45906}" destId="{C7631D66-AA75-4424-B81E-D26CBF70B624}" srcOrd="0" destOrd="0" parTransId="{0155DEEB-6DFE-44E3-AE2B-8F9C877193A8}" sibTransId="{ABA280D7-B604-4BFC-8884-5B33E381DBD3}"/>
    <dgm:cxn modelId="{0E76D436-2A64-4667-AB86-480349CA042E}" srcId="{330F6B11-B07F-4B93-8315-D957B8DD1C2D}" destId="{E3263D29-9213-4D39-B799-8F66FD019B5D}" srcOrd="1" destOrd="0" parTransId="{51485365-D867-4FA5-8B9B-2A661E7E4908}" sibTransId="{CB367010-9B37-47CB-AF35-C13D7DAEB0CD}"/>
    <dgm:cxn modelId="{71FA2E6A-197E-4DBE-A8A9-72E1B94415BE}" srcId="{FE65C52B-AA04-4356-99C0-BA8E88B1C43C}" destId="{E9379896-3EF0-48AC-A26C-8B621CC267DE}" srcOrd="0" destOrd="0" parTransId="{F66C4C20-229C-4280-B1B1-D21B9D334C2E}" sibTransId="{0C3C9BFE-1434-403F-8E88-9E923F6A68E3}"/>
    <dgm:cxn modelId="{70F83D6A-1DD8-4F8C-A14F-EEDE6931C1B8}" srcId="{087A2B07-F9EB-419A-BFEA-ED3C80A35BF9}" destId="{5F11789A-F2AF-4317-A28C-E85CD404BC6F}" srcOrd="1" destOrd="0" parTransId="{C339E45C-EA9E-4005-A6EA-697EB92C5FF4}" sibTransId="{D20EAFFF-6E3F-4D20-A8E6-496119BD96DE}"/>
    <dgm:cxn modelId="{BBCDC84E-8D7D-4782-926C-F2F5E613FF32}" srcId="{FE65C52B-AA04-4356-99C0-BA8E88B1C43C}" destId="{087A2B07-F9EB-419A-BFEA-ED3C80A35BF9}" srcOrd="1" destOrd="0" parTransId="{5410D3B6-114A-44CA-A321-4D571C6FF9F7}" sibTransId="{B28F0831-DBBE-41EA-962A-B14455872A12}"/>
    <dgm:cxn modelId="{23128157-50D1-4F73-AFEE-F3239321C9A1}" srcId="{FE65C52B-AA04-4356-99C0-BA8E88B1C43C}" destId="{D0CC159C-AD8A-4034-AE7E-03A9BBF45906}" srcOrd="2" destOrd="0" parTransId="{407FEA7E-F329-4715-BD61-21EF578E4AD9}" sibTransId="{C1829292-B9BD-44C4-B974-8837E398C174}"/>
    <dgm:cxn modelId="{41C55859-1D25-489E-B8D0-5996A0D517B9}" type="presOf" srcId="{E9379896-3EF0-48AC-A26C-8B621CC267DE}" destId="{06926920-9DBC-4785-891A-6E151549DCB4}" srcOrd="0" destOrd="0" presId="urn:microsoft.com/office/officeart/2005/8/layout/default"/>
    <dgm:cxn modelId="{A737AF88-40D3-4C40-9480-243AD01014F3}" type="presOf" srcId="{FE65C52B-AA04-4356-99C0-BA8E88B1C43C}" destId="{885A9A1B-E53B-46F4-A966-CCF361522062}" srcOrd="0" destOrd="0" presId="urn:microsoft.com/office/officeart/2005/8/layout/default"/>
    <dgm:cxn modelId="{C19EFE92-97DE-475A-B81F-D5FBB72257BA}" type="presOf" srcId="{087A2B07-F9EB-419A-BFEA-ED3C80A35BF9}" destId="{07F41F0B-8686-4B66-BDC7-854C4A78F5E6}" srcOrd="0" destOrd="0" presId="urn:microsoft.com/office/officeart/2005/8/layout/default"/>
    <dgm:cxn modelId="{B8EA8396-F52B-4D10-A5FC-0B7C01C36F0E}" srcId="{330F6B11-B07F-4B93-8315-D957B8DD1C2D}" destId="{9BF2BB95-C983-47CD-8528-3E7659BBA2B7}" srcOrd="0" destOrd="0" parTransId="{5F6B9B6A-1B0E-4C88-8315-46B8B4961DAE}" sibTransId="{C8A8A6B5-D92D-423E-9B6D-514EA8CE94E9}"/>
    <dgm:cxn modelId="{0CFC239B-61D3-4CD5-B291-2ADAA21D3B66}" srcId="{E9379896-3EF0-48AC-A26C-8B621CC267DE}" destId="{1F3594B5-8109-4946-B31E-8ACEEFF105A4}" srcOrd="0" destOrd="0" parTransId="{15ED913B-ADBF-4F17-BD38-66A217A6A8FF}" sibTransId="{E2094774-F266-43A9-B26F-F9253E577EC7}"/>
    <dgm:cxn modelId="{D52B8AA5-744A-471E-88F6-EF609294EBBC}" type="presOf" srcId="{E1E431C0-6DB3-4EA6-AA51-FFE6F1CBE66A}" destId="{06926920-9DBC-4785-891A-6E151549DCB4}" srcOrd="0" destOrd="3" presId="urn:microsoft.com/office/officeart/2005/8/layout/default"/>
    <dgm:cxn modelId="{F2D4BBA7-2CD7-40A7-8BC4-7E251D0D5217}" srcId="{D0CC159C-AD8A-4034-AE7E-03A9BBF45906}" destId="{B05120A7-22B6-4A33-839C-B77D5A7C1407}" srcOrd="1" destOrd="0" parTransId="{9499AB65-9217-4594-8F3A-BF3EF05278B4}" sibTransId="{9FFEC6A5-FD11-4B36-A7CD-1F3F33EF69E2}"/>
    <dgm:cxn modelId="{97EB02AB-3BF1-4C3B-B067-EC97AC8BCA34}" srcId="{330F6B11-B07F-4B93-8315-D957B8DD1C2D}" destId="{316F3D71-093C-423F-88C7-52EC8D2C67ED}" srcOrd="2" destOrd="0" parTransId="{CEDB5307-BF91-4B01-9118-3342E4FFE5A4}" sibTransId="{60FE1D48-8ACD-4CD0-ADBA-E252306268FC}"/>
    <dgm:cxn modelId="{9E381EB0-AD70-4E64-804A-F84878306374}" type="presOf" srcId="{9BF2BB95-C983-47CD-8528-3E7659BBA2B7}" destId="{252C0626-126B-4161-9968-0A11934718F3}" srcOrd="0" destOrd="1" presId="urn:microsoft.com/office/officeart/2005/8/layout/default"/>
    <dgm:cxn modelId="{EF6FBCB6-A089-4CB3-BA7E-5941817EC887}" type="presOf" srcId="{5F11789A-F2AF-4317-A28C-E85CD404BC6F}" destId="{07F41F0B-8686-4B66-BDC7-854C4A78F5E6}" srcOrd="0" destOrd="2" presId="urn:microsoft.com/office/officeart/2005/8/layout/default"/>
    <dgm:cxn modelId="{E474E2BC-2011-49CE-96A4-2DE12A5C0C3A}" type="presOf" srcId="{21F33C82-DA36-43D2-8935-EA4704F3A185}" destId="{07F41F0B-8686-4B66-BDC7-854C4A78F5E6}" srcOrd="0" destOrd="1" presId="urn:microsoft.com/office/officeart/2005/8/layout/default"/>
    <dgm:cxn modelId="{776F9DC5-02A0-4481-A0C8-0E7653DE5032}" srcId="{E9379896-3EF0-48AC-A26C-8B621CC267DE}" destId="{E1E431C0-6DB3-4EA6-AA51-FFE6F1CBE66A}" srcOrd="2" destOrd="0" parTransId="{29BEDC72-D881-4A94-B307-5EF5F95C9816}" sibTransId="{0420335E-63A0-4805-83E2-BE1753CF0A78}"/>
    <dgm:cxn modelId="{329611C7-3BC0-4541-AB57-6A372F15212E}" type="presOf" srcId="{1F3594B5-8109-4946-B31E-8ACEEFF105A4}" destId="{06926920-9DBC-4785-891A-6E151549DCB4}" srcOrd="0" destOrd="1" presId="urn:microsoft.com/office/officeart/2005/8/layout/default"/>
    <dgm:cxn modelId="{E024CFD4-5CC3-40C7-9F3F-5F226B25192F}" type="presOf" srcId="{316F3D71-093C-423F-88C7-52EC8D2C67ED}" destId="{252C0626-126B-4161-9968-0A11934718F3}" srcOrd="0" destOrd="3" presId="urn:microsoft.com/office/officeart/2005/8/layout/default"/>
    <dgm:cxn modelId="{CA34B0D7-B9AD-407F-BF9C-DC9690404967}" type="presOf" srcId="{D0CC159C-AD8A-4034-AE7E-03A9BBF45906}" destId="{A7C0C46C-2909-4849-A893-4C1D5B33E846}" srcOrd="0" destOrd="0" presId="urn:microsoft.com/office/officeart/2005/8/layout/default"/>
    <dgm:cxn modelId="{FB5ED8E8-F785-447C-9AD5-B886CE6704CB}" type="presOf" srcId="{B05120A7-22B6-4A33-839C-B77D5A7C1407}" destId="{A7C0C46C-2909-4849-A893-4C1D5B33E846}" srcOrd="0" destOrd="2" presId="urn:microsoft.com/office/officeart/2005/8/layout/default"/>
    <dgm:cxn modelId="{6DF0A214-FC4D-4284-9AE5-A2CC89640AC2}" type="presParOf" srcId="{885A9A1B-E53B-46F4-A966-CCF361522062}" destId="{06926920-9DBC-4785-891A-6E151549DCB4}" srcOrd="0" destOrd="0" presId="urn:microsoft.com/office/officeart/2005/8/layout/default"/>
    <dgm:cxn modelId="{AEA6E9BA-3C5E-42A2-9761-BCBF3FDEB217}" type="presParOf" srcId="{885A9A1B-E53B-46F4-A966-CCF361522062}" destId="{F35C55FD-E45D-41EE-BFFC-F0C54E25641E}" srcOrd="1" destOrd="0" presId="urn:microsoft.com/office/officeart/2005/8/layout/default"/>
    <dgm:cxn modelId="{0153FC74-E7C9-4454-B7E3-1A26BF0E7229}" type="presParOf" srcId="{885A9A1B-E53B-46F4-A966-CCF361522062}" destId="{07F41F0B-8686-4B66-BDC7-854C4A78F5E6}" srcOrd="2" destOrd="0" presId="urn:microsoft.com/office/officeart/2005/8/layout/default"/>
    <dgm:cxn modelId="{65223F07-7A65-4837-88B1-F3D05682D5B2}" type="presParOf" srcId="{885A9A1B-E53B-46F4-A966-CCF361522062}" destId="{11FFB731-E8EF-4A39-BB1F-39C82EA675B3}" srcOrd="3" destOrd="0" presId="urn:microsoft.com/office/officeart/2005/8/layout/default"/>
    <dgm:cxn modelId="{79919445-1111-4C89-83CD-0AA3257254AF}" type="presParOf" srcId="{885A9A1B-E53B-46F4-A966-CCF361522062}" destId="{A7C0C46C-2909-4849-A893-4C1D5B33E846}" srcOrd="4" destOrd="0" presId="urn:microsoft.com/office/officeart/2005/8/layout/default"/>
    <dgm:cxn modelId="{D433F8C5-B8CA-42C7-8EE9-45032ECD4360}" type="presParOf" srcId="{885A9A1B-E53B-46F4-A966-CCF361522062}" destId="{B38D9991-231B-4DC5-AA78-C21825464F93}" srcOrd="5" destOrd="0" presId="urn:microsoft.com/office/officeart/2005/8/layout/default"/>
    <dgm:cxn modelId="{CAB4AAE2-81CC-4875-B9B7-36F230FF973B}" type="presParOf" srcId="{885A9A1B-E53B-46F4-A966-CCF361522062}" destId="{252C0626-126B-4161-9968-0A11934718F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8D5C85-E8F3-4BBE-8AF3-069F2C2F45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397CA91-5B3B-4C7B-9B3D-EEECA31CB4F9}">
      <dgm:prSet phldrT="[Text]" phldr="0"/>
      <dgm:spPr/>
      <dgm:t>
        <a:bodyPr/>
        <a:lstStyle/>
        <a:p>
          <a:pPr rtl="0"/>
          <a:r>
            <a:rPr lang="en-US">
              <a:latin typeface="Aptos Display" panose="02110004020202020204"/>
            </a:rPr>
            <a:t>Copyright for Authors</a:t>
          </a:r>
          <a:endParaRPr lang="en-US"/>
        </a:p>
      </dgm:t>
    </dgm:pt>
    <dgm:pt modelId="{21954C2F-6293-4AF2-87D4-E34785C49255}" type="parTrans" cxnId="{B2971248-7EA2-4440-B00D-152AF246D615}">
      <dgm:prSet/>
      <dgm:spPr/>
      <dgm:t>
        <a:bodyPr/>
        <a:lstStyle/>
        <a:p>
          <a:endParaRPr lang="en-US"/>
        </a:p>
      </dgm:t>
    </dgm:pt>
    <dgm:pt modelId="{8BDB2613-084A-47B8-9918-D45AF9ABDFDC}" type="sibTrans" cxnId="{B2971248-7EA2-4440-B00D-152AF246D615}">
      <dgm:prSet/>
      <dgm:spPr/>
      <dgm:t>
        <a:bodyPr/>
        <a:lstStyle/>
        <a:p>
          <a:endParaRPr lang="en-US"/>
        </a:p>
      </dgm:t>
    </dgm:pt>
    <dgm:pt modelId="{14A48795-6CDA-4BD0-B5B3-49F0FAC79E88}">
      <dgm:prSet phldrT="[Text]" phldr="0"/>
      <dgm:spPr/>
      <dgm:t>
        <a:bodyPr/>
        <a:lstStyle/>
        <a:p>
          <a:pPr rtl="0"/>
          <a:r>
            <a:rPr lang="en-US">
              <a:latin typeface="Aptos Display" panose="02110004020202020204"/>
            </a:rPr>
            <a:t>Copyright in Journal Publishing</a:t>
          </a:r>
          <a:endParaRPr lang="en-US"/>
        </a:p>
      </dgm:t>
    </dgm:pt>
    <dgm:pt modelId="{1C7E0990-977F-412E-A564-DF3810E5B0EA}" type="parTrans" cxnId="{1223B9BE-2DD6-49C5-9ABF-ADCB7651FBA9}">
      <dgm:prSet/>
      <dgm:spPr/>
      <dgm:t>
        <a:bodyPr/>
        <a:lstStyle/>
        <a:p>
          <a:endParaRPr lang="en-US"/>
        </a:p>
      </dgm:t>
    </dgm:pt>
    <dgm:pt modelId="{7CB23FAC-B7D4-4C1B-A081-05F18B93ED6B}" type="sibTrans" cxnId="{1223B9BE-2DD6-49C5-9ABF-ADCB7651FBA9}">
      <dgm:prSet/>
      <dgm:spPr/>
      <dgm:t>
        <a:bodyPr/>
        <a:lstStyle/>
        <a:p>
          <a:endParaRPr lang="en-US"/>
        </a:p>
      </dgm:t>
    </dgm:pt>
    <dgm:pt modelId="{420C3AC2-FC22-43AB-9749-79B26550B729}">
      <dgm:prSet phldrT="[Text]" phldr="0"/>
      <dgm:spPr/>
      <dgm:t>
        <a:bodyPr/>
        <a:lstStyle/>
        <a:p>
          <a:pPr rtl="0"/>
          <a:r>
            <a:rPr lang="en-US" sz="1400">
              <a:latin typeface="Aptos Display" panose="02110004020202020204"/>
            </a:rPr>
            <a:t>Negotiating publishing contract</a:t>
          </a:r>
          <a:endParaRPr lang="en-US" sz="1400"/>
        </a:p>
      </dgm:t>
    </dgm:pt>
    <dgm:pt modelId="{08CAA96A-0452-403E-8B57-1E08024E36C3}" type="parTrans" cxnId="{DB8F249D-77EB-47EF-9866-D473C6BFF79B}">
      <dgm:prSet/>
      <dgm:spPr/>
      <dgm:t>
        <a:bodyPr/>
        <a:lstStyle/>
        <a:p>
          <a:endParaRPr lang="en-US"/>
        </a:p>
      </dgm:t>
    </dgm:pt>
    <dgm:pt modelId="{E33EEE7C-8DDC-4343-929A-779EA5115C94}" type="sibTrans" cxnId="{DB8F249D-77EB-47EF-9866-D473C6BFF79B}">
      <dgm:prSet/>
      <dgm:spPr/>
      <dgm:t>
        <a:bodyPr/>
        <a:lstStyle/>
        <a:p>
          <a:endParaRPr lang="en-US"/>
        </a:p>
      </dgm:t>
    </dgm:pt>
    <dgm:pt modelId="{9A80B532-5CAB-4BE6-97E2-83D2391594F3}">
      <dgm:prSet phldrT="[Text]" phldr="0"/>
      <dgm:spPr/>
      <dgm:t>
        <a:bodyPr/>
        <a:lstStyle/>
        <a:p>
          <a:pPr rtl="0"/>
          <a:r>
            <a:rPr lang="en-US" sz="1400">
              <a:latin typeface="Aptos Display" panose="02110004020202020204"/>
            </a:rPr>
            <a:t>Impact on theses and dissertations</a:t>
          </a:r>
          <a:endParaRPr lang="en-US" sz="1400"/>
        </a:p>
      </dgm:t>
    </dgm:pt>
    <dgm:pt modelId="{6621111E-3CD9-4FB3-8C24-92ACF1EC75FD}" type="parTrans" cxnId="{AC90F74B-5CBF-493F-8FBE-482302D018A2}">
      <dgm:prSet/>
      <dgm:spPr/>
      <dgm:t>
        <a:bodyPr/>
        <a:lstStyle/>
        <a:p>
          <a:endParaRPr lang="en-US"/>
        </a:p>
      </dgm:t>
    </dgm:pt>
    <dgm:pt modelId="{090EB774-E134-4847-A876-48952A28DBF7}" type="sibTrans" cxnId="{AC90F74B-5CBF-493F-8FBE-482302D018A2}">
      <dgm:prSet/>
      <dgm:spPr/>
      <dgm:t>
        <a:bodyPr/>
        <a:lstStyle/>
        <a:p>
          <a:endParaRPr lang="en-US"/>
        </a:p>
      </dgm:t>
    </dgm:pt>
    <dgm:pt modelId="{93399E50-EB55-48B3-9CDF-D3AB574D825A}">
      <dgm:prSet phldrT="[Text]" phldr="0"/>
      <dgm:spPr/>
      <dgm:t>
        <a:bodyPr/>
        <a:lstStyle/>
        <a:p>
          <a:pPr rtl="0"/>
          <a:r>
            <a:rPr lang="en-US">
              <a:latin typeface="Aptos Display" panose="02110004020202020204"/>
            </a:rPr>
            <a:t>Copyright for Users</a:t>
          </a:r>
          <a:endParaRPr lang="en-US"/>
        </a:p>
      </dgm:t>
    </dgm:pt>
    <dgm:pt modelId="{1894ABD0-8DA8-4F02-9C45-42EB81658A95}" type="parTrans" cxnId="{12AFC597-A3F4-465D-9148-8BCE237281C7}">
      <dgm:prSet/>
      <dgm:spPr/>
      <dgm:t>
        <a:bodyPr/>
        <a:lstStyle/>
        <a:p>
          <a:endParaRPr lang="en-US"/>
        </a:p>
      </dgm:t>
    </dgm:pt>
    <dgm:pt modelId="{1CE24F5F-86F5-426C-93BA-E5EFFF8A39F9}" type="sibTrans" cxnId="{12AFC597-A3F4-465D-9148-8BCE237281C7}">
      <dgm:prSet/>
      <dgm:spPr/>
      <dgm:t>
        <a:bodyPr/>
        <a:lstStyle/>
        <a:p>
          <a:endParaRPr lang="en-US"/>
        </a:p>
      </dgm:t>
    </dgm:pt>
    <dgm:pt modelId="{0892A4FC-D09B-4C13-91D9-214EF2769900}">
      <dgm:prSet phldr="0"/>
      <dgm:spPr/>
      <dgm:t>
        <a:bodyPr/>
        <a:lstStyle/>
        <a:p>
          <a:pPr rtl="0"/>
          <a:r>
            <a:rPr lang="en-US" sz="1400">
              <a:latin typeface="Aptos Display" panose="02110004020202020204"/>
            </a:rPr>
            <a:t>Copyright vs Publishing Licenses</a:t>
          </a:r>
        </a:p>
      </dgm:t>
    </dgm:pt>
    <dgm:pt modelId="{5ED1DDDC-5559-4B29-A0A3-566C0B8B82D9}" type="parTrans" cxnId="{112CA550-6FB1-4009-AF58-C9A7A2F54728}">
      <dgm:prSet/>
      <dgm:spPr/>
    </dgm:pt>
    <dgm:pt modelId="{D20A22E2-CD2B-43AA-9FAE-FBB2AE185160}" type="sibTrans" cxnId="{112CA550-6FB1-4009-AF58-C9A7A2F54728}">
      <dgm:prSet/>
      <dgm:spPr/>
    </dgm:pt>
    <dgm:pt modelId="{1C5866D4-D4F6-4619-BE61-80907998FA28}">
      <dgm:prSet phldr="0"/>
      <dgm:spPr/>
      <dgm:t>
        <a:bodyPr/>
        <a:lstStyle/>
        <a:p>
          <a:pPr rtl="0"/>
          <a:r>
            <a:rPr lang="en-US" sz="1400">
              <a:latin typeface="Aptos Display" panose="02110004020202020204"/>
            </a:rPr>
            <a:t>Ownership of Rights</a:t>
          </a:r>
        </a:p>
      </dgm:t>
    </dgm:pt>
    <dgm:pt modelId="{69331EA5-6D02-4AC5-8F50-452130068CC0}" type="parTrans" cxnId="{F5A64EA6-F2E5-4DC1-A65D-079F065CEA55}">
      <dgm:prSet/>
      <dgm:spPr/>
    </dgm:pt>
    <dgm:pt modelId="{EE468513-487A-481E-9BB7-F4A523B547C7}" type="sibTrans" cxnId="{F5A64EA6-F2E5-4DC1-A65D-079F065CEA55}">
      <dgm:prSet/>
      <dgm:spPr/>
    </dgm:pt>
    <dgm:pt modelId="{FAECD2BF-2A8E-4BFC-8A66-048713E3A52F}">
      <dgm:prSet phldr="0"/>
      <dgm:spPr/>
      <dgm:t>
        <a:bodyPr/>
        <a:lstStyle/>
        <a:p>
          <a:pPr rtl="0"/>
          <a:r>
            <a:rPr lang="en-US" sz="1400">
              <a:latin typeface="Aptos Display" panose="02110004020202020204"/>
            </a:rPr>
            <a:t>Open Access Publishing (e.g. Creative Commons)</a:t>
          </a:r>
        </a:p>
      </dgm:t>
    </dgm:pt>
    <dgm:pt modelId="{38B58BCB-5874-461E-875A-E94A1D625259}" type="parTrans" cxnId="{A6529136-0467-4D52-8707-DB0E84D7FED9}">
      <dgm:prSet/>
      <dgm:spPr/>
    </dgm:pt>
    <dgm:pt modelId="{ADFC4BDC-470F-4912-8A91-EED9C00E370C}" type="sibTrans" cxnId="{A6529136-0467-4D52-8707-DB0E84D7FED9}">
      <dgm:prSet/>
      <dgm:spPr/>
    </dgm:pt>
    <dgm:pt modelId="{C8669BCB-E2CF-4254-AEE8-B2C0B37B0FF8}">
      <dgm:prSet phldr="0"/>
      <dgm:spPr/>
      <dgm:t>
        <a:bodyPr/>
        <a:lstStyle/>
        <a:p>
          <a:pPr rtl="0"/>
          <a:r>
            <a:rPr lang="en-US" sz="1400">
              <a:latin typeface="Aptos Display" panose="02110004020202020204"/>
            </a:rPr>
            <a:t>Fair use</a:t>
          </a:r>
        </a:p>
      </dgm:t>
    </dgm:pt>
    <dgm:pt modelId="{52945CA1-6341-426C-B0AF-BEF598229BD0}" type="parTrans" cxnId="{C63A9A2D-A472-442B-9866-C06E3D348B1B}">
      <dgm:prSet/>
      <dgm:spPr/>
    </dgm:pt>
    <dgm:pt modelId="{448B4912-0D22-4E06-8460-CF045621DF22}" type="sibTrans" cxnId="{C63A9A2D-A472-442B-9866-C06E3D348B1B}">
      <dgm:prSet/>
      <dgm:spPr/>
    </dgm:pt>
    <dgm:pt modelId="{C6F8A44C-22D0-4FE7-9A7C-7C2632C82BF9}">
      <dgm:prSet phldr="0"/>
      <dgm:spPr/>
      <dgm:t>
        <a:bodyPr/>
        <a:lstStyle/>
        <a:p>
          <a:pPr rtl="0"/>
          <a:r>
            <a:rPr lang="en-US" sz="1400">
              <a:latin typeface="Aptos Display" panose="02110004020202020204"/>
            </a:rPr>
            <a:t>Copyright infringement</a:t>
          </a:r>
        </a:p>
      </dgm:t>
    </dgm:pt>
    <dgm:pt modelId="{23AFA4E2-B3A1-4801-8301-0CCA8F6931F7}" type="parTrans" cxnId="{63A2BBE5-176C-43EF-AFB1-F721AE3B66D2}">
      <dgm:prSet/>
      <dgm:spPr/>
    </dgm:pt>
    <dgm:pt modelId="{FAC2B896-5F27-4807-BD7C-D47C4C333449}" type="sibTrans" cxnId="{63A2BBE5-176C-43EF-AFB1-F721AE3B66D2}">
      <dgm:prSet/>
      <dgm:spPr/>
    </dgm:pt>
    <dgm:pt modelId="{2D0D543A-DE68-4C5C-A37C-4DD68A26696F}">
      <dgm:prSet phldr="0"/>
      <dgm:spPr/>
      <dgm:t>
        <a:bodyPr/>
        <a:lstStyle/>
        <a:p>
          <a:pPr rtl="0"/>
          <a:r>
            <a:rPr lang="en-US" sz="1400">
              <a:latin typeface="Aptos Display" panose="02110004020202020204"/>
            </a:rPr>
            <a:t>Ownership of rights</a:t>
          </a:r>
        </a:p>
      </dgm:t>
    </dgm:pt>
    <dgm:pt modelId="{25221F34-C452-4F1D-9490-3C98C8265ACF}" type="parTrans" cxnId="{7E4D14D7-F51D-4D55-9134-EDF18C98168C}">
      <dgm:prSet/>
      <dgm:spPr/>
    </dgm:pt>
    <dgm:pt modelId="{D65EB2A8-0C8D-4C69-AD9F-11D83550DBDD}" type="sibTrans" cxnId="{7E4D14D7-F51D-4D55-9134-EDF18C98168C}">
      <dgm:prSet/>
      <dgm:spPr/>
    </dgm:pt>
    <dgm:pt modelId="{66B16146-FEF4-4F40-A135-F2D9F7F1D561}">
      <dgm:prSet phldr="0"/>
      <dgm:spPr/>
      <dgm:t>
        <a:bodyPr/>
        <a:lstStyle/>
        <a:p>
          <a:pPr rtl="0"/>
          <a:r>
            <a:rPr lang="en-US" sz="1400">
              <a:latin typeface="Aptos Display" panose="02110004020202020204"/>
            </a:rPr>
            <a:t>Permission to reuse</a:t>
          </a:r>
        </a:p>
      </dgm:t>
    </dgm:pt>
    <dgm:pt modelId="{9177EA50-0CCB-4C0F-BFC3-8441C951324E}" type="parTrans" cxnId="{7C3844FB-C6D1-4356-986F-4545A828E9AF}">
      <dgm:prSet/>
      <dgm:spPr/>
    </dgm:pt>
    <dgm:pt modelId="{1416E028-9BFB-4F08-90F4-3550B82106BD}" type="sibTrans" cxnId="{7C3844FB-C6D1-4356-986F-4545A828E9AF}">
      <dgm:prSet/>
      <dgm:spPr/>
    </dgm:pt>
    <dgm:pt modelId="{1A91D969-1B9D-4C34-AC22-03991B14F7A4}">
      <dgm:prSet phldr="0"/>
      <dgm:spPr/>
      <dgm:t>
        <a:bodyPr/>
        <a:lstStyle/>
        <a:p>
          <a:pPr rtl="0"/>
          <a:endParaRPr lang="en-US" sz="1400">
            <a:latin typeface="Aptos Display" panose="02110004020202020204"/>
          </a:endParaRPr>
        </a:p>
      </dgm:t>
    </dgm:pt>
    <dgm:pt modelId="{5B0140AD-3652-4BEB-8690-DBB3DDDB1E50}" type="parTrans" cxnId="{339896F4-A8E3-4867-8D59-62AB32ADA38D}">
      <dgm:prSet/>
      <dgm:spPr/>
    </dgm:pt>
    <dgm:pt modelId="{06A5AFB5-EA17-422B-8FC4-0DB2E531AC8D}" type="sibTrans" cxnId="{339896F4-A8E3-4867-8D59-62AB32ADA38D}">
      <dgm:prSet/>
      <dgm:spPr/>
    </dgm:pt>
    <dgm:pt modelId="{02493303-F1C9-4D50-9422-24075DE04E49}" type="pres">
      <dgm:prSet presAssocID="{8E8D5C85-E8F3-4BBE-8AF3-069F2C2F45F4}" presName="diagram" presStyleCnt="0">
        <dgm:presLayoutVars>
          <dgm:dir/>
          <dgm:resizeHandles val="exact"/>
        </dgm:presLayoutVars>
      </dgm:prSet>
      <dgm:spPr/>
    </dgm:pt>
    <dgm:pt modelId="{81A9B512-A1DA-4E41-BE85-F62593D621D9}" type="pres">
      <dgm:prSet presAssocID="{8397CA91-5B3B-4C7B-9B3D-EEECA31CB4F9}" presName="node" presStyleLbl="node1" presStyleIdx="0" presStyleCnt="3">
        <dgm:presLayoutVars>
          <dgm:bulletEnabled val="1"/>
        </dgm:presLayoutVars>
      </dgm:prSet>
      <dgm:spPr/>
    </dgm:pt>
    <dgm:pt modelId="{7A4D29F9-C1D3-4A27-AC8E-48BDF9EB6A75}" type="pres">
      <dgm:prSet presAssocID="{8BDB2613-084A-47B8-9918-D45AF9ABDFDC}" presName="sibTrans" presStyleCnt="0"/>
      <dgm:spPr/>
    </dgm:pt>
    <dgm:pt modelId="{C6D866B0-F8E9-4DAE-8E51-94B88042213E}" type="pres">
      <dgm:prSet presAssocID="{14A48795-6CDA-4BD0-B5B3-49F0FAC79E88}" presName="node" presStyleLbl="node1" presStyleIdx="1" presStyleCnt="3">
        <dgm:presLayoutVars>
          <dgm:bulletEnabled val="1"/>
        </dgm:presLayoutVars>
      </dgm:prSet>
      <dgm:spPr/>
    </dgm:pt>
    <dgm:pt modelId="{150AEB58-8ED9-4260-83A5-A7425C6A4808}" type="pres">
      <dgm:prSet presAssocID="{7CB23FAC-B7D4-4C1B-A081-05F18B93ED6B}" presName="sibTrans" presStyleCnt="0"/>
      <dgm:spPr/>
    </dgm:pt>
    <dgm:pt modelId="{F834642A-39AF-4A32-BBA2-06B0360AFC4C}" type="pres">
      <dgm:prSet presAssocID="{93399E50-EB55-48B3-9CDF-D3AB574D825A}" presName="node" presStyleLbl="node1" presStyleIdx="2" presStyleCnt="3">
        <dgm:presLayoutVars>
          <dgm:bulletEnabled val="1"/>
        </dgm:presLayoutVars>
      </dgm:prSet>
      <dgm:spPr/>
    </dgm:pt>
  </dgm:ptLst>
  <dgm:cxnLst>
    <dgm:cxn modelId="{07C81B14-4F60-41B5-8430-40E3D389520F}" type="presOf" srcId="{66B16146-FEF4-4F40-A135-F2D9F7F1D561}" destId="{F834642A-39AF-4A32-BBA2-06B0360AFC4C}" srcOrd="0" destOrd="3" presId="urn:microsoft.com/office/officeart/2005/8/layout/default"/>
    <dgm:cxn modelId="{11E31D26-C0F6-43ED-AFBE-9E3D02067A46}" type="presOf" srcId="{1A91D969-1B9D-4C34-AC22-03991B14F7A4}" destId="{F834642A-39AF-4A32-BBA2-06B0360AFC4C}" srcOrd="0" destOrd="5" presId="urn:microsoft.com/office/officeart/2005/8/layout/default"/>
    <dgm:cxn modelId="{C63A9A2D-A472-442B-9866-C06E3D348B1B}" srcId="{93399E50-EB55-48B3-9CDF-D3AB574D825A}" destId="{C8669BCB-E2CF-4254-AEE8-B2C0B37B0FF8}" srcOrd="0" destOrd="0" parTransId="{52945CA1-6341-426C-B0AF-BEF598229BD0}" sibTransId="{448B4912-0D22-4E06-8460-CF045621DF22}"/>
    <dgm:cxn modelId="{437C6C2F-95C5-48DD-BB1A-97CBBA0BCE63}" type="presOf" srcId="{8397CA91-5B3B-4C7B-9B3D-EEECA31CB4F9}" destId="{81A9B512-A1DA-4E41-BE85-F62593D621D9}" srcOrd="0" destOrd="0" presId="urn:microsoft.com/office/officeart/2005/8/layout/default"/>
    <dgm:cxn modelId="{A6529136-0467-4D52-8707-DB0E84D7FED9}" srcId="{8397CA91-5B3B-4C7B-9B3D-EEECA31CB4F9}" destId="{FAECD2BF-2A8E-4BFC-8A66-048713E3A52F}" srcOrd="2" destOrd="0" parTransId="{38B58BCB-5874-461E-875A-E94A1D625259}" sibTransId="{ADFC4BDC-470F-4912-8A91-EED9C00E370C}"/>
    <dgm:cxn modelId="{0FD0FA65-4481-4945-8A24-0ED3C4030B25}" type="presOf" srcId="{2D0D543A-DE68-4C5C-A37C-4DD68A26696F}" destId="{F834642A-39AF-4A32-BBA2-06B0360AFC4C}" srcOrd="0" destOrd="2" presId="urn:microsoft.com/office/officeart/2005/8/layout/default"/>
    <dgm:cxn modelId="{F8B23446-23ED-40F8-824F-73B08CF44E53}" type="presOf" srcId="{1C5866D4-D4F6-4619-BE61-80907998FA28}" destId="{81A9B512-A1DA-4E41-BE85-F62593D621D9}" srcOrd="0" destOrd="2" presId="urn:microsoft.com/office/officeart/2005/8/layout/default"/>
    <dgm:cxn modelId="{5FE98566-4020-4116-BF2A-DD5FA8C7DEF5}" type="presOf" srcId="{14A48795-6CDA-4BD0-B5B3-49F0FAC79E88}" destId="{C6D866B0-F8E9-4DAE-8E51-94B88042213E}" srcOrd="0" destOrd="0" presId="urn:microsoft.com/office/officeart/2005/8/layout/default"/>
    <dgm:cxn modelId="{B2971248-7EA2-4440-B00D-152AF246D615}" srcId="{8E8D5C85-E8F3-4BBE-8AF3-069F2C2F45F4}" destId="{8397CA91-5B3B-4C7B-9B3D-EEECA31CB4F9}" srcOrd="0" destOrd="0" parTransId="{21954C2F-6293-4AF2-87D4-E34785C49255}" sibTransId="{8BDB2613-084A-47B8-9918-D45AF9ABDFDC}"/>
    <dgm:cxn modelId="{AC90F74B-5CBF-493F-8FBE-482302D018A2}" srcId="{14A48795-6CDA-4BD0-B5B3-49F0FAC79E88}" destId="{9A80B532-5CAB-4BE6-97E2-83D2391594F3}" srcOrd="1" destOrd="0" parTransId="{6621111E-3CD9-4FB3-8C24-92ACF1EC75FD}" sibTransId="{090EB774-E134-4847-A876-48952A28DBF7}"/>
    <dgm:cxn modelId="{5DC55D4D-0D93-46B6-995E-10EEF86ECDF5}" type="presOf" srcId="{93399E50-EB55-48B3-9CDF-D3AB574D825A}" destId="{F834642A-39AF-4A32-BBA2-06B0360AFC4C}" srcOrd="0" destOrd="0" presId="urn:microsoft.com/office/officeart/2005/8/layout/default"/>
    <dgm:cxn modelId="{693E374E-6E4F-4AB2-BBE2-51AE3AF0FE47}" type="presOf" srcId="{FAECD2BF-2A8E-4BFC-8A66-048713E3A52F}" destId="{81A9B512-A1DA-4E41-BE85-F62593D621D9}" srcOrd="0" destOrd="3" presId="urn:microsoft.com/office/officeart/2005/8/layout/default"/>
    <dgm:cxn modelId="{112CA550-6FB1-4009-AF58-C9A7A2F54728}" srcId="{8397CA91-5B3B-4C7B-9B3D-EEECA31CB4F9}" destId="{0892A4FC-D09B-4C13-91D9-214EF2769900}" srcOrd="0" destOrd="0" parTransId="{5ED1DDDC-5559-4B29-A0A3-566C0B8B82D9}" sibTransId="{D20A22E2-CD2B-43AA-9FAE-FBB2AE185160}"/>
    <dgm:cxn modelId="{9A7F1676-F8EF-4410-85B8-2C65C36C5F52}" type="presOf" srcId="{C6F8A44C-22D0-4FE7-9A7C-7C2632C82BF9}" destId="{F834642A-39AF-4A32-BBA2-06B0360AFC4C}" srcOrd="0" destOrd="4" presId="urn:microsoft.com/office/officeart/2005/8/layout/default"/>
    <dgm:cxn modelId="{1B5F5F7E-9DC7-4E47-86DF-407B59759FAD}" type="presOf" srcId="{8E8D5C85-E8F3-4BBE-8AF3-069F2C2F45F4}" destId="{02493303-F1C9-4D50-9422-24075DE04E49}" srcOrd="0" destOrd="0" presId="urn:microsoft.com/office/officeart/2005/8/layout/default"/>
    <dgm:cxn modelId="{11B18681-B4B8-4D89-8532-F9CB752DD4DA}" type="presOf" srcId="{420C3AC2-FC22-43AB-9749-79B26550B729}" destId="{C6D866B0-F8E9-4DAE-8E51-94B88042213E}" srcOrd="0" destOrd="1" presId="urn:microsoft.com/office/officeart/2005/8/layout/default"/>
    <dgm:cxn modelId="{12AFC597-A3F4-465D-9148-8BCE237281C7}" srcId="{8E8D5C85-E8F3-4BBE-8AF3-069F2C2F45F4}" destId="{93399E50-EB55-48B3-9CDF-D3AB574D825A}" srcOrd="2" destOrd="0" parTransId="{1894ABD0-8DA8-4F02-9C45-42EB81658A95}" sibTransId="{1CE24F5F-86F5-426C-93BA-E5EFFF8A39F9}"/>
    <dgm:cxn modelId="{729B7F9C-9969-4999-A5C1-596F467722CA}" type="presOf" srcId="{9A80B532-5CAB-4BE6-97E2-83D2391594F3}" destId="{C6D866B0-F8E9-4DAE-8E51-94B88042213E}" srcOrd="0" destOrd="2" presId="urn:microsoft.com/office/officeart/2005/8/layout/default"/>
    <dgm:cxn modelId="{DB8F249D-77EB-47EF-9866-D473C6BFF79B}" srcId="{14A48795-6CDA-4BD0-B5B3-49F0FAC79E88}" destId="{420C3AC2-FC22-43AB-9749-79B26550B729}" srcOrd="0" destOrd="0" parTransId="{08CAA96A-0452-403E-8B57-1E08024E36C3}" sibTransId="{E33EEE7C-8DDC-4343-929A-779EA5115C94}"/>
    <dgm:cxn modelId="{2AEF5FA6-CA00-46CC-8675-B95A968A0AF7}" type="presOf" srcId="{0892A4FC-D09B-4C13-91D9-214EF2769900}" destId="{81A9B512-A1DA-4E41-BE85-F62593D621D9}" srcOrd="0" destOrd="1" presId="urn:microsoft.com/office/officeart/2005/8/layout/default"/>
    <dgm:cxn modelId="{F5A64EA6-F2E5-4DC1-A65D-079F065CEA55}" srcId="{8397CA91-5B3B-4C7B-9B3D-EEECA31CB4F9}" destId="{1C5866D4-D4F6-4619-BE61-80907998FA28}" srcOrd="1" destOrd="0" parTransId="{69331EA5-6D02-4AC5-8F50-452130068CC0}" sibTransId="{EE468513-487A-481E-9BB7-F4A523B547C7}"/>
    <dgm:cxn modelId="{1223B9BE-2DD6-49C5-9ABF-ADCB7651FBA9}" srcId="{8E8D5C85-E8F3-4BBE-8AF3-069F2C2F45F4}" destId="{14A48795-6CDA-4BD0-B5B3-49F0FAC79E88}" srcOrd="1" destOrd="0" parTransId="{1C7E0990-977F-412E-A564-DF3810E5B0EA}" sibTransId="{7CB23FAC-B7D4-4C1B-A081-05F18B93ED6B}"/>
    <dgm:cxn modelId="{7E4D14D7-F51D-4D55-9134-EDF18C98168C}" srcId="{93399E50-EB55-48B3-9CDF-D3AB574D825A}" destId="{2D0D543A-DE68-4C5C-A37C-4DD68A26696F}" srcOrd="1" destOrd="0" parTransId="{25221F34-C452-4F1D-9490-3C98C8265ACF}" sibTransId="{D65EB2A8-0C8D-4C69-AD9F-11D83550DBDD}"/>
    <dgm:cxn modelId="{53075BD8-97F2-40C5-A4C9-2F99C374E02A}" type="presOf" srcId="{C8669BCB-E2CF-4254-AEE8-B2C0B37B0FF8}" destId="{F834642A-39AF-4A32-BBA2-06B0360AFC4C}" srcOrd="0" destOrd="1" presId="urn:microsoft.com/office/officeart/2005/8/layout/default"/>
    <dgm:cxn modelId="{63A2BBE5-176C-43EF-AFB1-F721AE3B66D2}" srcId="{93399E50-EB55-48B3-9CDF-D3AB574D825A}" destId="{C6F8A44C-22D0-4FE7-9A7C-7C2632C82BF9}" srcOrd="3" destOrd="0" parTransId="{23AFA4E2-B3A1-4801-8301-0CCA8F6931F7}" sibTransId="{FAC2B896-5F27-4807-BD7C-D47C4C333449}"/>
    <dgm:cxn modelId="{339896F4-A8E3-4867-8D59-62AB32ADA38D}" srcId="{93399E50-EB55-48B3-9CDF-D3AB574D825A}" destId="{1A91D969-1B9D-4C34-AC22-03991B14F7A4}" srcOrd="4" destOrd="0" parTransId="{5B0140AD-3652-4BEB-8690-DBB3DDDB1E50}" sibTransId="{06A5AFB5-EA17-422B-8FC4-0DB2E531AC8D}"/>
    <dgm:cxn modelId="{7C3844FB-C6D1-4356-986F-4545A828E9AF}" srcId="{93399E50-EB55-48B3-9CDF-D3AB574D825A}" destId="{66B16146-FEF4-4F40-A135-F2D9F7F1D561}" srcOrd="2" destOrd="0" parTransId="{9177EA50-0CCB-4C0F-BFC3-8441C951324E}" sibTransId="{1416E028-9BFB-4F08-90F4-3550B82106BD}"/>
    <dgm:cxn modelId="{DA558CDA-2FB0-4096-92DC-1AAA35E4E148}" type="presParOf" srcId="{02493303-F1C9-4D50-9422-24075DE04E49}" destId="{81A9B512-A1DA-4E41-BE85-F62593D621D9}" srcOrd="0" destOrd="0" presId="urn:microsoft.com/office/officeart/2005/8/layout/default"/>
    <dgm:cxn modelId="{1B432C52-0E53-490D-8978-DCC1F67764C1}" type="presParOf" srcId="{02493303-F1C9-4D50-9422-24075DE04E49}" destId="{7A4D29F9-C1D3-4A27-AC8E-48BDF9EB6A75}" srcOrd="1" destOrd="0" presId="urn:microsoft.com/office/officeart/2005/8/layout/default"/>
    <dgm:cxn modelId="{BC4A25C2-BD86-4914-84BC-14E1F450A2B8}" type="presParOf" srcId="{02493303-F1C9-4D50-9422-24075DE04E49}" destId="{C6D866B0-F8E9-4DAE-8E51-94B88042213E}" srcOrd="2" destOrd="0" presId="urn:microsoft.com/office/officeart/2005/8/layout/default"/>
    <dgm:cxn modelId="{5D74682D-8235-4544-B752-DB630E77386E}" type="presParOf" srcId="{02493303-F1C9-4D50-9422-24075DE04E49}" destId="{150AEB58-8ED9-4260-83A5-A7425C6A4808}" srcOrd="3" destOrd="0" presId="urn:microsoft.com/office/officeart/2005/8/layout/default"/>
    <dgm:cxn modelId="{ECAB300F-518A-4B6C-A5D9-A1DA3FA0A52A}" type="presParOf" srcId="{02493303-F1C9-4D50-9422-24075DE04E49}" destId="{F834642A-39AF-4A32-BBA2-06B0360AFC4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8D5C85-E8F3-4BBE-8AF3-069F2C2F45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397CA91-5B3B-4C7B-9B3D-EEECA31CB4F9}">
      <dgm:prSet phldrT="[Text]" phldr="0"/>
      <dgm:spPr/>
      <dgm:t>
        <a:bodyPr/>
        <a:lstStyle/>
        <a:p>
          <a:pPr rtl="0"/>
          <a:r>
            <a:rPr lang="en-US">
              <a:latin typeface="Aptos Display" panose="02110004020202020204"/>
            </a:rPr>
            <a:t>Authorship</a:t>
          </a:r>
          <a:endParaRPr lang="en-US"/>
        </a:p>
      </dgm:t>
    </dgm:pt>
    <dgm:pt modelId="{21954C2F-6293-4AF2-87D4-E34785C49255}" type="parTrans" cxnId="{B2971248-7EA2-4440-B00D-152AF246D615}">
      <dgm:prSet/>
      <dgm:spPr/>
      <dgm:t>
        <a:bodyPr/>
        <a:lstStyle/>
        <a:p>
          <a:endParaRPr lang="en-US"/>
        </a:p>
      </dgm:t>
    </dgm:pt>
    <dgm:pt modelId="{8BDB2613-084A-47B8-9918-D45AF9ABDFDC}" type="sibTrans" cxnId="{B2971248-7EA2-4440-B00D-152AF246D615}">
      <dgm:prSet/>
      <dgm:spPr/>
      <dgm:t>
        <a:bodyPr/>
        <a:lstStyle/>
        <a:p>
          <a:endParaRPr lang="en-US"/>
        </a:p>
      </dgm:t>
    </dgm:pt>
    <dgm:pt modelId="{14A48795-6CDA-4BD0-B5B3-49F0FAC79E88}">
      <dgm:prSet phldrT="[Text]" phldr="0"/>
      <dgm:spPr/>
      <dgm:t>
        <a:bodyPr/>
        <a:lstStyle/>
        <a:p>
          <a:r>
            <a:rPr lang="en-US">
              <a:latin typeface="Aptos Display" panose="02110004020202020204"/>
            </a:rPr>
            <a:t>Embargoes</a:t>
          </a:r>
          <a:endParaRPr lang="en-US"/>
        </a:p>
      </dgm:t>
    </dgm:pt>
    <dgm:pt modelId="{1C7E0990-977F-412E-A564-DF3810E5B0EA}" type="parTrans" cxnId="{1223B9BE-2DD6-49C5-9ABF-ADCB7651FBA9}">
      <dgm:prSet/>
      <dgm:spPr/>
      <dgm:t>
        <a:bodyPr/>
        <a:lstStyle/>
        <a:p>
          <a:endParaRPr lang="en-US"/>
        </a:p>
      </dgm:t>
    </dgm:pt>
    <dgm:pt modelId="{7CB23FAC-B7D4-4C1B-A081-05F18B93ED6B}" type="sibTrans" cxnId="{1223B9BE-2DD6-49C5-9ABF-ADCB7651FBA9}">
      <dgm:prSet/>
      <dgm:spPr/>
      <dgm:t>
        <a:bodyPr/>
        <a:lstStyle/>
        <a:p>
          <a:endParaRPr lang="en-US"/>
        </a:p>
      </dgm:t>
    </dgm:pt>
    <dgm:pt modelId="{9A80B532-5CAB-4BE6-97E2-83D2391594F3}">
      <dgm:prSet phldrT="[Text]" phldr="0"/>
      <dgm:spPr/>
      <dgm:t>
        <a:bodyPr/>
        <a:lstStyle/>
        <a:p>
          <a:pPr rtl="0"/>
          <a:r>
            <a:rPr lang="en-US" sz="1400">
              <a:latin typeface="Aptos Display" panose="02110004020202020204"/>
            </a:rPr>
            <a:t>Sponsored Research</a:t>
          </a:r>
          <a:endParaRPr lang="en-US" sz="1400"/>
        </a:p>
      </dgm:t>
    </dgm:pt>
    <dgm:pt modelId="{6621111E-3CD9-4FB3-8C24-92ACF1EC75FD}" type="parTrans" cxnId="{AC90F74B-5CBF-493F-8FBE-482302D018A2}">
      <dgm:prSet/>
      <dgm:spPr/>
      <dgm:t>
        <a:bodyPr/>
        <a:lstStyle/>
        <a:p>
          <a:endParaRPr lang="en-US"/>
        </a:p>
      </dgm:t>
    </dgm:pt>
    <dgm:pt modelId="{090EB774-E134-4847-A876-48952A28DBF7}" type="sibTrans" cxnId="{AC90F74B-5CBF-493F-8FBE-482302D018A2}">
      <dgm:prSet/>
      <dgm:spPr/>
      <dgm:t>
        <a:bodyPr/>
        <a:lstStyle/>
        <a:p>
          <a:endParaRPr lang="en-US"/>
        </a:p>
      </dgm:t>
    </dgm:pt>
    <dgm:pt modelId="{0892A4FC-D09B-4C13-91D9-214EF2769900}">
      <dgm:prSet phldr="0"/>
      <dgm:spPr/>
      <dgm:t>
        <a:bodyPr/>
        <a:lstStyle/>
        <a:p>
          <a:pPr rtl="0"/>
          <a:r>
            <a:rPr lang="en-US" sz="1400">
              <a:latin typeface="Aptos Display" panose="02110004020202020204"/>
            </a:rPr>
            <a:t>Credit vs Acknowledgement</a:t>
          </a:r>
          <a:endParaRPr lang="en-US"/>
        </a:p>
      </dgm:t>
    </dgm:pt>
    <dgm:pt modelId="{5ED1DDDC-5559-4B29-A0A3-566C0B8B82D9}" type="parTrans" cxnId="{112CA550-6FB1-4009-AF58-C9A7A2F54728}">
      <dgm:prSet/>
      <dgm:spPr/>
    </dgm:pt>
    <dgm:pt modelId="{D20A22E2-CD2B-43AA-9FAE-FBB2AE185160}" type="sibTrans" cxnId="{112CA550-6FB1-4009-AF58-C9A7A2F54728}">
      <dgm:prSet/>
      <dgm:spPr/>
    </dgm:pt>
    <dgm:pt modelId="{1C5866D4-D4F6-4619-BE61-80907998FA28}">
      <dgm:prSet phldr="0"/>
      <dgm:spPr/>
      <dgm:t>
        <a:bodyPr/>
        <a:lstStyle/>
        <a:p>
          <a:pPr rtl="0"/>
          <a:r>
            <a:rPr lang="en-US" sz="1400">
              <a:latin typeface="Aptos Display" panose="02110004020202020204"/>
            </a:rPr>
            <a:t>Rights</a:t>
          </a:r>
        </a:p>
      </dgm:t>
    </dgm:pt>
    <dgm:pt modelId="{69331EA5-6D02-4AC5-8F50-452130068CC0}" type="parTrans" cxnId="{F5A64EA6-F2E5-4DC1-A65D-079F065CEA55}">
      <dgm:prSet/>
      <dgm:spPr/>
    </dgm:pt>
    <dgm:pt modelId="{EE468513-487A-481E-9BB7-F4A523B547C7}" type="sibTrans" cxnId="{F5A64EA6-F2E5-4DC1-A65D-079F065CEA55}">
      <dgm:prSet/>
      <dgm:spPr/>
    </dgm:pt>
    <dgm:pt modelId="{FAECD2BF-2A8E-4BFC-8A66-048713E3A52F}">
      <dgm:prSet phldr="0"/>
      <dgm:spPr/>
      <dgm:t>
        <a:bodyPr/>
        <a:lstStyle/>
        <a:p>
          <a:r>
            <a:rPr lang="en-US" sz="1400">
              <a:latin typeface="Aptos Display" panose="02110004020202020204"/>
            </a:rPr>
            <a:t>Responsibilities</a:t>
          </a:r>
          <a:endParaRPr lang="en-US"/>
        </a:p>
      </dgm:t>
    </dgm:pt>
    <dgm:pt modelId="{38B58BCB-5874-461E-875A-E94A1D625259}" type="parTrans" cxnId="{A6529136-0467-4D52-8707-DB0E84D7FED9}">
      <dgm:prSet/>
      <dgm:spPr/>
    </dgm:pt>
    <dgm:pt modelId="{ADFC4BDC-470F-4912-8A91-EED9C00E370C}" type="sibTrans" cxnId="{A6529136-0467-4D52-8707-DB0E84D7FED9}">
      <dgm:prSet/>
      <dgm:spPr/>
    </dgm:pt>
    <dgm:pt modelId="{0F69A57B-5EF5-47C3-869B-7AA217EB205A}">
      <dgm:prSet phldr="0"/>
      <dgm:spPr/>
      <dgm:t>
        <a:bodyPr/>
        <a:lstStyle/>
        <a:p>
          <a:r>
            <a:rPr lang="en-US" sz="1400">
              <a:latin typeface="Aptos Display" panose="02110004020202020204"/>
            </a:rPr>
            <a:t>Order</a:t>
          </a:r>
        </a:p>
      </dgm:t>
    </dgm:pt>
    <dgm:pt modelId="{D3287371-83A2-4FAB-9203-BE21FD2631E8}" type="parTrans" cxnId="{45E44196-34AA-4F6F-9F4C-1B94848F579D}">
      <dgm:prSet/>
      <dgm:spPr/>
    </dgm:pt>
    <dgm:pt modelId="{D7A2EDD3-9355-45DD-92F8-C3E95438EE31}" type="sibTrans" cxnId="{45E44196-34AA-4F6F-9F4C-1B94848F579D}">
      <dgm:prSet/>
      <dgm:spPr/>
    </dgm:pt>
    <dgm:pt modelId="{80B5B6EB-2175-4806-AE39-13E360240CD6}">
      <dgm:prSet phldr="0"/>
      <dgm:spPr/>
      <dgm:t>
        <a:bodyPr/>
        <a:lstStyle/>
        <a:p>
          <a:pPr rtl="0"/>
          <a:r>
            <a:rPr lang="en-US" sz="1400">
              <a:latin typeface="Aptos Display" panose="02110004020202020204"/>
            </a:rPr>
            <a:t>Publisher Policies</a:t>
          </a:r>
        </a:p>
      </dgm:t>
    </dgm:pt>
    <dgm:pt modelId="{441C550E-7ACC-4FE1-A49D-D0025681035C}" type="parTrans" cxnId="{0E567F42-5EAF-482B-A73C-A57418ACCC73}">
      <dgm:prSet/>
      <dgm:spPr/>
    </dgm:pt>
    <dgm:pt modelId="{1AD5E363-63E0-42CF-8509-06A5FD1D3F18}" type="sibTrans" cxnId="{0E567F42-5EAF-482B-A73C-A57418ACCC73}">
      <dgm:prSet/>
      <dgm:spPr/>
    </dgm:pt>
    <dgm:pt modelId="{1EB6FC0D-6CB2-442A-A6E1-619203E1E274}">
      <dgm:prSet phldr="0"/>
      <dgm:spPr/>
      <dgm:t>
        <a:bodyPr/>
        <a:lstStyle/>
        <a:p>
          <a:pPr rtl="0"/>
          <a:r>
            <a:rPr lang="en-US" sz="1400">
              <a:latin typeface="Aptos Display" panose="02110004020202020204"/>
            </a:rPr>
            <a:t>Institutional Policy</a:t>
          </a:r>
        </a:p>
      </dgm:t>
    </dgm:pt>
    <dgm:pt modelId="{9E232E49-F86B-4516-A548-E235637FFCA5}" type="parTrans" cxnId="{A1BC3ABD-EC54-4F25-8813-992E828C7E87}">
      <dgm:prSet/>
      <dgm:spPr/>
    </dgm:pt>
    <dgm:pt modelId="{5709851B-3B90-4DDE-B6B5-315B45C9DA9B}" type="sibTrans" cxnId="{A1BC3ABD-EC54-4F25-8813-992E828C7E87}">
      <dgm:prSet/>
      <dgm:spPr/>
    </dgm:pt>
    <dgm:pt modelId="{F3ED2025-47C4-4F6D-BD0F-31E63E807669}">
      <dgm:prSet phldr="0"/>
      <dgm:spPr/>
      <dgm:t>
        <a:bodyPr/>
        <a:lstStyle/>
        <a:p>
          <a:r>
            <a:rPr lang="en-US" sz="1400">
              <a:latin typeface="Aptos Display" panose="02110004020202020204"/>
            </a:rPr>
            <a:t>Patent/Commercialization</a:t>
          </a:r>
        </a:p>
      </dgm:t>
    </dgm:pt>
    <dgm:pt modelId="{97F35565-77C3-415D-9D3F-E0C268E9AA3F}" type="parTrans" cxnId="{B901B9B8-BF66-4577-88C4-C5A8600AB1DD}">
      <dgm:prSet/>
      <dgm:spPr/>
    </dgm:pt>
    <dgm:pt modelId="{F0FFA517-D977-4A49-94D6-DE716F83EACB}" type="sibTrans" cxnId="{B901B9B8-BF66-4577-88C4-C5A8600AB1DD}">
      <dgm:prSet/>
      <dgm:spPr/>
    </dgm:pt>
    <dgm:pt modelId="{02493303-F1C9-4D50-9422-24075DE04E49}" type="pres">
      <dgm:prSet presAssocID="{8E8D5C85-E8F3-4BBE-8AF3-069F2C2F45F4}" presName="diagram" presStyleCnt="0">
        <dgm:presLayoutVars>
          <dgm:dir/>
          <dgm:resizeHandles val="exact"/>
        </dgm:presLayoutVars>
      </dgm:prSet>
      <dgm:spPr/>
    </dgm:pt>
    <dgm:pt modelId="{81A9B512-A1DA-4E41-BE85-F62593D621D9}" type="pres">
      <dgm:prSet presAssocID="{8397CA91-5B3B-4C7B-9B3D-EEECA31CB4F9}" presName="node" presStyleLbl="node1" presStyleIdx="0" presStyleCnt="2">
        <dgm:presLayoutVars>
          <dgm:bulletEnabled val="1"/>
        </dgm:presLayoutVars>
      </dgm:prSet>
      <dgm:spPr/>
    </dgm:pt>
    <dgm:pt modelId="{7A4D29F9-C1D3-4A27-AC8E-48BDF9EB6A75}" type="pres">
      <dgm:prSet presAssocID="{8BDB2613-084A-47B8-9918-D45AF9ABDFDC}" presName="sibTrans" presStyleCnt="0"/>
      <dgm:spPr/>
    </dgm:pt>
    <dgm:pt modelId="{C6D866B0-F8E9-4DAE-8E51-94B88042213E}" type="pres">
      <dgm:prSet presAssocID="{14A48795-6CDA-4BD0-B5B3-49F0FAC79E88}" presName="node" presStyleLbl="node1" presStyleIdx="1" presStyleCnt="2">
        <dgm:presLayoutVars>
          <dgm:bulletEnabled val="1"/>
        </dgm:presLayoutVars>
      </dgm:prSet>
      <dgm:spPr/>
    </dgm:pt>
  </dgm:ptLst>
  <dgm:cxnLst>
    <dgm:cxn modelId="{3E25A600-F58E-4B8F-848B-26C33B59C725}" type="presOf" srcId="{8397CA91-5B3B-4C7B-9B3D-EEECA31CB4F9}" destId="{81A9B512-A1DA-4E41-BE85-F62593D621D9}" srcOrd="0" destOrd="0" presId="urn:microsoft.com/office/officeart/2005/8/layout/default"/>
    <dgm:cxn modelId="{942C4F06-AD80-46D3-AB29-85059D3CB025}" type="presOf" srcId="{1C5866D4-D4F6-4619-BE61-80907998FA28}" destId="{81A9B512-A1DA-4E41-BE85-F62593D621D9}" srcOrd="0" destOrd="2" presId="urn:microsoft.com/office/officeart/2005/8/layout/default"/>
    <dgm:cxn modelId="{B99E441B-2275-4D44-8DE0-84A3FAB506AC}" type="presOf" srcId="{14A48795-6CDA-4BD0-B5B3-49F0FAC79E88}" destId="{C6D866B0-F8E9-4DAE-8E51-94B88042213E}" srcOrd="0" destOrd="0" presId="urn:microsoft.com/office/officeart/2005/8/layout/default"/>
    <dgm:cxn modelId="{A6529136-0467-4D52-8707-DB0E84D7FED9}" srcId="{8397CA91-5B3B-4C7B-9B3D-EEECA31CB4F9}" destId="{FAECD2BF-2A8E-4BFC-8A66-048713E3A52F}" srcOrd="2" destOrd="0" parTransId="{38B58BCB-5874-461E-875A-E94A1D625259}" sibTransId="{ADFC4BDC-470F-4912-8A91-EED9C00E370C}"/>
    <dgm:cxn modelId="{0E567F42-5EAF-482B-A73C-A57418ACCC73}" srcId="{14A48795-6CDA-4BD0-B5B3-49F0FAC79E88}" destId="{80B5B6EB-2175-4806-AE39-13E360240CD6}" srcOrd="1" destOrd="0" parTransId="{441C550E-7ACC-4FE1-A49D-D0025681035C}" sibTransId="{1AD5E363-63E0-42CF-8509-06A5FD1D3F18}"/>
    <dgm:cxn modelId="{B2971248-7EA2-4440-B00D-152AF246D615}" srcId="{8E8D5C85-E8F3-4BBE-8AF3-069F2C2F45F4}" destId="{8397CA91-5B3B-4C7B-9B3D-EEECA31CB4F9}" srcOrd="0" destOrd="0" parTransId="{21954C2F-6293-4AF2-87D4-E34785C49255}" sibTransId="{8BDB2613-084A-47B8-9918-D45AF9ABDFDC}"/>
    <dgm:cxn modelId="{A45C2C6B-4221-4BD1-AF20-EFD43F98361F}" type="presOf" srcId="{80B5B6EB-2175-4806-AE39-13E360240CD6}" destId="{C6D866B0-F8E9-4DAE-8E51-94B88042213E}" srcOrd="0" destOrd="2" presId="urn:microsoft.com/office/officeart/2005/8/layout/default"/>
    <dgm:cxn modelId="{AC90F74B-5CBF-493F-8FBE-482302D018A2}" srcId="{14A48795-6CDA-4BD0-B5B3-49F0FAC79E88}" destId="{9A80B532-5CAB-4BE6-97E2-83D2391594F3}" srcOrd="0" destOrd="0" parTransId="{6621111E-3CD9-4FB3-8C24-92ACF1EC75FD}" sibTransId="{090EB774-E134-4847-A876-48952A28DBF7}"/>
    <dgm:cxn modelId="{112CA550-6FB1-4009-AF58-C9A7A2F54728}" srcId="{8397CA91-5B3B-4C7B-9B3D-EEECA31CB4F9}" destId="{0892A4FC-D09B-4C13-91D9-214EF2769900}" srcOrd="0" destOrd="0" parTransId="{5ED1DDDC-5559-4B29-A0A3-566C0B8B82D9}" sibTransId="{D20A22E2-CD2B-43AA-9FAE-FBB2AE185160}"/>
    <dgm:cxn modelId="{FF0CF752-D64A-433B-B66F-0F74A4CC8565}" type="presOf" srcId="{FAECD2BF-2A8E-4BFC-8A66-048713E3A52F}" destId="{81A9B512-A1DA-4E41-BE85-F62593D621D9}" srcOrd="0" destOrd="3" presId="urn:microsoft.com/office/officeart/2005/8/layout/default"/>
    <dgm:cxn modelId="{7018CE55-C73F-40D2-8349-5ADADB342409}" type="presOf" srcId="{9A80B532-5CAB-4BE6-97E2-83D2391594F3}" destId="{C6D866B0-F8E9-4DAE-8E51-94B88042213E}" srcOrd="0" destOrd="1" presId="urn:microsoft.com/office/officeart/2005/8/layout/default"/>
    <dgm:cxn modelId="{0CFF7378-4EEF-49D5-B5C0-999D29D01263}" type="presOf" srcId="{0F69A57B-5EF5-47C3-869B-7AA217EB205A}" destId="{81A9B512-A1DA-4E41-BE85-F62593D621D9}" srcOrd="0" destOrd="4" presId="urn:microsoft.com/office/officeart/2005/8/layout/default"/>
    <dgm:cxn modelId="{1B5F5F7E-9DC7-4E47-86DF-407B59759FAD}" type="presOf" srcId="{8E8D5C85-E8F3-4BBE-8AF3-069F2C2F45F4}" destId="{02493303-F1C9-4D50-9422-24075DE04E49}" srcOrd="0" destOrd="0" presId="urn:microsoft.com/office/officeart/2005/8/layout/default"/>
    <dgm:cxn modelId="{45E44196-34AA-4F6F-9F4C-1B94848F579D}" srcId="{8397CA91-5B3B-4C7B-9B3D-EEECA31CB4F9}" destId="{0F69A57B-5EF5-47C3-869B-7AA217EB205A}" srcOrd="3" destOrd="0" parTransId="{D3287371-83A2-4FAB-9203-BE21FD2631E8}" sibTransId="{D7A2EDD3-9355-45DD-92F8-C3E95438EE31}"/>
    <dgm:cxn modelId="{F5A64EA6-F2E5-4DC1-A65D-079F065CEA55}" srcId="{8397CA91-5B3B-4C7B-9B3D-EEECA31CB4F9}" destId="{1C5866D4-D4F6-4619-BE61-80907998FA28}" srcOrd="1" destOrd="0" parTransId="{69331EA5-6D02-4AC5-8F50-452130068CC0}" sibTransId="{EE468513-487A-481E-9BB7-F4A523B547C7}"/>
    <dgm:cxn modelId="{08588DAF-4295-4401-A7FF-0069302152B6}" type="presOf" srcId="{F3ED2025-47C4-4F6D-BD0F-31E63E807669}" destId="{C6D866B0-F8E9-4DAE-8E51-94B88042213E}" srcOrd="0" destOrd="4" presId="urn:microsoft.com/office/officeart/2005/8/layout/default"/>
    <dgm:cxn modelId="{B901B9B8-BF66-4577-88C4-C5A8600AB1DD}" srcId="{14A48795-6CDA-4BD0-B5B3-49F0FAC79E88}" destId="{F3ED2025-47C4-4F6D-BD0F-31E63E807669}" srcOrd="3" destOrd="0" parTransId="{97F35565-77C3-415D-9D3F-E0C268E9AA3F}" sibTransId="{F0FFA517-D977-4A49-94D6-DE716F83EACB}"/>
    <dgm:cxn modelId="{6AF19AB9-C5D8-4A67-84B2-BE1FA924939F}" type="presOf" srcId="{1EB6FC0D-6CB2-442A-A6E1-619203E1E274}" destId="{C6D866B0-F8E9-4DAE-8E51-94B88042213E}" srcOrd="0" destOrd="3" presId="urn:microsoft.com/office/officeart/2005/8/layout/default"/>
    <dgm:cxn modelId="{A1BC3ABD-EC54-4F25-8813-992E828C7E87}" srcId="{14A48795-6CDA-4BD0-B5B3-49F0FAC79E88}" destId="{1EB6FC0D-6CB2-442A-A6E1-619203E1E274}" srcOrd="2" destOrd="0" parTransId="{9E232E49-F86B-4516-A548-E235637FFCA5}" sibTransId="{5709851B-3B90-4DDE-B6B5-315B45C9DA9B}"/>
    <dgm:cxn modelId="{1223B9BE-2DD6-49C5-9ABF-ADCB7651FBA9}" srcId="{8E8D5C85-E8F3-4BBE-8AF3-069F2C2F45F4}" destId="{14A48795-6CDA-4BD0-B5B3-49F0FAC79E88}" srcOrd="1" destOrd="0" parTransId="{1C7E0990-977F-412E-A564-DF3810E5B0EA}" sibTransId="{7CB23FAC-B7D4-4C1B-A081-05F18B93ED6B}"/>
    <dgm:cxn modelId="{96B22BFE-3F20-4BAA-A0D2-B1BD02A60DD0}" type="presOf" srcId="{0892A4FC-D09B-4C13-91D9-214EF2769900}" destId="{81A9B512-A1DA-4E41-BE85-F62593D621D9}" srcOrd="0" destOrd="1" presId="urn:microsoft.com/office/officeart/2005/8/layout/default"/>
    <dgm:cxn modelId="{5EC0D1B6-E2F1-452B-A89D-954452209BB6}" type="presParOf" srcId="{02493303-F1C9-4D50-9422-24075DE04E49}" destId="{81A9B512-A1DA-4E41-BE85-F62593D621D9}" srcOrd="0" destOrd="0" presId="urn:microsoft.com/office/officeart/2005/8/layout/default"/>
    <dgm:cxn modelId="{15A07708-CD24-4EA5-9D29-37D5981F267E}" type="presParOf" srcId="{02493303-F1C9-4D50-9422-24075DE04E49}" destId="{7A4D29F9-C1D3-4A27-AC8E-48BDF9EB6A75}" srcOrd="1" destOrd="0" presId="urn:microsoft.com/office/officeart/2005/8/layout/default"/>
    <dgm:cxn modelId="{7A1A0C8A-5000-49C1-AC80-5C63C941953C}" type="presParOf" srcId="{02493303-F1C9-4D50-9422-24075DE04E49}" destId="{C6D866B0-F8E9-4DAE-8E51-94B88042213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8D5C85-E8F3-4BBE-8AF3-069F2C2F45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397CA91-5B3B-4C7B-9B3D-EEECA31CB4F9}">
      <dgm:prSet phldrT="[Text]" phldr="0"/>
      <dgm:spPr/>
      <dgm:t>
        <a:bodyPr/>
        <a:lstStyle/>
        <a:p>
          <a:pPr rtl="0"/>
          <a:r>
            <a:rPr lang="en-US" dirty="0">
              <a:latin typeface="Aptos Display" panose="02110004020202020204"/>
            </a:rPr>
            <a:t> Explaining Plagiarism </a:t>
          </a:r>
          <a:endParaRPr lang="en-US" dirty="0"/>
        </a:p>
      </dgm:t>
    </dgm:pt>
    <dgm:pt modelId="{21954C2F-6293-4AF2-87D4-E34785C49255}" type="parTrans" cxnId="{B2971248-7EA2-4440-B00D-152AF246D615}">
      <dgm:prSet/>
      <dgm:spPr/>
      <dgm:t>
        <a:bodyPr/>
        <a:lstStyle/>
        <a:p>
          <a:endParaRPr lang="en-US"/>
        </a:p>
      </dgm:t>
    </dgm:pt>
    <dgm:pt modelId="{8BDB2613-084A-47B8-9918-D45AF9ABDFDC}" type="sibTrans" cxnId="{B2971248-7EA2-4440-B00D-152AF246D615}">
      <dgm:prSet/>
      <dgm:spPr/>
      <dgm:t>
        <a:bodyPr/>
        <a:lstStyle/>
        <a:p>
          <a:endParaRPr lang="en-US"/>
        </a:p>
      </dgm:t>
    </dgm:pt>
    <dgm:pt modelId="{F3ED2025-47C4-4F6D-BD0F-31E63E807669}">
      <dgm:prSet phldr="0"/>
      <dgm:spPr/>
      <dgm:t>
        <a:bodyPr/>
        <a:lstStyle/>
        <a:p>
          <a:pPr rtl="0"/>
          <a:r>
            <a:rPr lang="en-US" sz="1800" dirty="0">
              <a:latin typeface="Aptos Display" panose="02110004020202020204"/>
            </a:rPr>
            <a:t>Detection Tools</a:t>
          </a:r>
        </a:p>
      </dgm:t>
    </dgm:pt>
    <dgm:pt modelId="{97F35565-77C3-415D-9D3F-E0C268E9AA3F}" type="parTrans" cxnId="{B901B9B8-BF66-4577-88C4-C5A8600AB1DD}">
      <dgm:prSet/>
      <dgm:spPr/>
    </dgm:pt>
    <dgm:pt modelId="{F0FFA517-D977-4A49-94D6-DE716F83EACB}" type="sibTrans" cxnId="{B901B9B8-BF66-4577-88C4-C5A8600AB1DD}">
      <dgm:prSet/>
      <dgm:spPr/>
    </dgm:pt>
    <dgm:pt modelId="{ADB2FAAB-0CFD-4123-9393-CDDDD4C99448}">
      <dgm:prSet phldr="0"/>
      <dgm:spPr/>
      <dgm:t>
        <a:bodyPr/>
        <a:lstStyle/>
        <a:p>
          <a:pPr rtl="0"/>
          <a:r>
            <a:rPr lang="en-US" sz="1400" dirty="0">
              <a:latin typeface="Aptos Display" panose="02110004020202020204"/>
            </a:rPr>
            <a:t>What it is</a:t>
          </a:r>
        </a:p>
      </dgm:t>
    </dgm:pt>
    <dgm:pt modelId="{E3DA191C-BD9C-4096-B0BD-D044631AEB13}" type="parTrans" cxnId="{2C957D5C-5353-444A-A478-829DF0156601}">
      <dgm:prSet/>
      <dgm:spPr/>
    </dgm:pt>
    <dgm:pt modelId="{E26424DC-0D67-437D-9A6F-E0AAD994D141}" type="sibTrans" cxnId="{2C957D5C-5353-444A-A478-829DF0156601}">
      <dgm:prSet/>
      <dgm:spPr/>
    </dgm:pt>
    <dgm:pt modelId="{9EC1CF2F-5A67-4A77-AA7B-B0E5E6C92B53}">
      <dgm:prSet phldr="0"/>
      <dgm:spPr/>
      <dgm:t>
        <a:bodyPr/>
        <a:lstStyle/>
        <a:p>
          <a:pPr rtl="0"/>
          <a:r>
            <a:rPr lang="en-US" sz="1400" dirty="0">
              <a:latin typeface="Aptos Display" panose="02110004020202020204"/>
            </a:rPr>
            <a:t>Provides similarity report</a:t>
          </a:r>
        </a:p>
      </dgm:t>
    </dgm:pt>
    <dgm:pt modelId="{099E94AC-E639-44AD-9C64-81FED7C08983}" type="parTrans" cxnId="{DEC5A7FE-FAB7-472F-8213-B8F346C8069A}">
      <dgm:prSet/>
      <dgm:spPr/>
    </dgm:pt>
    <dgm:pt modelId="{AF1A4B9B-4A69-4477-96E1-4146894CB0A9}" type="sibTrans" cxnId="{DEC5A7FE-FAB7-472F-8213-B8F346C8069A}">
      <dgm:prSet/>
      <dgm:spPr/>
    </dgm:pt>
    <dgm:pt modelId="{6E81EA8C-EB86-4CA3-B176-F7978B82B553}">
      <dgm:prSet phldr="0"/>
      <dgm:spPr/>
      <dgm:t>
        <a:bodyPr/>
        <a:lstStyle/>
        <a:p>
          <a:pPr rtl="0"/>
          <a:r>
            <a:rPr lang="en-US" sz="1400" dirty="0">
              <a:latin typeface="Aptos Display" panose="02110004020202020204"/>
            </a:rPr>
            <a:t>Highlights copied text and provides a link</a:t>
          </a:r>
        </a:p>
      </dgm:t>
    </dgm:pt>
    <dgm:pt modelId="{EE29E36A-FB6E-46C4-B888-2FAAE6DEECFE}" type="parTrans" cxnId="{D285A4C6-9DD0-4E30-B836-F87F09A3BD70}">
      <dgm:prSet/>
      <dgm:spPr/>
    </dgm:pt>
    <dgm:pt modelId="{2AE4E85F-054C-4052-9AF9-4ACE5163BBA5}" type="sibTrans" cxnId="{D285A4C6-9DD0-4E30-B836-F87F09A3BD70}">
      <dgm:prSet/>
      <dgm:spPr/>
    </dgm:pt>
    <dgm:pt modelId="{92808537-5EF7-41CB-8DD6-CCAC6B03AF57}">
      <dgm:prSet phldr="0"/>
      <dgm:spPr/>
      <dgm:t>
        <a:bodyPr/>
        <a:lstStyle/>
        <a:p>
          <a:pPr rtl="0"/>
          <a:r>
            <a:rPr lang="en-US" sz="1400" dirty="0">
              <a:latin typeface="Aptos Display" panose="02110004020202020204"/>
            </a:rPr>
            <a:t>Calculates overall percentage</a:t>
          </a:r>
        </a:p>
      </dgm:t>
    </dgm:pt>
    <dgm:pt modelId="{F01D4A8C-DC09-4D17-8717-AAE9F3FB8D8C}" type="parTrans" cxnId="{A5760FCE-24E1-4345-8D24-789ACC131461}">
      <dgm:prSet/>
      <dgm:spPr/>
    </dgm:pt>
    <dgm:pt modelId="{1CEE462D-54D9-4BF3-A4B5-B6F741FBDF8C}" type="sibTrans" cxnId="{A5760FCE-24E1-4345-8D24-789ACC131461}">
      <dgm:prSet/>
      <dgm:spPr/>
    </dgm:pt>
    <dgm:pt modelId="{7CF19AC7-AB27-4260-83E7-03381922FFEE}">
      <dgm:prSet phldr="0"/>
      <dgm:spPr/>
      <dgm:t>
        <a:bodyPr/>
        <a:lstStyle/>
        <a:p>
          <a:pPr rtl="0"/>
          <a:r>
            <a:rPr lang="en-US" sz="1800" dirty="0" err="1">
              <a:latin typeface="Aptos Display" panose="02110004020202020204"/>
            </a:rPr>
            <a:t>IThenticate</a:t>
          </a:r>
        </a:p>
      </dgm:t>
    </dgm:pt>
    <dgm:pt modelId="{DAE07C9D-3A81-4AA8-A82B-1C601D1420C6}" type="parTrans" cxnId="{6527AC11-0C41-4BF6-BF18-70A853D2D4DC}">
      <dgm:prSet/>
      <dgm:spPr/>
    </dgm:pt>
    <dgm:pt modelId="{00618C8D-262A-4A51-AF61-8AF573DEADE8}" type="sibTrans" cxnId="{6527AC11-0C41-4BF6-BF18-70A853D2D4DC}">
      <dgm:prSet/>
      <dgm:spPr/>
    </dgm:pt>
    <dgm:pt modelId="{2D61FF06-DC78-4835-A24E-13419EE9B963}">
      <dgm:prSet phldr="0"/>
      <dgm:spPr/>
      <dgm:t>
        <a:bodyPr/>
        <a:lstStyle/>
        <a:p>
          <a:pPr rtl="0"/>
          <a:r>
            <a:rPr lang="en-US" sz="1400" dirty="0">
              <a:latin typeface="Aptos Display" panose="02110004020202020204"/>
            </a:rPr>
            <a:t>One of the three reasons for research misconduct</a:t>
          </a:r>
        </a:p>
      </dgm:t>
    </dgm:pt>
    <dgm:pt modelId="{05388620-C172-473F-9148-944E306EBF2C}" type="parTrans" cxnId="{22723B3C-D042-420C-B2AF-5C52FE1FB858}">
      <dgm:prSet/>
      <dgm:spPr/>
    </dgm:pt>
    <dgm:pt modelId="{FBFC2F72-AB8C-4E8E-A051-C93B4F13F3D1}" type="sibTrans" cxnId="{22723B3C-D042-420C-B2AF-5C52FE1FB858}">
      <dgm:prSet/>
      <dgm:spPr/>
    </dgm:pt>
    <dgm:pt modelId="{C9346183-0A01-43CD-889D-5E956925D5D1}">
      <dgm:prSet phldr="0"/>
      <dgm:spPr/>
      <dgm:t>
        <a:bodyPr/>
        <a:lstStyle/>
        <a:p>
          <a:pPr rtl="0"/>
          <a:r>
            <a:rPr lang="en-US" sz="1400" dirty="0">
              <a:latin typeface="Aptos Display" panose="02110004020202020204"/>
            </a:rPr>
            <a:t>Folders and folder settings</a:t>
          </a:r>
          <a:endParaRPr lang="en-US" sz="1400" dirty="0"/>
        </a:p>
      </dgm:t>
    </dgm:pt>
    <dgm:pt modelId="{84531BFA-D742-40A7-90D3-07466B393B34}" type="parTrans" cxnId="{C61D7AB2-4B19-42B6-B30A-1ADEC17014A1}">
      <dgm:prSet/>
      <dgm:spPr/>
    </dgm:pt>
    <dgm:pt modelId="{0F45299E-0233-488A-AF1B-E69DBBEB8E4D}" type="sibTrans" cxnId="{C61D7AB2-4B19-42B6-B30A-1ADEC17014A1}">
      <dgm:prSet/>
      <dgm:spPr/>
    </dgm:pt>
    <dgm:pt modelId="{E94E96D6-C931-4006-BC9C-C5D9509F77E7}">
      <dgm:prSet phldr="0"/>
      <dgm:spPr/>
      <dgm:t>
        <a:bodyPr/>
        <a:lstStyle/>
        <a:p>
          <a:pPr rtl="0"/>
          <a:r>
            <a:rPr lang="en-US" sz="1400" dirty="0">
              <a:latin typeface="Aptos Display" panose="02110004020202020204"/>
            </a:rPr>
            <a:t>Uploading files</a:t>
          </a:r>
        </a:p>
      </dgm:t>
    </dgm:pt>
    <dgm:pt modelId="{8498B8FB-A676-43CF-85AB-BA26A65353BE}" type="parTrans" cxnId="{3B381F0A-2AE4-4CC8-BEB7-01D9823D9066}">
      <dgm:prSet/>
      <dgm:spPr/>
    </dgm:pt>
    <dgm:pt modelId="{43950281-3B7F-49FE-A98B-E4C4315D27DD}" type="sibTrans" cxnId="{3B381F0A-2AE4-4CC8-BEB7-01D9823D9066}">
      <dgm:prSet/>
      <dgm:spPr/>
    </dgm:pt>
    <dgm:pt modelId="{0388737D-4976-492F-822F-587C3156AA7E}">
      <dgm:prSet phldr="0"/>
      <dgm:spPr/>
      <dgm:t>
        <a:bodyPr/>
        <a:lstStyle/>
        <a:p>
          <a:pPr rtl="0"/>
          <a:r>
            <a:rPr lang="en-US" sz="1400" dirty="0">
              <a:latin typeface="Aptos Display" panose="02110004020202020204"/>
            </a:rPr>
            <a:t>Similarity report</a:t>
          </a:r>
        </a:p>
      </dgm:t>
    </dgm:pt>
    <dgm:pt modelId="{F28A8C41-5286-475C-AC15-3DFBEDC3E74A}" type="parTrans" cxnId="{FC3B35D4-E8DA-4E37-9635-00CE5429F805}">
      <dgm:prSet/>
      <dgm:spPr/>
    </dgm:pt>
    <dgm:pt modelId="{CD1B904F-DA0E-4725-B49F-61B8FC8D43F4}" type="sibTrans" cxnId="{FC3B35D4-E8DA-4E37-9635-00CE5429F805}">
      <dgm:prSet/>
      <dgm:spPr/>
    </dgm:pt>
    <dgm:pt modelId="{227933CC-55CD-4465-B090-B281FE1C74A7}">
      <dgm:prSet phldr="0"/>
      <dgm:spPr/>
      <dgm:t>
        <a:bodyPr/>
        <a:lstStyle/>
        <a:p>
          <a:pPr rtl="0"/>
          <a:r>
            <a:rPr lang="en-US" sz="1400" dirty="0">
              <a:latin typeface="Aptos Display" panose="02110004020202020204"/>
            </a:rPr>
            <a:t>Content tracking</a:t>
          </a:r>
        </a:p>
      </dgm:t>
    </dgm:pt>
    <dgm:pt modelId="{3535DD67-F3B4-4D58-9F47-306B8C57F6E2}" type="parTrans" cxnId="{FA2600FF-BACD-46AC-929E-83326F214AA4}">
      <dgm:prSet/>
      <dgm:spPr/>
    </dgm:pt>
    <dgm:pt modelId="{4AA8B740-8C14-40F7-8750-EA6290C29BC2}" type="sibTrans" cxnId="{FA2600FF-BACD-46AC-929E-83326F214AA4}">
      <dgm:prSet/>
      <dgm:spPr/>
    </dgm:pt>
    <dgm:pt modelId="{0890146E-F706-4179-95C2-86CA5518B8BF}">
      <dgm:prSet phldr="0"/>
      <dgm:spPr/>
      <dgm:t>
        <a:bodyPr/>
        <a:lstStyle/>
        <a:p>
          <a:pPr rtl="0"/>
          <a:r>
            <a:rPr lang="en-US" sz="1400" dirty="0">
              <a:latin typeface="Aptos Display" panose="02110004020202020204"/>
            </a:rPr>
            <a:t>Summary report</a:t>
          </a:r>
        </a:p>
      </dgm:t>
    </dgm:pt>
    <dgm:pt modelId="{C60C410C-A0F8-4C90-AEBC-44273EF804E4}" type="parTrans" cxnId="{05D6B753-E348-4EF8-A003-7934E6B5A609}">
      <dgm:prSet/>
      <dgm:spPr/>
    </dgm:pt>
    <dgm:pt modelId="{F4CB2BFD-49AB-48B1-8F3B-4DB0D9A4307F}" type="sibTrans" cxnId="{05D6B753-E348-4EF8-A003-7934E6B5A609}">
      <dgm:prSet/>
      <dgm:spPr/>
    </dgm:pt>
    <dgm:pt modelId="{E27C3718-890B-4B2E-829E-5AF7ABEC1972}">
      <dgm:prSet phldr="0"/>
      <dgm:spPr/>
      <dgm:t>
        <a:bodyPr/>
        <a:lstStyle/>
        <a:p>
          <a:pPr rtl="0"/>
          <a:r>
            <a:rPr lang="en-US" sz="1400" dirty="0">
              <a:latin typeface="Aptos Display" panose="02110004020202020204"/>
            </a:rPr>
            <a:t>Document viewer</a:t>
          </a:r>
        </a:p>
      </dgm:t>
    </dgm:pt>
    <dgm:pt modelId="{4CAC238E-1FBC-4A38-B945-8701417DCDCC}" type="parTrans" cxnId="{B4F88E8A-A5DA-4665-AFED-73C2B630E2B2}">
      <dgm:prSet/>
      <dgm:spPr/>
    </dgm:pt>
    <dgm:pt modelId="{38654E8E-E8F3-4F64-94F7-86FBAF02A09D}" type="sibTrans" cxnId="{B4F88E8A-A5DA-4665-AFED-73C2B630E2B2}">
      <dgm:prSet/>
      <dgm:spPr/>
    </dgm:pt>
    <dgm:pt modelId="{9493917A-49E9-4BB2-B3E3-5C47B5F99411}">
      <dgm:prSet phldr="0"/>
      <dgm:spPr/>
      <dgm:t>
        <a:bodyPr/>
        <a:lstStyle/>
        <a:p>
          <a:pPr rtl="0"/>
          <a:r>
            <a:rPr lang="en-US" sz="1400" dirty="0">
              <a:latin typeface="Aptos Display" panose="02110004020202020204"/>
            </a:rPr>
            <a:t>Unintentional or intentional</a:t>
          </a:r>
        </a:p>
      </dgm:t>
    </dgm:pt>
    <dgm:pt modelId="{F0959980-B58A-4B43-B5B1-D87D98868C59}" type="parTrans" cxnId="{9B04AA8C-3E62-4256-A9F2-09D086CB5AA3}">
      <dgm:prSet/>
      <dgm:spPr/>
    </dgm:pt>
    <dgm:pt modelId="{0E83FF20-4660-4012-B708-1F206A371BED}" type="sibTrans" cxnId="{9B04AA8C-3E62-4256-A9F2-09D086CB5AA3}">
      <dgm:prSet/>
      <dgm:spPr/>
    </dgm:pt>
    <dgm:pt modelId="{2A4A0C45-8200-41A8-8808-0BB0DA077102}">
      <dgm:prSet phldr="0"/>
      <dgm:spPr/>
      <dgm:t>
        <a:bodyPr/>
        <a:lstStyle/>
        <a:p>
          <a:pPr rtl="0"/>
          <a:r>
            <a:rPr lang="en-US" sz="1400" dirty="0">
              <a:latin typeface="Aptos Display" panose="02110004020202020204"/>
            </a:rPr>
            <a:t>Includes limitations</a:t>
          </a:r>
        </a:p>
      </dgm:t>
    </dgm:pt>
    <dgm:pt modelId="{A3A34A70-AC1D-40D3-9D68-0C5622F65092}" type="parTrans" cxnId="{87349016-EEA6-4E30-8185-6C54E6798E61}">
      <dgm:prSet/>
      <dgm:spPr/>
    </dgm:pt>
    <dgm:pt modelId="{7BF205DB-AE58-4B2A-AD7F-BD123AAF24C3}" type="sibTrans" cxnId="{87349016-EEA6-4E30-8185-6C54E6798E61}">
      <dgm:prSet/>
      <dgm:spPr/>
    </dgm:pt>
    <dgm:pt modelId="{1F044D42-39BE-4678-BAE2-9FD618F922AF}">
      <dgm:prSet phldr="0"/>
      <dgm:spPr/>
      <dgm:t>
        <a:bodyPr/>
        <a:lstStyle/>
        <a:p>
          <a:pPr rtl="0"/>
          <a:r>
            <a:rPr lang="en-US" sz="1400" dirty="0">
              <a:latin typeface="Aptos Display" panose="02110004020202020204"/>
            </a:rPr>
            <a:t>Requires critical thinking</a:t>
          </a:r>
        </a:p>
      </dgm:t>
    </dgm:pt>
    <dgm:pt modelId="{8B867B94-2A6A-4C52-99B2-0BD28B4C6D2F}" type="parTrans" cxnId="{B6782574-B3D9-4FEB-BDF5-19E2E3E6E437}">
      <dgm:prSet/>
      <dgm:spPr/>
    </dgm:pt>
    <dgm:pt modelId="{E391D3E7-C84C-427B-B2A5-23C442FBE220}" type="sibTrans" cxnId="{B6782574-B3D9-4FEB-BDF5-19E2E3E6E437}">
      <dgm:prSet/>
      <dgm:spPr/>
    </dgm:pt>
    <dgm:pt modelId="{02493303-F1C9-4D50-9422-24075DE04E49}" type="pres">
      <dgm:prSet presAssocID="{8E8D5C85-E8F3-4BBE-8AF3-069F2C2F45F4}" presName="diagram" presStyleCnt="0">
        <dgm:presLayoutVars>
          <dgm:dir/>
          <dgm:resizeHandles val="exact"/>
        </dgm:presLayoutVars>
      </dgm:prSet>
      <dgm:spPr/>
    </dgm:pt>
    <dgm:pt modelId="{81A9B512-A1DA-4E41-BE85-F62593D621D9}" type="pres">
      <dgm:prSet presAssocID="{8397CA91-5B3B-4C7B-9B3D-EEECA31CB4F9}" presName="node" presStyleLbl="node1" presStyleIdx="0" presStyleCnt="3">
        <dgm:presLayoutVars>
          <dgm:bulletEnabled val="1"/>
        </dgm:presLayoutVars>
      </dgm:prSet>
      <dgm:spPr/>
    </dgm:pt>
    <dgm:pt modelId="{AAFD5D77-A867-44B1-AD99-A4B3E1F412CC}" type="pres">
      <dgm:prSet presAssocID="{8BDB2613-084A-47B8-9918-D45AF9ABDFDC}" presName="sibTrans" presStyleCnt="0"/>
      <dgm:spPr/>
    </dgm:pt>
    <dgm:pt modelId="{FF5AD3D2-3238-4D08-95A8-D6A91495E8C9}" type="pres">
      <dgm:prSet presAssocID="{F3ED2025-47C4-4F6D-BD0F-31E63E807669}" presName="node" presStyleLbl="node1" presStyleIdx="1" presStyleCnt="3">
        <dgm:presLayoutVars>
          <dgm:bulletEnabled val="1"/>
        </dgm:presLayoutVars>
      </dgm:prSet>
      <dgm:spPr/>
    </dgm:pt>
    <dgm:pt modelId="{7636E0C6-8964-43F4-BE23-12CD62E54D7D}" type="pres">
      <dgm:prSet presAssocID="{F0FFA517-D977-4A49-94D6-DE716F83EACB}" presName="sibTrans" presStyleCnt="0"/>
      <dgm:spPr/>
    </dgm:pt>
    <dgm:pt modelId="{5067F040-F428-4B60-8AB0-46C79BF752D2}" type="pres">
      <dgm:prSet presAssocID="{7CF19AC7-AB27-4260-83E7-03381922FFEE}" presName="node" presStyleLbl="node1" presStyleIdx="2" presStyleCnt="3">
        <dgm:presLayoutVars>
          <dgm:bulletEnabled val="1"/>
        </dgm:presLayoutVars>
      </dgm:prSet>
      <dgm:spPr/>
    </dgm:pt>
  </dgm:ptLst>
  <dgm:cxnLst>
    <dgm:cxn modelId="{6C388E04-C6D4-42E9-ADA1-6D6C2A70F7B9}" type="presOf" srcId="{2A4A0C45-8200-41A8-8808-0BB0DA077102}" destId="{FF5AD3D2-3238-4D08-95A8-D6A91495E8C9}" srcOrd="0" destOrd="4" presId="urn:microsoft.com/office/officeart/2005/8/layout/default"/>
    <dgm:cxn modelId="{3B381F0A-2AE4-4CC8-BEB7-01D9823D9066}" srcId="{7CF19AC7-AB27-4260-83E7-03381922FFEE}" destId="{E94E96D6-C931-4006-BC9C-C5D9509F77E7}" srcOrd="1" destOrd="0" parTransId="{8498B8FB-A676-43CF-85AB-BA26A65353BE}" sibTransId="{43950281-3B7F-49FE-A98B-E4C4315D27DD}"/>
    <dgm:cxn modelId="{6527AC11-0C41-4BF6-BF18-70A853D2D4DC}" srcId="{8E8D5C85-E8F3-4BBE-8AF3-069F2C2F45F4}" destId="{7CF19AC7-AB27-4260-83E7-03381922FFEE}" srcOrd="2" destOrd="0" parTransId="{DAE07C9D-3A81-4AA8-A82B-1C601D1420C6}" sibTransId="{00618C8D-262A-4A51-AF61-8AF573DEADE8}"/>
    <dgm:cxn modelId="{87349016-EEA6-4E30-8185-6C54E6798E61}" srcId="{F3ED2025-47C4-4F6D-BD0F-31E63E807669}" destId="{2A4A0C45-8200-41A8-8808-0BB0DA077102}" srcOrd="3" destOrd="0" parTransId="{A3A34A70-AC1D-40D3-9D68-0C5622F65092}" sibTransId="{7BF205DB-AE58-4B2A-AD7F-BD123AAF24C3}"/>
    <dgm:cxn modelId="{3E9F4222-53F6-4163-9D6A-018D52F9F2D1}" type="presOf" srcId="{2D61FF06-DC78-4835-A24E-13419EE9B963}" destId="{81A9B512-A1DA-4E41-BE85-F62593D621D9}" srcOrd="0" destOrd="3" presId="urn:microsoft.com/office/officeart/2005/8/layout/default"/>
    <dgm:cxn modelId="{07A1CD26-3942-49FD-8634-54F41A3FEE97}" type="presOf" srcId="{1F044D42-39BE-4678-BAE2-9FD618F922AF}" destId="{FF5AD3D2-3238-4D08-95A8-D6A91495E8C9}" srcOrd="0" destOrd="5" presId="urn:microsoft.com/office/officeart/2005/8/layout/default"/>
    <dgm:cxn modelId="{22723B3C-D042-420C-B2AF-5C52FE1FB858}" srcId="{8397CA91-5B3B-4C7B-9B3D-EEECA31CB4F9}" destId="{2D61FF06-DC78-4835-A24E-13419EE9B963}" srcOrd="2" destOrd="0" parTransId="{05388620-C172-473F-9148-944E306EBF2C}" sibTransId="{FBFC2F72-AB8C-4E8E-A051-C93B4F13F3D1}"/>
    <dgm:cxn modelId="{2C957D5C-5353-444A-A478-829DF0156601}" srcId="{8397CA91-5B3B-4C7B-9B3D-EEECA31CB4F9}" destId="{ADB2FAAB-0CFD-4123-9393-CDDDD4C99448}" srcOrd="0" destOrd="0" parTransId="{E3DA191C-BD9C-4096-B0BD-D044631AEB13}" sibTransId="{E26424DC-0D67-437D-9A6F-E0AAD994D141}"/>
    <dgm:cxn modelId="{E524845C-2E49-4AF1-ACAD-A779E7EE58C1}" type="presOf" srcId="{0388737D-4976-492F-822F-587C3156AA7E}" destId="{5067F040-F428-4B60-8AB0-46C79BF752D2}" srcOrd="0" destOrd="3" presId="urn:microsoft.com/office/officeart/2005/8/layout/default"/>
    <dgm:cxn modelId="{5FD96645-D69B-49D1-8541-EE5B5DEC7CFA}" type="presOf" srcId="{ADB2FAAB-0CFD-4123-9393-CDDDD4C99448}" destId="{81A9B512-A1DA-4E41-BE85-F62593D621D9}" srcOrd="0" destOrd="1" presId="urn:microsoft.com/office/officeart/2005/8/layout/default"/>
    <dgm:cxn modelId="{B2971248-7EA2-4440-B00D-152AF246D615}" srcId="{8E8D5C85-E8F3-4BBE-8AF3-069F2C2F45F4}" destId="{8397CA91-5B3B-4C7B-9B3D-EEECA31CB4F9}" srcOrd="0" destOrd="0" parTransId="{21954C2F-6293-4AF2-87D4-E34785C49255}" sibTransId="{8BDB2613-084A-47B8-9918-D45AF9ABDFDC}"/>
    <dgm:cxn modelId="{6585176F-2C9B-4DEF-A8B1-87CEBC9F1FFA}" type="presOf" srcId="{227933CC-55CD-4465-B090-B281FE1C74A7}" destId="{5067F040-F428-4B60-8AB0-46C79BF752D2}" srcOrd="0" destOrd="4" presId="urn:microsoft.com/office/officeart/2005/8/layout/default"/>
    <dgm:cxn modelId="{05D6B753-E348-4EF8-A003-7934E6B5A609}" srcId="{7CF19AC7-AB27-4260-83E7-03381922FFEE}" destId="{0890146E-F706-4179-95C2-86CA5518B8BF}" srcOrd="4" destOrd="0" parTransId="{C60C410C-A0F8-4C90-AEBC-44273EF804E4}" sibTransId="{F4CB2BFD-49AB-48B1-8F3B-4DB0D9A4307F}"/>
    <dgm:cxn modelId="{B6782574-B3D9-4FEB-BDF5-19E2E3E6E437}" srcId="{F3ED2025-47C4-4F6D-BD0F-31E63E807669}" destId="{1F044D42-39BE-4678-BAE2-9FD618F922AF}" srcOrd="4" destOrd="0" parTransId="{8B867B94-2A6A-4C52-99B2-0BD28B4C6D2F}" sibTransId="{E391D3E7-C84C-427B-B2A5-23C442FBE220}"/>
    <dgm:cxn modelId="{B8885359-28DE-400F-9A65-D9FF63093938}" type="presOf" srcId="{8397CA91-5B3B-4C7B-9B3D-EEECA31CB4F9}" destId="{81A9B512-A1DA-4E41-BE85-F62593D621D9}" srcOrd="0" destOrd="0" presId="urn:microsoft.com/office/officeart/2005/8/layout/default"/>
    <dgm:cxn modelId="{1B5F5F7E-9DC7-4E47-86DF-407B59759FAD}" type="presOf" srcId="{8E8D5C85-E8F3-4BBE-8AF3-069F2C2F45F4}" destId="{02493303-F1C9-4D50-9422-24075DE04E49}" srcOrd="0" destOrd="0" presId="urn:microsoft.com/office/officeart/2005/8/layout/default"/>
    <dgm:cxn modelId="{1F421681-CE86-41BE-9917-1938E65736E9}" type="presOf" srcId="{C9346183-0A01-43CD-889D-5E956925D5D1}" destId="{5067F040-F428-4B60-8AB0-46C79BF752D2}" srcOrd="0" destOrd="1" presId="urn:microsoft.com/office/officeart/2005/8/layout/default"/>
    <dgm:cxn modelId="{63005885-F0E8-45F9-866F-D285F99ACC82}" type="presOf" srcId="{7CF19AC7-AB27-4260-83E7-03381922FFEE}" destId="{5067F040-F428-4B60-8AB0-46C79BF752D2}" srcOrd="0" destOrd="0" presId="urn:microsoft.com/office/officeart/2005/8/layout/default"/>
    <dgm:cxn modelId="{70DA1888-27B1-472C-9594-BD7A9C0BAB02}" type="presOf" srcId="{E94E96D6-C931-4006-BC9C-C5D9509F77E7}" destId="{5067F040-F428-4B60-8AB0-46C79BF752D2}" srcOrd="0" destOrd="2" presId="urn:microsoft.com/office/officeart/2005/8/layout/default"/>
    <dgm:cxn modelId="{B4F88E8A-A5DA-4665-AFED-73C2B630E2B2}" srcId="{7CF19AC7-AB27-4260-83E7-03381922FFEE}" destId="{E27C3718-890B-4B2E-829E-5AF7ABEC1972}" srcOrd="5" destOrd="0" parTransId="{4CAC238E-1FBC-4A38-B945-8701417DCDCC}" sibTransId="{38654E8E-E8F3-4F64-94F7-86FBAF02A09D}"/>
    <dgm:cxn modelId="{9B04AA8C-3E62-4256-A9F2-09D086CB5AA3}" srcId="{8397CA91-5B3B-4C7B-9B3D-EEECA31CB4F9}" destId="{9493917A-49E9-4BB2-B3E3-5C47B5F99411}" srcOrd="1" destOrd="0" parTransId="{F0959980-B58A-4B43-B5B1-D87D98868C59}" sibTransId="{0E83FF20-4660-4012-B708-1F206A371BED}"/>
    <dgm:cxn modelId="{1DE011A2-54E1-4119-ABD4-17EE75ED1033}" type="presOf" srcId="{92808537-5EF7-41CB-8DD6-CCAC6B03AF57}" destId="{FF5AD3D2-3238-4D08-95A8-D6A91495E8C9}" srcOrd="0" destOrd="3" presId="urn:microsoft.com/office/officeart/2005/8/layout/default"/>
    <dgm:cxn modelId="{04616EA2-C4FF-42E8-A244-4517191F6F29}" type="presOf" srcId="{F3ED2025-47C4-4F6D-BD0F-31E63E807669}" destId="{FF5AD3D2-3238-4D08-95A8-D6A91495E8C9}" srcOrd="0" destOrd="0" presId="urn:microsoft.com/office/officeart/2005/8/layout/default"/>
    <dgm:cxn modelId="{92DFFAA3-EB10-421F-9968-C8B78EA1E336}" type="presOf" srcId="{6E81EA8C-EB86-4CA3-B176-F7978B82B553}" destId="{FF5AD3D2-3238-4D08-95A8-D6A91495E8C9}" srcOrd="0" destOrd="2" presId="urn:microsoft.com/office/officeart/2005/8/layout/default"/>
    <dgm:cxn modelId="{298589A7-6AA5-4560-ADC8-98BB48A4493C}" type="presOf" srcId="{9493917A-49E9-4BB2-B3E3-5C47B5F99411}" destId="{81A9B512-A1DA-4E41-BE85-F62593D621D9}" srcOrd="0" destOrd="2" presId="urn:microsoft.com/office/officeart/2005/8/layout/default"/>
    <dgm:cxn modelId="{AE2F24A9-BC64-405D-914C-98366D943291}" type="presOf" srcId="{9EC1CF2F-5A67-4A77-AA7B-B0E5E6C92B53}" destId="{FF5AD3D2-3238-4D08-95A8-D6A91495E8C9}" srcOrd="0" destOrd="1" presId="urn:microsoft.com/office/officeart/2005/8/layout/default"/>
    <dgm:cxn modelId="{C2B8B7A9-321A-451A-A51A-F087DAD4CC5F}" type="presOf" srcId="{E27C3718-890B-4B2E-829E-5AF7ABEC1972}" destId="{5067F040-F428-4B60-8AB0-46C79BF752D2}" srcOrd="0" destOrd="6" presId="urn:microsoft.com/office/officeart/2005/8/layout/default"/>
    <dgm:cxn modelId="{C61D7AB2-4B19-42B6-B30A-1ADEC17014A1}" srcId="{7CF19AC7-AB27-4260-83E7-03381922FFEE}" destId="{C9346183-0A01-43CD-889D-5E956925D5D1}" srcOrd="0" destOrd="0" parTransId="{84531BFA-D742-40A7-90D3-07466B393B34}" sibTransId="{0F45299E-0233-488A-AF1B-E69DBBEB8E4D}"/>
    <dgm:cxn modelId="{B901B9B8-BF66-4577-88C4-C5A8600AB1DD}" srcId="{8E8D5C85-E8F3-4BBE-8AF3-069F2C2F45F4}" destId="{F3ED2025-47C4-4F6D-BD0F-31E63E807669}" srcOrd="1" destOrd="0" parTransId="{97F35565-77C3-415D-9D3F-E0C268E9AA3F}" sibTransId="{F0FFA517-D977-4A49-94D6-DE716F83EACB}"/>
    <dgm:cxn modelId="{D285A4C6-9DD0-4E30-B836-F87F09A3BD70}" srcId="{F3ED2025-47C4-4F6D-BD0F-31E63E807669}" destId="{6E81EA8C-EB86-4CA3-B176-F7978B82B553}" srcOrd="1" destOrd="0" parTransId="{EE29E36A-FB6E-46C4-B888-2FAAE6DEECFE}" sibTransId="{2AE4E85F-054C-4052-9AF9-4ACE5163BBA5}"/>
    <dgm:cxn modelId="{A5760FCE-24E1-4345-8D24-789ACC131461}" srcId="{F3ED2025-47C4-4F6D-BD0F-31E63E807669}" destId="{92808537-5EF7-41CB-8DD6-CCAC6B03AF57}" srcOrd="2" destOrd="0" parTransId="{F01D4A8C-DC09-4D17-8717-AAE9F3FB8D8C}" sibTransId="{1CEE462D-54D9-4BF3-A4B5-B6F741FBDF8C}"/>
    <dgm:cxn modelId="{FC3B35D4-E8DA-4E37-9635-00CE5429F805}" srcId="{7CF19AC7-AB27-4260-83E7-03381922FFEE}" destId="{0388737D-4976-492F-822F-587C3156AA7E}" srcOrd="2" destOrd="0" parTransId="{F28A8C41-5286-475C-AC15-3DFBEDC3E74A}" sibTransId="{CD1B904F-DA0E-4725-B49F-61B8FC8D43F4}"/>
    <dgm:cxn modelId="{3DCCFFDF-F409-4B61-9AB1-8B8EE564CF41}" type="presOf" srcId="{0890146E-F706-4179-95C2-86CA5518B8BF}" destId="{5067F040-F428-4B60-8AB0-46C79BF752D2}" srcOrd="0" destOrd="5" presId="urn:microsoft.com/office/officeart/2005/8/layout/default"/>
    <dgm:cxn modelId="{DEC5A7FE-FAB7-472F-8213-B8F346C8069A}" srcId="{F3ED2025-47C4-4F6D-BD0F-31E63E807669}" destId="{9EC1CF2F-5A67-4A77-AA7B-B0E5E6C92B53}" srcOrd="0" destOrd="0" parTransId="{099E94AC-E639-44AD-9C64-81FED7C08983}" sibTransId="{AF1A4B9B-4A69-4477-96E1-4146894CB0A9}"/>
    <dgm:cxn modelId="{FA2600FF-BACD-46AC-929E-83326F214AA4}" srcId="{7CF19AC7-AB27-4260-83E7-03381922FFEE}" destId="{227933CC-55CD-4465-B090-B281FE1C74A7}" srcOrd="3" destOrd="0" parTransId="{3535DD67-F3B4-4D58-9F47-306B8C57F6E2}" sibTransId="{4AA8B740-8C14-40F7-8750-EA6290C29BC2}"/>
    <dgm:cxn modelId="{E4AC76EA-F1DB-4E90-82A1-A264AFF98819}" type="presParOf" srcId="{02493303-F1C9-4D50-9422-24075DE04E49}" destId="{81A9B512-A1DA-4E41-BE85-F62593D621D9}" srcOrd="0" destOrd="0" presId="urn:microsoft.com/office/officeart/2005/8/layout/default"/>
    <dgm:cxn modelId="{8CDB7A21-E6E2-432D-8BCC-C44B59080C27}" type="presParOf" srcId="{02493303-F1C9-4D50-9422-24075DE04E49}" destId="{AAFD5D77-A867-44B1-AD99-A4B3E1F412CC}" srcOrd="1" destOrd="0" presId="urn:microsoft.com/office/officeart/2005/8/layout/default"/>
    <dgm:cxn modelId="{6210D94D-5FA9-4A22-B5FF-C5F17A0F6DF0}" type="presParOf" srcId="{02493303-F1C9-4D50-9422-24075DE04E49}" destId="{FF5AD3D2-3238-4D08-95A8-D6A91495E8C9}" srcOrd="2" destOrd="0" presId="urn:microsoft.com/office/officeart/2005/8/layout/default"/>
    <dgm:cxn modelId="{7AAE389E-5A2A-4EC5-A10F-6C7B44324B49}" type="presParOf" srcId="{02493303-F1C9-4D50-9422-24075DE04E49}" destId="{7636E0C6-8964-43F4-BE23-12CD62E54D7D}" srcOrd="3" destOrd="0" presId="urn:microsoft.com/office/officeart/2005/8/layout/default"/>
    <dgm:cxn modelId="{E21ADF4A-5C4D-4F80-8175-D17C08B9D929}" type="presParOf" srcId="{02493303-F1C9-4D50-9422-24075DE04E49}" destId="{5067F040-F428-4B60-8AB0-46C79BF752D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DCF91-D699-4C9A-A12D-5D7E0F639EC8}">
      <dsp:nvSpPr>
        <dsp:cNvPr id="0" name=""/>
        <dsp:cNvSpPr/>
      </dsp:nvSpPr>
      <dsp:spPr>
        <a:xfrm>
          <a:off x="0" y="759486"/>
          <a:ext cx="2538677" cy="15232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Aptos Display" panose="02110004020202020204"/>
            </a:rPr>
            <a:t>Basics</a:t>
          </a:r>
          <a:endParaRPr lang="en-US" sz="3800" kern="1200"/>
        </a:p>
      </dsp:txBody>
      <dsp:txXfrm>
        <a:off x="0" y="759486"/>
        <a:ext cx="2538677" cy="1523206"/>
      </dsp:txXfrm>
    </dsp:sp>
    <dsp:sp modelId="{25B0E4DE-0CCE-44B3-B69E-9A0FBBD4903C}">
      <dsp:nvSpPr>
        <dsp:cNvPr id="0" name=""/>
        <dsp:cNvSpPr/>
      </dsp:nvSpPr>
      <dsp:spPr>
        <a:xfrm>
          <a:off x="2792544" y="759486"/>
          <a:ext cx="2538677" cy="15232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Aptos Display" panose="02110004020202020204"/>
            </a:rPr>
            <a:t>Ethics</a:t>
          </a:r>
          <a:endParaRPr lang="en-US" sz="3800" kern="1200"/>
        </a:p>
      </dsp:txBody>
      <dsp:txXfrm>
        <a:off x="2792544" y="759486"/>
        <a:ext cx="2538677" cy="1523206"/>
      </dsp:txXfrm>
    </dsp:sp>
    <dsp:sp modelId="{5D38ED7A-7C1F-417F-80F6-AE0AE77568A0}">
      <dsp:nvSpPr>
        <dsp:cNvPr id="0" name=""/>
        <dsp:cNvSpPr/>
      </dsp:nvSpPr>
      <dsp:spPr>
        <a:xfrm>
          <a:off x="5585089" y="759486"/>
          <a:ext cx="2538677" cy="15232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Aptos Display" panose="02110004020202020204"/>
            </a:rPr>
            <a:t>Technology</a:t>
          </a:r>
          <a:endParaRPr lang="en-US" sz="3800" kern="1200"/>
        </a:p>
      </dsp:txBody>
      <dsp:txXfrm>
        <a:off x="5585089" y="759486"/>
        <a:ext cx="2538677" cy="1523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26920-9DBC-4785-891A-6E151549DCB4}">
      <dsp:nvSpPr>
        <dsp:cNvPr id="0" name=""/>
        <dsp:cNvSpPr/>
      </dsp:nvSpPr>
      <dsp:spPr>
        <a:xfrm>
          <a:off x="254674" y="1861"/>
          <a:ext cx="3126953" cy="187617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latin typeface="Aptos Display" panose="02110004020202020204"/>
            </a:rPr>
            <a:t>Types of Ethics</a:t>
          </a:r>
          <a:endParaRPr lang="en-US" sz="2400" kern="1200"/>
        </a:p>
        <a:p>
          <a:pPr marL="171450" lvl="1" indent="-171450" algn="l" defTabSz="844550" rtl="0">
            <a:lnSpc>
              <a:spcPct val="90000"/>
            </a:lnSpc>
            <a:spcBef>
              <a:spcPct val="0"/>
            </a:spcBef>
            <a:spcAft>
              <a:spcPct val="15000"/>
            </a:spcAft>
            <a:buChar char="•"/>
          </a:pPr>
          <a:r>
            <a:rPr lang="en-US" sz="1900" kern="1200">
              <a:latin typeface="Aptos Display" panose="02110004020202020204"/>
            </a:rPr>
            <a:t>Personal</a:t>
          </a:r>
        </a:p>
        <a:p>
          <a:pPr marL="171450" lvl="1" indent="-171450" algn="l" defTabSz="844550" rtl="0">
            <a:lnSpc>
              <a:spcPct val="90000"/>
            </a:lnSpc>
            <a:spcBef>
              <a:spcPct val="0"/>
            </a:spcBef>
            <a:spcAft>
              <a:spcPct val="15000"/>
            </a:spcAft>
            <a:buChar char="•"/>
          </a:pPr>
          <a:r>
            <a:rPr lang="en-US" sz="1900" kern="1200">
              <a:latin typeface="Aptos Display" panose="02110004020202020204"/>
            </a:rPr>
            <a:t>Disciplinary</a:t>
          </a:r>
        </a:p>
        <a:p>
          <a:pPr marL="171450" lvl="1" indent="-171450" algn="l" defTabSz="844550">
            <a:lnSpc>
              <a:spcPct val="90000"/>
            </a:lnSpc>
            <a:spcBef>
              <a:spcPct val="0"/>
            </a:spcBef>
            <a:spcAft>
              <a:spcPct val="15000"/>
            </a:spcAft>
            <a:buChar char="•"/>
          </a:pPr>
          <a:r>
            <a:rPr lang="en-US" sz="1900" kern="1200">
              <a:latin typeface="Aptos Display" panose="02110004020202020204"/>
            </a:rPr>
            <a:t>Institutional/organizational</a:t>
          </a:r>
          <a:endParaRPr lang="en-US" sz="1900" kern="1200"/>
        </a:p>
      </dsp:txBody>
      <dsp:txXfrm>
        <a:off x="254674" y="1861"/>
        <a:ext cx="3126953" cy="1876171"/>
      </dsp:txXfrm>
    </dsp:sp>
    <dsp:sp modelId="{07F41F0B-8686-4B66-BDC7-854C4A78F5E6}">
      <dsp:nvSpPr>
        <dsp:cNvPr id="0" name=""/>
        <dsp:cNvSpPr/>
      </dsp:nvSpPr>
      <dsp:spPr>
        <a:xfrm>
          <a:off x="3694323" y="1861"/>
          <a:ext cx="3126953" cy="187617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latin typeface="Aptos Display" panose="02110004020202020204"/>
            </a:rPr>
            <a:t>Ethics vs Regulation</a:t>
          </a:r>
          <a:endParaRPr lang="en-US" sz="2400" kern="1200"/>
        </a:p>
        <a:p>
          <a:pPr marL="171450" lvl="1" indent="-171450" algn="l" defTabSz="844550" rtl="0">
            <a:lnSpc>
              <a:spcPct val="90000"/>
            </a:lnSpc>
            <a:spcBef>
              <a:spcPct val="0"/>
            </a:spcBef>
            <a:spcAft>
              <a:spcPct val="15000"/>
            </a:spcAft>
            <a:buChar char="•"/>
          </a:pPr>
          <a:r>
            <a:rPr lang="en-US" sz="1900" kern="1200">
              <a:latin typeface="Aptos Display" panose="02110004020202020204"/>
            </a:rPr>
            <a:t>Legal but unethical</a:t>
          </a:r>
        </a:p>
        <a:p>
          <a:pPr marL="171450" lvl="1" indent="-171450" algn="l" defTabSz="844550" rtl="0">
            <a:lnSpc>
              <a:spcPct val="90000"/>
            </a:lnSpc>
            <a:spcBef>
              <a:spcPct val="0"/>
            </a:spcBef>
            <a:spcAft>
              <a:spcPct val="15000"/>
            </a:spcAft>
            <a:buChar char="•"/>
          </a:pPr>
          <a:r>
            <a:rPr lang="en-US" sz="1900" kern="1200">
              <a:latin typeface="Aptos Display" panose="02110004020202020204"/>
            </a:rPr>
            <a:t>Illegal but ethical</a:t>
          </a:r>
        </a:p>
      </dsp:txBody>
      <dsp:txXfrm>
        <a:off x="3694323" y="1861"/>
        <a:ext cx="3126953" cy="1876171"/>
      </dsp:txXfrm>
    </dsp:sp>
    <dsp:sp modelId="{A7C0C46C-2909-4849-A893-4C1D5B33E846}">
      <dsp:nvSpPr>
        <dsp:cNvPr id="0" name=""/>
        <dsp:cNvSpPr/>
      </dsp:nvSpPr>
      <dsp:spPr>
        <a:xfrm>
          <a:off x="7133971" y="1861"/>
          <a:ext cx="3126953" cy="187617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latin typeface="Aptos Display" panose="02110004020202020204"/>
            </a:rPr>
            <a:t>Institutional Compliance</a:t>
          </a:r>
          <a:endParaRPr lang="en-US" sz="2400" kern="1200"/>
        </a:p>
        <a:p>
          <a:pPr marL="171450" lvl="1" indent="-171450" algn="l" defTabSz="844550" rtl="0">
            <a:lnSpc>
              <a:spcPct val="90000"/>
            </a:lnSpc>
            <a:spcBef>
              <a:spcPct val="0"/>
            </a:spcBef>
            <a:spcAft>
              <a:spcPct val="15000"/>
            </a:spcAft>
            <a:buChar char="•"/>
          </a:pPr>
          <a:r>
            <a:rPr lang="en-US" sz="1900" kern="1200">
              <a:latin typeface="Aptos Display" panose="02110004020202020204"/>
            </a:rPr>
            <a:t>Committees and Trainings</a:t>
          </a:r>
        </a:p>
        <a:p>
          <a:pPr marL="171450" lvl="1" indent="-171450" algn="l" defTabSz="844550" rtl="0">
            <a:lnSpc>
              <a:spcPct val="90000"/>
            </a:lnSpc>
            <a:spcBef>
              <a:spcPct val="0"/>
            </a:spcBef>
            <a:spcAft>
              <a:spcPct val="15000"/>
            </a:spcAft>
            <a:buChar char="•"/>
          </a:pPr>
          <a:r>
            <a:rPr lang="en-US" sz="1900" kern="1200">
              <a:latin typeface="Aptos Display" panose="02110004020202020204"/>
            </a:rPr>
            <a:t>Impact on theses/dissertations</a:t>
          </a:r>
        </a:p>
      </dsp:txBody>
      <dsp:txXfrm>
        <a:off x="7133971" y="1861"/>
        <a:ext cx="3126953" cy="1876171"/>
      </dsp:txXfrm>
    </dsp:sp>
    <dsp:sp modelId="{252C0626-126B-4161-9968-0A11934718F3}">
      <dsp:nvSpPr>
        <dsp:cNvPr id="0" name=""/>
        <dsp:cNvSpPr/>
      </dsp:nvSpPr>
      <dsp:spPr>
        <a:xfrm>
          <a:off x="3694323" y="2190729"/>
          <a:ext cx="3126953" cy="187617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latin typeface="Aptos Display" panose="02110004020202020204"/>
            </a:rPr>
            <a:t>Research Misconduct</a:t>
          </a:r>
          <a:endParaRPr lang="en-US" sz="2400" kern="1200"/>
        </a:p>
        <a:p>
          <a:pPr marL="171450" lvl="1" indent="-171450" algn="l" defTabSz="844550" rtl="0">
            <a:lnSpc>
              <a:spcPct val="90000"/>
            </a:lnSpc>
            <a:spcBef>
              <a:spcPct val="0"/>
            </a:spcBef>
            <a:spcAft>
              <a:spcPct val="15000"/>
            </a:spcAft>
            <a:buChar char="•"/>
          </a:pPr>
          <a:r>
            <a:rPr lang="en-US" sz="1900" kern="1200">
              <a:latin typeface="Aptos Display" panose="02110004020202020204"/>
            </a:rPr>
            <a:t>Fabrication</a:t>
          </a:r>
        </a:p>
        <a:p>
          <a:pPr marL="171450" lvl="1" indent="-171450" algn="l" defTabSz="844550" rtl="0">
            <a:lnSpc>
              <a:spcPct val="90000"/>
            </a:lnSpc>
            <a:spcBef>
              <a:spcPct val="0"/>
            </a:spcBef>
            <a:spcAft>
              <a:spcPct val="15000"/>
            </a:spcAft>
            <a:buChar char="•"/>
          </a:pPr>
          <a:r>
            <a:rPr lang="en-US" sz="1900" kern="1200">
              <a:latin typeface="Aptos Display" panose="02110004020202020204"/>
            </a:rPr>
            <a:t>Falsification</a:t>
          </a:r>
        </a:p>
        <a:p>
          <a:pPr marL="171450" lvl="1" indent="-171450" algn="l" defTabSz="844550">
            <a:lnSpc>
              <a:spcPct val="90000"/>
            </a:lnSpc>
            <a:spcBef>
              <a:spcPct val="0"/>
            </a:spcBef>
            <a:spcAft>
              <a:spcPct val="15000"/>
            </a:spcAft>
            <a:buChar char="•"/>
          </a:pPr>
          <a:r>
            <a:rPr lang="en-US" sz="1900" kern="1200">
              <a:latin typeface="Aptos Display" panose="02110004020202020204"/>
            </a:rPr>
            <a:t>Plagiarsm</a:t>
          </a:r>
          <a:endParaRPr lang="en-US" sz="1900" kern="1200"/>
        </a:p>
      </dsp:txBody>
      <dsp:txXfrm>
        <a:off x="3694323" y="2190729"/>
        <a:ext cx="3126953" cy="1876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9B512-A1DA-4E41-BE85-F62593D621D9}">
      <dsp:nvSpPr>
        <dsp:cNvPr id="0" name=""/>
        <dsp:cNvSpPr/>
      </dsp:nvSpPr>
      <dsp:spPr>
        <a:xfrm>
          <a:off x="0" y="1048543"/>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Aptos Display" panose="02110004020202020204"/>
            </a:rPr>
            <a:t>Copyright for Authors</a:t>
          </a:r>
          <a:endParaRPr lang="en-US" sz="2200" kern="1200"/>
        </a:p>
        <a:p>
          <a:pPr marL="171450" lvl="1" indent="-171450" algn="l" defTabSz="755650" rtl="0">
            <a:lnSpc>
              <a:spcPct val="90000"/>
            </a:lnSpc>
            <a:spcBef>
              <a:spcPct val="0"/>
            </a:spcBef>
            <a:spcAft>
              <a:spcPct val="15000"/>
            </a:spcAft>
            <a:buChar char="•"/>
          </a:pPr>
          <a:r>
            <a:rPr lang="en-US" sz="1700" kern="1200">
              <a:latin typeface="Aptos Display" panose="02110004020202020204"/>
            </a:rPr>
            <a:t>Copyright vs Publishing Licenses</a:t>
          </a:r>
        </a:p>
        <a:p>
          <a:pPr marL="171450" lvl="1" indent="-171450" algn="l" defTabSz="755650" rtl="0">
            <a:lnSpc>
              <a:spcPct val="90000"/>
            </a:lnSpc>
            <a:spcBef>
              <a:spcPct val="0"/>
            </a:spcBef>
            <a:spcAft>
              <a:spcPct val="15000"/>
            </a:spcAft>
            <a:buChar char="•"/>
          </a:pPr>
          <a:r>
            <a:rPr lang="en-US" sz="1700" kern="1200">
              <a:latin typeface="Aptos Display" panose="02110004020202020204"/>
            </a:rPr>
            <a:t>Ownership of Rights</a:t>
          </a:r>
        </a:p>
        <a:p>
          <a:pPr marL="171450" lvl="1" indent="-171450" algn="l" defTabSz="755650" rtl="0">
            <a:lnSpc>
              <a:spcPct val="90000"/>
            </a:lnSpc>
            <a:spcBef>
              <a:spcPct val="0"/>
            </a:spcBef>
            <a:spcAft>
              <a:spcPct val="15000"/>
            </a:spcAft>
            <a:buChar char="•"/>
          </a:pPr>
          <a:r>
            <a:rPr lang="en-US" sz="1700" kern="1200">
              <a:latin typeface="Aptos Display" panose="02110004020202020204"/>
            </a:rPr>
            <a:t>Open Access Publishing (e.g. Creative Commons)</a:t>
          </a:r>
        </a:p>
      </dsp:txBody>
      <dsp:txXfrm>
        <a:off x="0" y="1048543"/>
        <a:ext cx="3286125" cy="1971675"/>
      </dsp:txXfrm>
    </dsp:sp>
    <dsp:sp modelId="{C6D866B0-F8E9-4DAE-8E51-94B88042213E}">
      <dsp:nvSpPr>
        <dsp:cNvPr id="0" name=""/>
        <dsp:cNvSpPr/>
      </dsp:nvSpPr>
      <dsp:spPr>
        <a:xfrm>
          <a:off x="3614737" y="1048543"/>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Aptos Display" panose="02110004020202020204"/>
            </a:rPr>
            <a:t>Copyright in Journal Publishing</a:t>
          </a:r>
          <a:endParaRPr lang="en-US" sz="2200" kern="1200"/>
        </a:p>
        <a:p>
          <a:pPr marL="171450" lvl="1" indent="-171450" algn="l" defTabSz="755650" rtl="0">
            <a:lnSpc>
              <a:spcPct val="90000"/>
            </a:lnSpc>
            <a:spcBef>
              <a:spcPct val="0"/>
            </a:spcBef>
            <a:spcAft>
              <a:spcPct val="15000"/>
            </a:spcAft>
            <a:buChar char="•"/>
          </a:pPr>
          <a:r>
            <a:rPr lang="en-US" sz="1700" kern="1200">
              <a:latin typeface="Aptos Display" panose="02110004020202020204"/>
            </a:rPr>
            <a:t>Negotiating publishing contract</a:t>
          </a:r>
          <a:endParaRPr lang="en-US" sz="1700" kern="1200"/>
        </a:p>
        <a:p>
          <a:pPr marL="171450" lvl="1" indent="-171450" algn="l" defTabSz="755650" rtl="0">
            <a:lnSpc>
              <a:spcPct val="90000"/>
            </a:lnSpc>
            <a:spcBef>
              <a:spcPct val="0"/>
            </a:spcBef>
            <a:spcAft>
              <a:spcPct val="15000"/>
            </a:spcAft>
            <a:buChar char="•"/>
          </a:pPr>
          <a:r>
            <a:rPr lang="en-US" sz="1700" kern="1200">
              <a:latin typeface="Aptos Display" panose="02110004020202020204"/>
            </a:rPr>
            <a:t>Impact on theses and dissertations</a:t>
          </a:r>
          <a:endParaRPr lang="en-US" sz="1700" kern="1200"/>
        </a:p>
      </dsp:txBody>
      <dsp:txXfrm>
        <a:off x="3614737" y="1048543"/>
        <a:ext cx="3286125" cy="1971675"/>
      </dsp:txXfrm>
    </dsp:sp>
    <dsp:sp modelId="{F834642A-39AF-4A32-BBA2-06B0360AFC4C}">
      <dsp:nvSpPr>
        <dsp:cNvPr id="0" name=""/>
        <dsp:cNvSpPr/>
      </dsp:nvSpPr>
      <dsp:spPr>
        <a:xfrm>
          <a:off x="7229475" y="1048543"/>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Aptos Display" panose="02110004020202020204"/>
            </a:rPr>
            <a:t>Copyright for Users</a:t>
          </a:r>
          <a:endParaRPr lang="en-US" sz="2200" kern="1200"/>
        </a:p>
        <a:p>
          <a:pPr marL="171450" lvl="1" indent="-171450" algn="l" defTabSz="755650" rtl="0">
            <a:lnSpc>
              <a:spcPct val="90000"/>
            </a:lnSpc>
            <a:spcBef>
              <a:spcPct val="0"/>
            </a:spcBef>
            <a:spcAft>
              <a:spcPct val="15000"/>
            </a:spcAft>
            <a:buChar char="•"/>
          </a:pPr>
          <a:r>
            <a:rPr lang="en-US" sz="1700" kern="1200">
              <a:latin typeface="Aptos Display" panose="02110004020202020204"/>
            </a:rPr>
            <a:t>Fair use</a:t>
          </a:r>
        </a:p>
        <a:p>
          <a:pPr marL="171450" lvl="1" indent="-171450" algn="l" defTabSz="755650" rtl="0">
            <a:lnSpc>
              <a:spcPct val="90000"/>
            </a:lnSpc>
            <a:spcBef>
              <a:spcPct val="0"/>
            </a:spcBef>
            <a:spcAft>
              <a:spcPct val="15000"/>
            </a:spcAft>
            <a:buChar char="•"/>
          </a:pPr>
          <a:r>
            <a:rPr lang="en-US" sz="1700" kern="1200">
              <a:latin typeface="Aptos Display" panose="02110004020202020204"/>
            </a:rPr>
            <a:t>Ownership of rights</a:t>
          </a:r>
        </a:p>
        <a:p>
          <a:pPr marL="171450" lvl="1" indent="-171450" algn="l" defTabSz="755650" rtl="0">
            <a:lnSpc>
              <a:spcPct val="90000"/>
            </a:lnSpc>
            <a:spcBef>
              <a:spcPct val="0"/>
            </a:spcBef>
            <a:spcAft>
              <a:spcPct val="15000"/>
            </a:spcAft>
            <a:buChar char="•"/>
          </a:pPr>
          <a:r>
            <a:rPr lang="en-US" sz="1700" kern="1200">
              <a:latin typeface="Aptos Display" panose="02110004020202020204"/>
            </a:rPr>
            <a:t>Permission to reuse</a:t>
          </a:r>
        </a:p>
        <a:p>
          <a:pPr marL="171450" lvl="1" indent="-171450" algn="l" defTabSz="755650" rtl="0">
            <a:lnSpc>
              <a:spcPct val="90000"/>
            </a:lnSpc>
            <a:spcBef>
              <a:spcPct val="0"/>
            </a:spcBef>
            <a:spcAft>
              <a:spcPct val="15000"/>
            </a:spcAft>
            <a:buChar char="•"/>
          </a:pPr>
          <a:r>
            <a:rPr lang="en-US" sz="1700" kern="1200">
              <a:latin typeface="Aptos Display" panose="02110004020202020204"/>
            </a:rPr>
            <a:t>Copyright infringement</a:t>
          </a:r>
        </a:p>
        <a:p>
          <a:pPr marL="171450" lvl="1" indent="-171450" algn="l" defTabSz="755650" rtl="0">
            <a:lnSpc>
              <a:spcPct val="90000"/>
            </a:lnSpc>
            <a:spcBef>
              <a:spcPct val="0"/>
            </a:spcBef>
            <a:spcAft>
              <a:spcPct val="15000"/>
            </a:spcAft>
            <a:buChar char="•"/>
          </a:pPr>
          <a:endParaRPr lang="en-US" sz="1700" kern="1200">
            <a:latin typeface="Aptos Display" panose="02110004020202020204"/>
          </a:endParaRPr>
        </a:p>
      </dsp:txBody>
      <dsp:txXfrm>
        <a:off x="7229475" y="1048543"/>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9B512-A1DA-4E41-BE85-F62593D621D9}">
      <dsp:nvSpPr>
        <dsp:cNvPr id="0" name=""/>
        <dsp:cNvSpPr/>
      </dsp:nvSpPr>
      <dsp:spPr>
        <a:xfrm>
          <a:off x="1135" y="341221"/>
          <a:ext cx="4426784" cy="26560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latin typeface="Aptos Display" panose="02110004020202020204"/>
            </a:rPr>
            <a:t>Authorship</a:t>
          </a:r>
          <a:endParaRPr lang="en-US" sz="3500" kern="1200"/>
        </a:p>
        <a:p>
          <a:pPr marL="228600" lvl="1" indent="-228600" algn="l" defTabSz="1200150" rtl="0">
            <a:lnSpc>
              <a:spcPct val="90000"/>
            </a:lnSpc>
            <a:spcBef>
              <a:spcPct val="0"/>
            </a:spcBef>
            <a:spcAft>
              <a:spcPct val="15000"/>
            </a:spcAft>
            <a:buChar char="•"/>
          </a:pPr>
          <a:r>
            <a:rPr lang="en-US" sz="2700" kern="1200">
              <a:latin typeface="Aptos Display" panose="02110004020202020204"/>
            </a:rPr>
            <a:t>Credit vs Acknowledgement</a:t>
          </a:r>
          <a:endParaRPr lang="en-US" sz="2700" kern="1200"/>
        </a:p>
        <a:p>
          <a:pPr marL="228600" lvl="1" indent="-228600" algn="l" defTabSz="1200150" rtl="0">
            <a:lnSpc>
              <a:spcPct val="90000"/>
            </a:lnSpc>
            <a:spcBef>
              <a:spcPct val="0"/>
            </a:spcBef>
            <a:spcAft>
              <a:spcPct val="15000"/>
            </a:spcAft>
            <a:buChar char="•"/>
          </a:pPr>
          <a:r>
            <a:rPr lang="en-US" sz="2700" kern="1200">
              <a:latin typeface="Aptos Display" panose="02110004020202020204"/>
            </a:rPr>
            <a:t>Rights</a:t>
          </a:r>
        </a:p>
        <a:p>
          <a:pPr marL="228600" lvl="1" indent="-228600" algn="l" defTabSz="1200150">
            <a:lnSpc>
              <a:spcPct val="90000"/>
            </a:lnSpc>
            <a:spcBef>
              <a:spcPct val="0"/>
            </a:spcBef>
            <a:spcAft>
              <a:spcPct val="15000"/>
            </a:spcAft>
            <a:buChar char="•"/>
          </a:pPr>
          <a:r>
            <a:rPr lang="en-US" sz="2700" kern="1200">
              <a:latin typeface="Aptos Display" panose="02110004020202020204"/>
            </a:rPr>
            <a:t>Responsibilities</a:t>
          </a:r>
          <a:endParaRPr lang="en-US" sz="2700" kern="1200"/>
        </a:p>
        <a:p>
          <a:pPr marL="228600" lvl="1" indent="-228600" algn="l" defTabSz="1200150">
            <a:lnSpc>
              <a:spcPct val="90000"/>
            </a:lnSpc>
            <a:spcBef>
              <a:spcPct val="0"/>
            </a:spcBef>
            <a:spcAft>
              <a:spcPct val="15000"/>
            </a:spcAft>
            <a:buChar char="•"/>
          </a:pPr>
          <a:r>
            <a:rPr lang="en-US" sz="2700" kern="1200">
              <a:latin typeface="Aptos Display" panose="02110004020202020204"/>
            </a:rPr>
            <a:t>Order</a:t>
          </a:r>
        </a:p>
      </dsp:txBody>
      <dsp:txXfrm>
        <a:off x="1135" y="341221"/>
        <a:ext cx="4426784" cy="2656070"/>
      </dsp:txXfrm>
    </dsp:sp>
    <dsp:sp modelId="{C6D866B0-F8E9-4DAE-8E51-94B88042213E}">
      <dsp:nvSpPr>
        <dsp:cNvPr id="0" name=""/>
        <dsp:cNvSpPr/>
      </dsp:nvSpPr>
      <dsp:spPr>
        <a:xfrm>
          <a:off x="4870597" y="341221"/>
          <a:ext cx="4426784" cy="26560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latin typeface="Aptos Display" panose="02110004020202020204"/>
            </a:rPr>
            <a:t>Embargoes</a:t>
          </a:r>
          <a:endParaRPr lang="en-US" sz="3500" kern="1200"/>
        </a:p>
        <a:p>
          <a:pPr marL="228600" lvl="1" indent="-228600" algn="l" defTabSz="1200150" rtl="0">
            <a:lnSpc>
              <a:spcPct val="90000"/>
            </a:lnSpc>
            <a:spcBef>
              <a:spcPct val="0"/>
            </a:spcBef>
            <a:spcAft>
              <a:spcPct val="15000"/>
            </a:spcAft>
            <a:buChar char="•"/>
          </a:pPr>
          <a:r>
            <a:rPr lang="en-US" sz="2700" kern="1200">
              <a:latin typeface="Aptos Display" panose="02110004020202020204"/>
            </a:rPr>
            <a:t>Sponsored Research</a:t>
          </a:r>
          <a:endParaRPr lang="en-US" sz="2700" kern="1200"/>
        </a:p>
        <a:p>
          <a:pPr marL="228600" lvl="1" indent="-228600" algn="l" defTabSz="1200150" rtl="0">
            <a:lnSpc>
              <a:spcPct val="90000"/>
            </a:lnSpc>
            <a:spcBef>
              <a:spcPct val="0"/>
            </a:spcBef>
            <a:spcAft>
              <a:spcPct val="15000"/>
            </a:spcAft>
            <a:buChar char="•"/>
          </a:pPr>
          <a:r>
            <a:rPr lang="en-US" sz="2700" kern="1200">
              <a:latin typeface="Aptos Display" panose="02110004020202020204"/>
            </a:rPr>
            <a:t>Publisher Policies</a:t>
          </a:r>
        </a:p>
        <a:p>
          <a:pPr marL="228600" lvl="1" indent="-228600" algn="l" defTabSz="1200150" rtl="0">
            <a:lnSpc>
              <a:spcPct val="90000"/>
            </a:lnSpc>
            <a:spcBef>
              <a:spcPct val="0"/>
            </a:spcBef>
            <a:spcAft>
              <a:spcPct val="15000"/>
            </a:spcAft>
            <a:buChar char="•"/>
          </a:pPr>
          <a:r>
            <a:rPr lang="en-US" sz="2700" kern="1200">
              <a:latin typeface="Aptos Display" panose="02110004020202020204"/>
            </a:rPr>
            <a:t>Institutional Policy</a:t>
          </a:r>
        </a:p>
        <a:p>
          <a:pPr marL="228600" lvl="1" indent="-228600" algn="l" defTabSz="1200150">
            <a:lnSpc>
              <a:spcPct val="90000"/>
            </a:lnSpc>
            <a:spcBef>
              <a:spcPct val="0"/>
            </a:spcBef>
            <a:spcAft>
              <a:spcPct val="15000"/>
            </a:spcAft>
            <a:buChar char="•"/>
          </a:pPr>
          <a:r>
            <a:rPr lang="en-US" sz="2700" kern="1200">
              <a:latin typeface="Aptos Display" panose="02110004020202020204"/>
            </a:rPr>
            <a:t>Patent/Commercialization</a:t>
          </a:r>
        </a:p>
      </dsp:txBody>
      <dsp:txXfrm>
        <a:off x="4870597" y="341221"/>
        <a:ext cx="4426784" cy="2656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9B512-A1DA-4E41-BE85-F62593D621D9}">
      <dsp:nvSpPr>
        <dsp:cNvPr id="0" name=""/>
        <dsp:cNvSpPr/>
      </dsp:nvSpPr>
      <dsp:spPr>
        <a:xfrm>
          <a:off x="0" y="946943"/>
          <a:ext cx="3376083" cy="20256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Aptos Display" panose="02110004020202020204"/>
            </a:rPr>
            <a:t> Explaining Plagiarism </a:t>
          </a:r>
          <a:endParaRPr lang="en-US" sz="1900" kern="1200" dirty="0"/>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What it is</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Unintentional or intentional</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One of the three reasons for research misconduct</a:t>
          </a:r>
        </a:p>
      </dsp:txBody>
      <dsp:txXfrm>
        <a:off x="0" y="946943"/>
        <a:ext cx="3376083" cy="2025650"/>
      </dsp:txXfrm>
    </dsp:sp>
    <dsp:sp modelId="{FF5AD3D2-3238-4D08-95A8-D6A91495E8C9}">
      <dsp:nvSpPr>
        <dsp:cNvPr id="0" name=""/>
        <dsp:cNvSpPr/>
      </dsp:nvSpPr>
      <dsp:spPr>
        <a:xfrm>
          <a:off x="3713691" y="946943"/>
          <a:ext cx="3376083" cy="20256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Aptos Display" panose="02110004020202020204"/>
            </a:rPr>
            <a:t>Detection Tools</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Provides similarity report</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Highlights copied text and provides a link</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Calculates overall percentage</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Includes limitations</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Requires critical thinking</a:t>
          </a:r>
        </a:p>
      </dsp:txBody>
      <dsp:txXfrm>
        <a:off x="3713691" y="946943"/>
        <a:ext cx="3376083" cy="2025650"/>
      </dsp:txXfrm>
    </dsp:sp>
    <dsp:sp modelId="{5067F040-F428-4B60-8AB0-46C79BF752D2}">
      <dsp:nvSpPr>
        <dsp:cNvPr id="0" name=""/>
        <dsp:cNvSpPr/>
      </dsp:nvSpPr>
      <dsp:spPr>
        <a:xfrm>
          <a:off x="7427383" y="946943"/>
          <a:ext cx="3376083" cy="20256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dirty="0" err="1">
              <a:latin typeface="Aptos Display" panose="02110004020202020204"/>
            </a:rPr>
            <a:t>IThenticate</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Folders and folder settings</a:t>
          </a:r>
          <a:endParaRPr lang="en-US" sz="1500" kern="1200" dirty="0"/>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Uploading files</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Similarity report</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Content tracking</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Summary report</a:t>
          </a:r>
        </a:p>
        <a:p>
          <a:pPr marL="114300" lvl="1" indent="-114300" algn="l" defTabSz="666750" rtl="0">
            <a:lnSpc>
              <a:spcPct val="90000"/>
            </a:lnSpc>
            <a:spcBef>
              <a:spcPct val="0"/>
            </a:spcBef>
            <a:spcAft>
              <a:spcPct val="15000"/>
            </a:spcAft>
            <a:buChar char="•"/>
          </a:pPr>
          <a:r>
            <a:rPr lang="en-US" sz="1500" kern="1200" dirty="0">
              <a:latin typeface="Aptos Display" panose="02110004020202020204"/>
            </a:rPr>
            <a:t>Document viewer</a:t>
          </a:r>
        </a:p>
      </dsp:txBody>
      <dsp:txXfrm>
        <a:off x="7427383" y="946943"/>
        <a:ext cx="3376083" cy="20256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C01F9-8788-4126-9B27-78D1B9986C44}" type="datetimeFigureOut">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CC12B-4374-4E05-90BC-6AF5B3247D9B}" type="slidenum">
              <a:t>‹#›</a:t>
            </a:fld>
            <a:endParaRPr lang="en-US"/>
          </a:p>
        </p:txBody>
      </p:sp>
    </p:spTree>
    <p:extLst>
      <p:ext uri="{BB962C8B-B14F-4D97-AF65-F5344CB8AC3E}">
        <p14:creationId xmlns:p14="http://schemas.microsoft.com/office/powerpoint/2010/main" val="29368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D3734"/>
                </a:solidFill>
              </a:rPr>
              <a:t>10 mins - Lily</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2</a:t>
            </a:fld>
            <a:endParaRPr lang="en-US"/>
          </a:p>
        </p:txBody>
      </p:sp>
    </p:spTree>
    <p:extLst>
      <p:ext uri="{BB962C8B-B14F-4D97-AF65-F5344CB8AC3E}">
        <p14:creationId xmlns:p14="http://schemas.microsoft.com/office/powerpoint/2010/main" val="3712937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And I did. </a:t>
            </a:r>
          </a:p>
          <a:p>
            <a:r>
              <a:rPr lang="en-US" dirty="0">
                <a:ea typeface="Calibri"/>
                <a:cs typeface="Calibri"/>
              </a:rPr>
              <a:t>And while I'm pleased with the end result, it was revised multiple times and is not all encompassing. </a:t>
            </a:r>
          </a:p>
          <a:p>
            <a:r>
              <a:rPr lang="en-US" dirty="0">
                <a:ea typeface="Calibri"/>
                <a:cs typeface="Calibri"/>
              </a:rPr>
              <a:t>It's a BASIC scholarly publishing workflow, not the simplest, not the most complex, but somewhere in the middle. </a:t>
            </a:r>
          </a:p>
          <a:p>
            <a:endParaRPr lang="en-US" dirty="0">
              <a:ea typeface="Calibri"/>
              <a:cs typeface="Calibri"/>
            </a:endParaRPr>
          </a:p>
          <a:p>
            <a:r>
              <a:rPr lang="en-US" dirty="0">
                <a:ea typeface="Calibri"/>
                <a:cs typeface="Calibri"/>
              </a:rPr>
              <a:t>More importantly it contained all of the steps that we wanted to include, from plagiarism screening to reject and resubmit. </a:t>
            </a:r>
          </a:p>
        </p:txBody>
      </p:sp>
      <p:sp>
        <p:nvSpPr>
          <p:cNvPr id="4" name="Slide Number Placeholder 3"/>
          <p:cNvSpPr>
            <a:spLocks noGrp="1"/>
          </p:cNvSpPr>
          <p:nvPr>
            <p:ph type="sldNum" sz="quarter" idx="5"/>
          </p:nvPr>
        </p:nvSpPr>
        <p:spPr/>
        <p:txBody>
          <a:bodyPr/>
          <a:lstStyle/>
          <a:p>
            <a:fld id="{D07CC12B-4374-4E05-90BC-6AF5B3247D9B}" type="slidenum">
              <a:rPr lang="en-US"/>
              <a:t>16</a:t>
            </a:fld>
            <a:endParaRPr lang="en-US"/>
          </a:p>
        </p:txBody>
      </p:sp>
    </p:spTree>
    <p:extLst>
      <p:ext uri="{BB962C8B-B14F-4D97-AF65-F5344CB8AC3E}">
        <p14:creationId xmlns:p14="http://schemas.microsoft.com/office/powerpoint/2010/main" val="356916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solidFill>
                  <a:srgbClr val="3D3734"/>
                </a:solidFill>
                <a:ea typeface="Calibri"/>
                <a:cs typeface="Calibri"/>
              </a:rPr>
              <a:t>The other key findings I learned is that there just really is no consensus on some of these topics. </a:t>
            </a:r>
            <a:endParaRPr lang="en-US" dirty="0">
              <a:solidFill>
                <a:srgbClr val="3D3734"/>
              </a:solidFill>
            </a:endParaRPr>
          </a:p>
          <a:p>
            <a:pPr>
              <a:lnSpc>
                <a:spcPct val="90000"/>
              </a:lnSpc>
              <a:spcBef>
                <a:spcPts val="1000"/>
              </a:spcBef>
            </a:pPr>
            <a:r>
              <a:rPr lang="en-US" dirty="0">
                <a:solidFill>
                  <a:srgbClr val="3D3734"/>
                </a:solidFill>
                <a:ea typeface="Calibri" panose="020F0502020204030204"/>
                <a:cs typeface="Calibri" panose="020F0502020204030204"/>
              </a:rPr>
              <a:t>Something as simple as "what kinds of literature reviews exist?" Turned into a multiweek research project as I waded into new territory. </a:t>
            </a:r>
          </a:p>
          <a:p>
            <a:pPr>
              <a:lnSpc>
                <a:spcPct val="90000"/>
              </a:lnSpc>
              <a:spcBef>
                <a:spcPts val="1000"/>
              </a:spcBef>
            </a:pPr>
            <a:endParaRPr lang="en-US" dirty="0">
              <a:solidFill>
                <a:srgbClr val="3D3734"/>
              </a:solidFill>
              <a:ea typeface="Calibri" panose="020F0502020204030204"/>
              <a:cs typeface="Calibri" panose="020F0502020204030204"/>
            </a:endParaRPr>
          </a:p>
          <a:p>
            <a:pPr>
              <a:lnSpc>
                <a:spcPct val="90000"/>
              </a:lnSpc>
              <a:spcBef>
                <a:spcPts val="1000"/>
              </a:spcBef>
            </a:pPr>
            <a:r>
              <a:rPr lang="en-US" dirty="0">
                <a:solidFill>
                  <a:srgbClr val="3D3734"/>
                </a:solidFill>
                <a:ea typeface="Calibri" panose="020F0502020204030204"/>
                <a:cs typeface="Calibri" panose="020F0502020204030204"/>
              </a:rPr>
              <a:t>I also learned that being an expert sometimes makes things harder, not easier. For example, I find the economics of scholarly publishing fascinating but you know who probably won't? Our readers. I had to revise, simplify, and shorten the story in order to stick with the goal of providing a basic introduction, not an exhaustive treatment. </a:t>
            </a:r>
          </a:p>
          <a:p>
            <a:pPr>
              <a:lnSpc>
                <a:spcPct val="90000"/>
              </a:lnSpc>
              <a:spcBef>
                <a:spcPts val="1000"/>
              </a:spcBef>
            </a:pPr>
            <a:endParaRPr lang="en-US" dirty="0">
              <a:solidFill>
                <a:srgbClr val="3D3734"/>
              </a:solidFill>
            </a:endParaRPr>
          </a:p>
          <a:p>
            <a:pPr>
              <a:lnSpc>
                <a:spcPct val="90000"/>
              </a:lnSpc>
              <a:spcBef>
                <a:spcPts val="1000"/>
              </a:spcBef>
            </a:pPr>
            <a:r>
              <a:rPr lang="en-US" dirty="0">
                <a:solidFill>
                  <a:srgbClr val="3D3734"/>
                </a:solidFill>
                <a:ea typeface="Calibri" panose="020F0502020204030204"/>
                <a:cs typeface="Calibri" panose="020F0502020204030204"/>
              </a:rPr>
              <a:t>There were also many ethical landmines and disciplinary conventions to dodge, sidestep, or acknowledge. Deciding what to keep and what had to go was difficult.</a:t>
            </a:r>
          </a:p>
          <a:p>
            <a:pPr>
              <a:lnSpc>
                <a:spcPct val="90000"/>
              </a:lnSpc>
              <a:spcBef>
                <a:spcPts val="1000"/>
              </a:spcBef>
            </a:pPr>
            <a:r>
              <a:rPr lang="en-US" dirty="0">
                <a:solidFill>
                  <a:srgbClr val="3D3734"/>
                </a:solidFill>
                <a:ea typeface="Calibri" panose="020F0502020204030204"/>
                <a:cs typeface="Calibri" panose="020F0502020204030204"/>
              </a:rPr>
              <a:t>For example, Journal Impact Factor is not a measure of quality but it's used as one. How much do I steer students towards or away a common metric? </a:t>
            </a:r>
          </a:p>
          <a:p>
            <a:pPr>
              <a:lnSpc>
                <a:spcPct val="90000"/>
              </a:lnSpc>
              <a:spcBef>
                <a:spcPts val="1000"/>
              </a:spcBef>
            </a:pPr>
            <a:r>
              <a:rPr lang="en-US" dirty="0">
                <a:solidFill>
                  <a:srgbClr val="3D3734"/>
                </a:solidFill>
                <a:ea typeface="Calibri" panose="020F0502020204030204"/>
                <a:cs typeface="Calibri" panose="020F0502020204030204"/>
              </a:rPr>
              <a:t>I found myself questioning my own objectivity but in the end I stuck to the facts and I think we present a balanced and informed information on a lot of important topics. </a:t>
            </a:r>
            <a:endParaRPr lang="en-US" dirty="0">
              <a:solidFill>
                <a:srgbClr val="000000"/>
              </a:solidFill>
              <a:ea typeface="Calibri" panose="020F0502020204030204"/>
              <a:cs typeface="Calibri" panose="020F0502020204030204"/>
            </a:endParaRPr>
          </a:p>
          <a:p>
            <a:pPr>
              <a:lnSpc>
                <a:spcPct val="90000"/>
              </a:lnSpc>
              <a:spcBef>
                <a:spcPts val="1000"/>
              </a:spcBef>
            </a:pPr>
            <a:endParaRPr lang="en-US" dirty="0">
              <a:solidFill>
                <a:srgbClr val="3D3734"/>
              </a:solidFill>
              <a:ea typeface="Calibri" panose="020F0502020204030204"/>
              <a:cs typeface="Calibri" panose="020F0502020204030204"/>
            </a:endParaRPr>
          </a:p>
          <a:p>
            <a:pPr>
              <a:lnSpc>
                <a:spcPct val="90000"/>
              </a:lnSpc>
              <a:spcBef>
                <a:spcPts val="1000"/>
              </a:spcBef>
            </a:pPr>
            <a:r>
              <a:rPr lang="en-US" dirty="0">
                <a:solidFill>
                  <a:srgbClr val="3D3734"/>
                </a:solidFill>
                <a:ea typeface="Calibri" panose="020F0502020204030204"/>
                <a:cs typeface="Calibri" panose="020F0502020204030204"/>
              </a:rPr>
              <a:t>Lastly, grad students must quickly obtain fluencies that are academic and professional, even if they don't realize it, and bad habits forme din grad school can quickly become lifelong bad habits. </a:t>
            </a:r>
          </a:p>
          <a:p>
            <a:pPr>
              <a:lnSpc>
                <a:spcPct val="90000"/>
              </a:lnSpc>
              <a:spcBef>
                <a:spcPts val="1000"/>
              </a:spcBef>
            </a:pPr>
            <a:r>
              <a:rPr lang="en-US" dirty="0">
                <a:solidFill>
                  <a:srgbClr val="3D3734"/>
                </a:solidFill>
                <a:ea typeface="Calibri" panose="020F0502020204030204"/>
                <a:cs typeface="Calibri" panose="020F0502020204030204"/>
              </a:rPr>
              <a:t>For this reason we really wanted this handbook to be both </a:t>
            </a:r>
            <a:r>
              <a:rPr lang="en-US" dirty="0">
                <a:solidFill>
                  <a:srgbClr val="3D3734"/>
                </a:solidFill>
              </a:rPr>
              <a:t>a source of general knowledge and to include some important </a:t>
            </a:r>
            <a:r>
              <a:rPr lang="en-US" b="1" dirty="0">
                <a:solidFill>
                  <a:srgbClr val="3D3734"/>
                </a:solidFill>
              </a:rPr>
              <a:t>scholarly life lessons </a:t>
            </a:r>
            <a:r>
              <a:rPr lang="en-US" dirty="0">
                <a:solidFill>
                  <a:srgbClr val="3D3734"/>
                </a:solidFill>
              </a:rPr>
              <a:t> that not every student receives in school themselves. </a:t>
            </a:r>
            <a:endParaRPr lang="en-US" dirty="0">
              <a:solidFill>
                <a:srgbClr val="C00000"/>
              </a:solidFill>
              <a:ea typeface="Calibri" panose="020F0502020204030204"/>
              <a:cs typeface="Calibri" panose="020F0502020204030204"/>
            </a:endParaRPr>
          </a:p>
          <a:p>
            <a:pPr>
              <a:lnSpc>
                <a:spcPct val="90000"/>
              </a:lnSpc>
              <a:spcBef>
                <a:spcPts val="1000"/>
              </a:spcBef>
            </a:pPr>
            <a:endParaRPr lang="en-US" dirty="0">
              <a:solidFill>
                <a:srgbClr val="3D3734"/>
              </a:solidFill>
              <a:ea typeface="Calibri" panose="020F0502020204030204"/>
              <a:cs typeface="Calibri" panose="020F0502020204030204"/>
            </a:endParaRPr>
          </a:p>
          <a:p>
            <a:pPr marL="171450" indent="-171450">
              <a:lnSpc>
                <a:spcPct val="90000"/>
              </a:lnSpc>
              <a:spcBef>
                <a:spcPts val="1000"/>
              </a:spcBef>
              <a:buFont typeface="Arial"/>
              <a:buChar char="•"/>
            </a:pPr>
            <a:endParaRPr lang="en-US"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07CC12B-4374-4E05-90BC-6AF5B3247D9B}" type="slidenum">
              <a:rPr lang="en-US"/>
              <a:t>17</a:t>
            </a:fld>
            <a:endParaRPr lang="en-US"/>
          </a:p>
        </p:txBody>
      </p:sp>
    </p:spTree>
    <p:extLst>
      <p:ext uri="{BB962C8B-B14F-4D97-AF65-F5344CB8AC3E}">
        <p14:creationId xmlns:p14="http://schemas.microsoft.com/office/powerpoint/2010/main" val="273333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US" dirty="0">
                <a:solidFill>
                  <a:srgbClr val="3D3734"/>
                </a:solidFill>
              </a:rPr>
              <a:t>Added details that would have been missed</a:t>
            </a:r>
            <a:endParaRPr lang="en-US" dirty="0">
              <a:solidFill>
                <a:srgbClr val="C00000"/>
              </a:solidFill>
              <a:ea typeface="Calibri" panose="020F0502020204030204"/>
              <a:cs typeface="Calibri" panose="020F0502020204030204"/>
            </a:endParaRPr>
          </a:p>
          <a:p>
            <a:pPr lvl="1">
              <a:lnSpc>
                <a:spcPct val="90000"/>
              </a:lnSpc>
              <a:spcBef>
                <a:spcPts val="500"/>
              </a:spcBef>
            </a:pPr>
            <a:r>
              <a:rPr lang="en-US" dirty="0">
                <a:solidFill>
                  <a:srgbClr val="3D3734"/>
                </a:solidFill>
              </a:rPr>
              <a:t>Helped</a:t>
            </a:r>
            <a:r>
              <a:rPr lang="en-US" dirty="0">
                <a:solidFill>
                  <a:srgbClr val="3D3734"/>
                </a:solidFill>
                <a:ea typeface="Calibri"/>
                <a:cs typeface="Calibri"/>
              </a:rPr>
              <a:t> check my assumptions</a:t>
            </a:r>
            <a:endParaRPr lang="en-US" dirty="0">
              <a:solidFill>
                <a:srgbClr val="C00000"/>
              </a:solidFill>
              <a:ea typeface="Calibri"/>
              <a:cs typeface="Calibri"/>
            </a:endParaRPr>
          </a:p>
          <a:p>
            <a:pPr lvl="1">
              <a:lnSpc>
                <a:spcPct val="90000"/>
              </a:lnSpc>
              <a:spcBef>
                <a:spcPts val="500"/>
              </a:spcBef>
            </a:pPr>
            <a:r>
              <a:rPr lang="en-US" dirty="0">
                <a:solidFill>
                  <a:srgbClr val="3D3734"/>
                </a:solidFill>
                <a:ea typeface="Calibri"/>
                <a:cs typeface="Calibri"/>
              </a:rPr>
              <a:t>Added</a:t>
            </a:r>
            <a:r>
              <a:rPr lang="en-US" dirty="0">
                <a:solidFill>
                  <a:srgbClr val="3D3734"/>
                </a:solidFill>
              </a:rPr>
              <a:t> common student questions</a:t>
            </a:r>
            <a:endParaRPr lang="en-US" dirty="0">
              <a:solidFill>
                <a:srgbClr val="C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07CC12B-4374-4E05-90BC-6AF5B3247D9B}" type="slidenum">
              <a:t>18</a:t>
            </a:fld>
            <a:endParaRPr lang="en-US"/>
          </a:p>
        </p:txBody>
      </p:sp>
    </p:spTree>
    <p:extLst>
      <p:ext uri="{BB962C8B-B14F-4D97-AF65-F5344CB8AC3E}">
        <p14:creationId xmlns:p14="http://schemas.microsoft.com/office/powerpoint/2010/main" val="3668892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D3734"/>
                </a:solidFill>
              </a:rPr>
              <a:t>Lily Compton (15 mins)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20</a:t>
            </a:fld>
            <a:endParaRPr lang="en-US"/>
          </a:p>
        </p:txBody>
      </p:sp>
    </p:spTree>
    <p:extLst>
      <p:ext uri="{BB962C8B-B14F-4D97-AF65-F5344CB8AC3E}">
        <p14:creationId xmlns:p14="http://schemas.microsoft.com/office/powerpoint/2010/main" val="59836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D3734"/>
                </a:solidFill>
              </a:rPr>
              <a:t>Kristin Terrill (15 min)</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28</a:t>
            </a:fld>
            <a:endParaRPr lang="en-US"/>
          </a:p>
        </p:txBody>
      </p:sp>
    </p:spTree>
    <p:extLst>
      <p:ext uri="{BB962C8B-B14F-4D97-AF65-F5344CB8AC3E}">
        <p14:creationId xmlns:p14="http://schemas.microsoft.com/office/powerpoint/2010/main" val="2315493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D3734"/>
                </a:solidFill>
              </a:rPr>
              <a:t>5 mins</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39</a:t>
            </a:fld>
            <a:endParaRPr lang="en-US"/>
          </a:p>
        </p:txBody>
      </p:sp>
    </p:spTree>
    <p:extLst>
      <p:ext uri="{BB962C8B-B14F-4D97-AF65-F5344CB8AC3E}">
        <p14:creationId xmlns:p14="http://schemas.microsoft.com/office/powerpoint/2010/main" val="400603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D3734"/>
                </a:solidFill>
              </a:rPr>
              <a:t>Megan O’Donnell (15 mins)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8</a:t>
            </a:fld>
            <a:endParaRPr lang="en-US"/>
          </a:p>
        </p:txBody>
      </p:sp>
    </p:spTree>
    <p:extLst>
      <p:ext uri="{BB962C8B-B14F-4D97-AF65-F5344CB8AC3E}">
        <p14:creationId xmlns:p14="http://schemas.microsoft.com/office/powerpoint/2010/main" val="62353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struggled to name part 1 a little but settled on "basics" because it starts with things every grad student will have some level of familiarity with. </a:t>
            </a:r>
          </a:p>
          <a:p>
            <a:r>
              <a:rPr lang="en-US">
                <a:ea typeface="Calibri"/>
                <a:cs typeface="Calibri"/>
              </a:rPr>
              <a:t>Part 1 introduces topics – like citations – that have to be understood before proceeding to more advanced topics – like plagiarism – in later sections.</a:t>
            </a:r>
          </a:p>
          <a:p>
            <a:r>
              <a:rPr lang="en-US">
                <a:ea typeface="Calibri"/>
                <a:cs typeface="Calibri"/>
              </a:rPr>
              <a:t>This is why we settled on calling it "basics" despite containing some fairly complex concepts and topics.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9</a:t>
            </a:fld>
            <a:endParaRPr lang="en-US"/>
          </a:p>
        </p:txBody>
      </p:sp>
    </p:spTree>
    <p:extLst>
      <p:ext uri="{BB962C8B-B14F-4D97-AF65-F5344CB8AC3E}">
        <p14:creationId xmlns:p14="http://schemas.microsoft.com/office/powerpoint/2010/main" val="165945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of the guiding principles behind this book is that we couldn't assume what knowledge students are bringing with them. </a:t>
            </a:r>
          </a:p>
          <a:p>
            <a:pPr marL="171450" indent="-171450">
              <a:buFont typeface="Arial"/>
              <a:buChar char="•"/>
            </a:pPr>
            <a:r>
              <a:rPr lang="en-US">
                <a:ea typeface="Calibri"/>
                <a:cs typeface="Calibri"/>
              </a:rPr>
              <a:t>While literature reviews are something everyone writing a thesis or dissertation has to do, what do they know about them? </a:t>
            </a:r>
          </a:p>
          <a:p>
            <a:pPr marL="171450" indent="-171450">
              <a:buFont typeface="Arial"/>
              <a:buChar char="•"/>
            </a:pPr>
            <a:r>
              <a:rPr lang="en-US">
                <a:ea typeface="Calibri"/>
                <a:cs typeface="Calibri"/>
              </a:rPr>
              <a:t>Do they know that they are an act of research as well as a written output?</a:t>
            </a:r>
          </a:p>
          <a:p>
            <a:pPr marL="171450" indent="-171450">
              <a:buFont typeface="Arial"/>
              <a:buChar char="•"/>
            </a:pPr>
            <a:r>
              <a:rPr lang="en-US">
                <a:ea typeface="Calibri"/>
                <a:cs typeface="Calibri"/>
              </a:rPr>
              <a:t>Do they know that there are many types of literature reviews? </a:t>
            </a:r>
          </a:p>
          <a:p>
            <a:pPr marL="171450" indent="-171450">
              <a:buFont typeface="Arial"/>
              <a:buChar char="•"/>
            </a:pPr>
            <a:r>
              <a:rPr lang="en-US">
                <a:ea typeface="Calibri"/>
                <a:cs typeface="Calibri"/>
              </a:rPr>
              <a:t>Do they understand that some types have very rigorous rules that you have to observe from the start in order to be successful?</a:t>
            </a:r>
          </a:p>
          <a:p>
            <a:r>
              <a:rPr lang="en-US">
                <a:ea typeface="Calibri"/>
                <a:cs typeface="Calibri"/>
              </a:rPr>
              <a:t>Probably not.  </a:t>
            </a:r>
          </a:p>
          <a:p>
            <a:r>
              <a:rPr lang="en-US">
                <a:ea typeface="Calibri"/>
                <a:cs typeface="Calibri"/>
              </a:rPr>
              <a:t>So for this reason we start by introducing the literature review as an act of research that grounds your writing that links it to the work of others. </a:t>
            </a:r>
          </a:p>
          <a:p>
            <a:r>
              <a:rPr lang="en-US">
                <a:ea typeface="Calibri"/>
                <a:cs typeface="Calibri"/>
              </a:rPr>
              <a:t>Next we move on to literature review types – what possibilities are out there, what are they good for, and what are their limitations. I didn't include every possible type – but enough to show that different methods work best for different research goals. For example, a scoping review can be used to explore what already exists and can be used as a pre-stage for further research. </a:t>
            </a:r>
          </a:p>
          <a:p>
            <a:endParaRPr lang="en-US">
              <a:ea typeface="Calibri"/>
              <a:cs typeface="Calibri"/>
            </a:endParaRPr>
          </a:p>
          <a:p>
            <a:r>
              <a:rPr lang="en-US">
                <a:ea typeface="Calibri"/>
                <a:cs typeface="Calibri"/>
              </a:rPr>
              <a:t>We also included a note about AI tools interact with the literature review process and how these tools are currently incompatible with systematic and systematized reviews because they lack transparency and reproducibility. </a:t>
            </a:r>
          </a:p>
        </p:txBody>
      </p:sp>
      <p:sp>
        <p:nvSpPr>
          <p:cNvPr id="4" name="Slide Number Placeholder 3"/>
          <p:cNvSpPr>
            <a:spLocks noGrp="1"/>
          </p:cNvSpPr>
          <p:nvPr>
            <p:ph type="sldNum" sz="quarter" idx="5"/>
          </p:nvPr>
        </p:nvSpPr>
        <p:spPr/>
        <p:txBody>
          <a:bodyPr/>
          <a:lstStyle/>
          <a:p>
            <a:fld id="{D07CC12B-4374-4E05-90BC-6AF5B3247D9B}" type="slidenum">
              <a:rPr lang="en-US"/>
              <a:t>10</a:t>
            </a:fld>
            <a:endParaRPr lang="en-US"/>
          </a:p>
        </p:txBody>
      </p:sp>
    </p:spTree>
    <p:extLst>
      <p:ext uri="{BB962C8B-B14F-4D97-AF65-F5344CB8AC3E}">
        <p14:creationId xmlns:p14="http://schemas.microsoft.com/office/powerpoint/2010/main" val="356496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Chapter 2 – citations</a:t>
            </a:r>
          </a:p>
          <a:p>
            <a:r>
              <a:rPr lang="en-US">
                <a:ea typeface="Calibri"/>
                <a:cs typeface="Calibri"/>
              </a:rPr>
              <a:t>This was a fun chapter to write, probably because I'm a librarian and I love looking at how information is linked together. </a:t>
            </a:r>
          </a:p>
          <a:p>
            <a:r>
              <a:rPr lang="en-US">
                <a:ea typeface="Calibri"/>
                <a:cs typeface="Calibri"/>
              </a:rPr>
              <a:t>However, it was also tricky to write because there are so many different things associated with citations. </a:t>
            </a:r>
          </a:p>
          <a:p>
            <a:endParaRPr lang="en-US">
              <a:ea typeface="Calibri"/>
              <a:cs typeface="Calibri"/>
            </a:endParaRPr>
          </a:p>
          <a:p>
            <a:r>
              <a:rPr lang="en-US">
                <a:ea typeface="Calibri"/>
                <a:cs typeface="Calibri"/>
              </a:rPr>
              <a:t>We know grad students come with different levels of writing experience and education and  their experience with citations up until now has primarily been about how to avoid plagiarism. So I took a step back from that grounded the act of citation as a way to link our work to the work of others. Once you understand that citation is a type of evidence chain, explaining where the information came from, it becomes much easier to determine when to cite. </a:t>
            </a:r>
            <a:r>
              <a:rPr lang="en-US"/>
              <a:t>Plagiarism </a:t>
            </a:r>
            <a:r>
              <a:rPr lang="en-US">
                <a:ea typeface="Calibri"/>
                <a:cs typeface="Calibri"/>
              </a:rPr>
              <a:t>also becomes easier to understand - it's denying attribution and omitting evidence. </a:t>
            </a:r>
          </a:p>
          <a:p>
            <a:endParaRPr lang="en-US">
              <a:ea typeface="Calibri"/>
              <a:cs typeface="Calibri"/>
            </a:endParaRPr>
          </a:p>
          <a:p>
            <a:r>
              <a:rPr lang="en-US">
                <a:ea typeface="Calibri"/>
                <a:cs typeface="Calibri"/>
              </a:rPr>
              <a:t>Next we move on to how citations are made and how regardless of the citation style, citations always have the same key information. Examples of different types citations are provided as well as examples of the same citation using three different style guides. </a:t>
            </a:r>
          </a:p>
          <a:p>
            <a:endParaRPr lang="en-US">
              <a:ea typeface="Calibri"/>
              <a:cs typeface="Calibri"/>
            </a:endParaRPr>
          </a:p>
          <a:p>
            <a:r>
              <a:rPr lang="en-US">
                <a:ea typeface="Calibri"/>
                <a:cs typeface="Calibri"/>
              </a:rPr>
              <a:t>Last the chapter closes with how to manage citations. I'm a data management librarian and this was a topic really close to my heart and is always one of the things I encourage new grad students to start early. No one software solution was endorsed in this area, instead the focus was on how it works, the benefits of using it, and answering common questions students have once they start using the software, like how to import citations and store full-text.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11</a:t>
            </a:fld>
            <a:endParaRPr lang="en-US"/>
          </a:p>
        </p:txBody>
      </p:sp>
    </p:spTree>
    <p:extLst>
      <p:ext uri="{BB962C8B-B14F-4D97-AF65-F5344CB8AC3E}">
        <p14:creationId xmlns:p14="http://schemas.microsoft.com/office/powerpoint/2010/main" val="292705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Chapter 3 is librarian bread and butter territory and firmly entrenched in information literacy concepts. </a:t>
            </a:r>
            <a:endParaRPr lang="en-US" dirty="0"/>
          </a:p>
          <a:p>
            <a:r>
              <a:rPr lang="en-US" dirty="0">
                <a:ea typeface="Calibri"/>
                <a:cs typeface="Calibri"/>
              </a:rPr>
              <a:t>I co-wrote this chapter with a coworker, Kate Garretson, who developed and teaches our undergraduate course on information literacy. </a:t>
            </a:r>
            <a:endParaRPr lang="en-US" dirty="0"/>
          </a:p>
          <a:p>
            <a:endParaRPr lang="en-US">
              <a:ea typeface="Calibri"/>
              <a:cs typeface="Calibri"/>
            </a:endParaRPr>
          </a:p>
          <a:p>
            <a:r>
              <a:rPr lang="en-US" dirty="0">
                <a:ea typeface="Calibri"/>
                <a:cs typeface="Calibri"/>
              </a:rPr>
              <a:t>Unlike that course, this chapter could go into details about advanced search techniques because we know they're more relevant to grad students. So there's a lengthy section on Boolean searches, nesting, truncation, proximity searching and more along with practice exercises to help students obtain these skills for themselves. </a:t>
            </a:r>
          </a:p>
          <a:p>
            <a:endParaRPr lang="en-US">
              <a:ea typeface="Calibri"/>
              <a:cs typeface="Calibri"/>
            </a:endParaRPr>
          </a:p>
          <a:p>
            <a:r>
              <a:rPr lang="en-US" dirty="0">
                <a:ea typeface="Calibri"/>
                <a:cs typeface="Calibri"/>
              </a:rPr>
              <a:t>Also included in this chapter is a section on how to obtain full-text as many beginning scholars don't understand that databases are primarily indexes and don't contain the articles themselves.</a:t>
            </a:r>
          </a:p>
          <a:p>
            <a:endParaRPr lang="en-US">
              <a:ea typeface="Calibri"/>
              <a:cs typeface="Calibri"/>
            </a:endParaRPr>
          </a:p>
          <a:p>
            <a:r>
              <a:rPr lang="en-US" dirty="0">
                <a:ea typeface="Calibri"/>
                <a:cs typeface="Calibri"/>
              </a:rPr>
              <a:t>We included information on how to read an article for relevance while performing your searches and included a short discussion of the two main kinds of AI tools available for literature discovery and mapping. </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07CC12B-4374-4E05-90BC-6AF5B3247D9B}" type="slidenum">
              <a:rPr lang="en-US"/>
              <a:t>12</a:t>
            </a:fld>
            <a:endParaRPr lang="en-US"/>
          </a:p>
        </p:txBody>
      </p:sp>
    </p:spTree>
    <p:extLst>
      <p:ext uri="{BB962C8B-B14F-4D97-AF65-F5344CB8AC3E}">
        <p14:creationId xmlns:p14="http://schemas.microsoft.com/office/powerpoint/2010/main" val="1828003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Chapter 4 was the chapter I thought would be simple and instead it ended up being the most complex. </a:t>
            </a:r>
          </a:p>
          <a:p>
            <a:r>
              <a:rPr lang="en-US" dirty="0">
                <a:ea typeface="Calibri"/>
                <a:cs typeface="Calibri"/>
              </a:rPr>
              <a:t>Just defining scholarly publishing was hard because there are so many varieties available – from university presses to independent publishing.  </a:t>
            </a:r>
          </a:p>
          <a:p>
            <a:r>
              <a:rPr lang="en-US" dirty="0">
                <a:ea typeface="Calibri"/>
                <a:cs typeface="Calibri"/>
              </a:rPr>
              <a:t>In the end two things stood out: peer review and economics, so we built the discussion around these attributes. </a:t>
            </a:r>
          </a:p>
          <a:p>
            <a:r>
              <a:rPr lang="en-US" dirty="0">
                <a:ea typeface="Calibri"/>
                <a:cs typeface="Calibri"/>
              </a:rPr>
              <a:t>We also decided to concentrate on journal articles because they are most attainable publication type for a new scholar. This helped focus the chapter but there was still a lot to cover. </a:t>
            </a:r>
          </a:p>
          <a:p>
            <a:endParaRPr lang="en-US" dirty="0">
              <a:ea typeface="Calibri"/>
              <a:cs typeface="Calibri"/>
            </a:endParaRPr>
          </a:p>
          <a:p>
            <a:r>
              <a:rPr lang="en-US" dirty="0">
                <a:ea typeface="Calibri"/>
                <a:cs typeface="Calibri"/>
              </a:rPr>
              <a:t>One of the things that I think is special about this chapter is that we include details about how to work with editors, from submitting a cover letter to defending revision decisions. </a:t>
            </a:r>
          </a:p>
          <a:p>
            <a:r>
              <a:rPr lang="en-US" dirty="0">
                <a:ea typeface="Calibri"/>
                <a:cs typeface="Calibri"/>
              </a:rPr>
              <a:t>There's also a short section on how to find a journal  that matches your research topic and we of course had to cover open access – both green and gold – as paying for publishing is common practice and we wanted new scholars to know up front why that is and what to expect.</a:t>
            </a:r>
          </a:p>
          <a:p>
            <a:endParaRPr lang="en-US" dirty="0">
              <a:ea typeface="Calibri"/>
              <a:cs typeface="Calibri"/>
            </a:endParaRPr>
          </a:p>
          <a:p>
            <a:r>
              <a:rPr lang="en-US" dirty="0">
                <a:ea typeface="Calibri"/>
                <a:cs typeface="Calibri"/>
              </a:rPr>
              <a:t>The chapter closes with the topic of predatory publishing. Because we cover open access and the economics of scholarly publishing it was easy to explain why predatory publishers exist – the demand to publish is greater than the demand to read!  Because this is a contentious topic we took the "buyer beware" approach and encourage scholars to do their own research; to learn for themselves what their expectations and quality markers are. </a:t>
            </a:r>
          </a:p>
        </p:txBody>
      </p:sp>
      <p:sp>
        <p:nvSpPr>
          <p:cNvPr id="4" name="Slide Number Placeholder 3"/>
          <p:cNvSpPr>
            <a:spLocks noGrp="1"/>
          </p:cNvSpPr>
          <p:nvPr>
            <p:ph type="sldNum" sz="quarter" idx="5"/>
          </p:nvPr>
        </p:nvSpPr>
        <p:spPr/>
        <p:txBody>
          <a:bodyPr/>
          <a:lstStyle/>
          <a:p>
            <a:fld id="{D07CC12B-4374-4E05-90BC-6AF5B3247D9B}" type="slidenum">
              <a:rPr lang="en-US"/>
              <a:t>13</a:t>
            </a:fld>
            <a:endParaRPr lang="en-US"/>
          </a:p>
        </p:txBody>
      </p:sp>
    </p:spTree>
    <p:extLst>
      <p:ext uri="{BB962C8B-B14F-4D97-AF65-F5344CB8AC3E}">
        <p14:creationId xmlns:p14="http://schemas.microsoft.com/office/powerpoint/2010/main" val="3972937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last chapter of the Basics section focuses on research impact. Because I'm a librarian and a data person it was very important that scholarly measures of impact be well explained and contextualized. </a:t>
            </a:r>
          </a:p>
          <a:p>
            <a:r>
              <a:rPr lang="en-US" dirty="0">
                <a:ea typeface="Calibri"/>
                <a:cs typeface="Calibri"/>
              </a:rPr>
              <a:t>For each measure examined an explanation of how it's calculated, where to find it, and how to use them. I also included examples of their misuse and  pushes to reform research metrics and </a:t>
            </a:r>
            <a:r>
              <a:rPr lang="en-US" err="1">
                <a:ea typeface="Calibri"/>
                <a:cs typeface="Calibri"/>
              </a:rPr>
              <a:t>altmetrics</a:t>
            </a:r>
            <a:r>
              <a:rPr lang="en-US" dirty="0">
                <a:ea typeface="Calibri"/>
                <a:cs typeface="Calibri"/>
              </a:rPr>
              <a:t>. </a:t>
            </a:r>
          </a:p>
          <a:p>
            <a:endParaRPr lang="en-US" dirty="0">
              <a:ea typeface="Calibri"/>
              <a:cs typeface="Calibri"/>
            </a:endParaRPr>
          </a:p>
          <a:p>
            <a:r>
              <a:rPr lang="en-US" dirty="0">
                <a:ea typeface="Calibri"/>
                <a:cs typeface="Calibri"/>
              </a:rPr>
              <a:t>Since the last chapter covered open access it was natural to place a short discussion about the advantages of publishing open access in the next chapter.</a:t>
            </a:r>
          </a:p>
          <a:p>
            <a:r>
              <a:rPr lang="en-US" dirty="0">
                <a:ea typeface="Calibri"/>
                <a:cs typeface="Calibri"/>
              </a:rPr>
              <a:t> We also included PIDS because it's important for new scholars to establish their research identity and PIDS, which link people and works together, is an excellent way to start that process. </a:t>
            </a:r>
          </a:p>
          <a:p>
            <a:endParaRPr lang="en-US" dirty="0">
              <a:ea typeface="Calibri"/>
              <a:cs typeface="Calibri"/>
            </a:endParaRPr>
          </a:p>
          <a:p>
            <a:r>
              <a:rPr lang="en-US" dirty="0">
                <a:ea typeface="Calibri"/>
                <a:cs typeface="Calibri"/>
              </a:rPr>
              <a:t>Closing out chapter 5  is a discussion of scholarly social networks – social media, LinkedIn, and more specialized platforms like Research Gate and Knowledge Commons. </a:t>
            </a:r>
          </a:p>
          <a:p>
            <a:r>
              <a:rPr lang="en-US" dirty="0">
                <a:ea typeface="Calibri"/>
                <a:cs typeface="Calibri"/>
              </a:rPr>
              <a:t>Most of the time is spent on how to use these networks to connect with peers and promote your work.</a:t>
            </a:r>
          </a:p>
        </p:txBody>
      </p:sp>
      <p:sp>
        <p:nvSpPr>
          <p:cNvPr id="4" name="Slide Number Placeholder 3"/>
          <p:cNvSpPr>
            <a:spLocks noGrp="1"/>
          </p:cNvSpPr>
          <p:nvPr>
            <p:ph type="sldNum" sz="quarter" idx="5"/>
          </p:nvPr>
        </p:nvSpPr>
        <p:spPr/>
        <p:txBody>
          <a:bodyPr/>
          <a:lstStyle/>
          <a:p>
            <a:fld id="{D07CC12B-4374-4E05-90BC-6AF5B3247D9B}" type="slidenum">
              <a:rPr lang="en-US"/>
              <a:t>14</a:t>
            </a:fld>
            <a:endParaRPr lang="en-US"/>
          </a:p>
        </p:txBody>
      </p:sp>
    </p:spTree>
    <p:extLst>
      <p:ext uri="{BB962C8B-B14F-4D97-AF65-F5344CB8AC3E}">
        <p14:creationId xmlns:p14="http://schemas.microsoft.com/office/powerpoint/2010/main" val="113193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what did I learn from the process of writing these five chapters?</a:t>
            </a:r>
          </a:p>
          <a:p>
            <a:r>
              <a:rPr lang="en-US" dirty="0">
                <a:ea typeface="Calibri"/>
                <a:cs typeface="Calibri"/>
              </a:rPr>
              <a:t>First, while this should have been self-evident, I quickly learned that basic is not the same as simple. </a:t>
            </a:r>
          </a:p>
          <a:p>
            <a:r>
              <a:rPr lang="en-US" dirty="0">
                <a:ea typeface="Calibri"/>
                <a:cs typeface="Calibri"/>
              </a:rPr>
              <a:t>Boiling down complex concepts into easy to digest reading was hard.</a:t>
            </a:r>
          </a:p>
          <a:p>
            <a:endParaRPr lang="en-US" dirty="0">
              <a:ea typeface="Calibri"/>
              <a:cs typeface="Calibri"/>
            </a:endParaRPr>
          </a:p>
          <a:p>
            <a:r>
              <a:rPr lang="en-US" dirty="0">
                <a:ea typeface="Calibri"/>
                <a:cs typeface="Calibri"/>
              </a:rPr>
              <a:t> As an example... </a:t>
            </a:r>
            <a:r>
              <a:rPr lang="en-US" dirty="0"/>
              <a:t>I wanted to make include a scholarly publishing flow chart in chapter 4. I searched for good charts online and all of them were too simplistic, they were missing steps and not imparting the information we wanted. So I thought, no problem, I'll make my own... </a:t>
            </a:r>
            <a:endParaRPr lang="en-US"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07CC12B-4374-4E05-90BC-6AF5B3247D9B}" type="slidenum">
              <a:rPr lang="en-US"/>
              <a:t>15</a:t>
            </a:fld>
            <a:endParaRPr lang="en-US"/>
          </a:p>
        </p:txBody>
      </p:sp>
    </p:spTree>
    <p:extLst>
      <p:ext uri="{BB962C8B-B14F-4D97-AF65-F5344CB8AC3E}">
        <p14:creationId xmlns:p14="http://schemas.microsoft.com/office/powerpoint/2010/main" val="4002739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0DCD606-A629-DC48-CC9A-2EED93BC20DF}"/>
              </a:ext>
            </a:extLst>
          </p:cNvPr>
          <p:cNvSpPr>
            <a:spLocks noChangeArrowheads="1"/>
          </p:cNvSpPr>
          <p:nvPr userDrawn="1"/>
        </p:nvSpPr>
        <p:spPr bwMode="auto">
          <a:xfrm>
            <a:off x="0" y="0"/>
            <a:ext cx="12192000" cy="1828800"/>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2" name="Title 1">
            <a:extLst>
              <a:ext uri="{FF2B5EF4-FFF2-40B4-BE49-F238E27FC236}">
                <a16:creationId xmlns:a16="http://schemas.microsoft.com/office/drawing/2014/main" id="{F6447E11-C7CC-F87C-7248-A5930CF3DB73}"/>
              </a:ext>
            </a:extLst>
          </p:cNvPr>
          <p:cNvSpPr>
            <a:spLocks noGrp="1"/>
          </p:cNvSpPr>
          <p:nvPr>
            <p:ph type="ctrTitle"/>
          </p:nvPr>
        </p:nvSpPr>
        <p:spPr>
          <a:xfrm>
            <a:off x="1524000" y="2407919"/>
            <a:ext cx="9144000" cy="110204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5BEE01-66F0-0652-0CC6-96C8B800CEB8}"/>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11" descr="ISU LEFT white.eps">
            <a:extLst>
              <a:ext uri="{FF2B5EF4-FFF2-40B4-BE49-F238E27FC236}">
                <a16:creationId xmlns:a16="http://schemas.microsoft.com/office/drawing/2014/main" id="{59B12CA2-B1F2-DEF2-8B6B-FF491CC309E5}"/>
              </a:ext>
            </a:extLst>
          </p:cNvPr>
          <p:cNvPicPr>
            <a:picLocks noChangeAspect="1"/>
          </p:cNvPicPr>
          <p:nvPr userDrawn="1"/>
        </p:nvPicPr>
        <p:blipFill rotWithShape="1">
          <a:blip r:embed="rId2"/>
          <a:srcRect b="41915"/>
          <a:stretch/>
        </p:blipFill>
        <p:spPr bwMode="auto">
          <a:xfrm>
            <a:off x="533400" y="579120"/>
            <a:ext cx="4724400" cy="365760"/>
          </a:xfrm>
          <a:prstGeom prst="rect">
            <a:avLst/>
          </a:prstGeom>
          <a:noFill/>
          <a:ln w="9525">
            <a:noFill/>
            <a:miter lim="800000"/>
            <a:headEnd/>
            <a:tailEnd/>
          </a:ln>
        </p:spPr>
      </p:pic>
      <p:sp>
        <p:nvSpPr>
          <p:cNvPr id="9" name="TextBox 8">
            <a:extLst>
              <a:ext uri="{FF2B5EF4-FFF2-40B4-BE49-F238E27FC236}">
                <a16:creationId xmlns:a16="http://schemas.microsoft.com/office/drawing/2014/main" id="{0944F374-5D57-7B4F-2E84-04BA52E2B408}"/>
              </a:ext>
            </a:extLst>
          </p:cNvPr>
          <p:cNvSpPr txBox="1"/>
          <p:nvPr userDrawn="1"/>
        </p:nvSpPr>
        <p:spPr>
          <a:xfrm>
            <a:off x="533400" y="1018102"/>
            <a:ext cx="7706139" cy="307777"/>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a:solidFill>
                  <a:schemeClr val="bg1"/>
                </a:solidFill>
                <a:latin typeface="Arial" panose="020B0604020202020204" pitchFamily="34" charset="0"/>
                <a:cs typeface="Arial" panose="020B0604020202020204" pitchFamily="34" charset="0"/>
              </a:rPr>
              <a:t>Graduate College &amp; University Library </a:t>
            </a:r>
          </a:p>
        </p:txBody>
      </p:sp>
      <p:sp>
        <p:nvSpPr>
          <p:cNvPr id="11" name="Rectangle 10">
            <a:extLst>
              <a:ext uri="{FF2B5EF4-FFF2-40B4-BE49-F238E27FC236}">
                <a16:creationId xmlns:a16="http://schemas.microsoft.com/office/drawing/2014/main" id="{DF1A2E26-B468-274B-9756-BEC1320BBC9F}"/>
              </a:ext>
            </a:extLst>
          </p:cNvPr>
          <p:cNvSpPr/>
          <p:nvPr userDrawn="1"/>
        </p:nvSpPr>
        <p:spPr>
          <a:xfrm>
            <a:off x="0" y="6002448"/>
            <a:ext cx="12191999" cy="760491"/>
          </a:xfrm>
          <a:prstGeom prst="rect">
            <a:avLst/>
          </a:prstGeom>
          <a:solidFill>
            <a:schemeClr val="bg1"/>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18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5A8D-15E5-7B4A-71B0-99B73E5A50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B01C07-935E-3838-9913-B5843C0D8ED3}"/>
              </a:ext>
            </a:extLst>
          </p:cNvPr>
          <p:cNvSpPr>
            <a:spLocks noGrp="1"/>
          </p:cNvSpPr>
          <p:nvPr>
            <p:ph type="body" orient="vert" idx="1"/>
          </p:nvPr>
        </p:nvSpPr>
        <p:spPr>
          <a:xfrm>
            <a:off x="838200" y="1825625"/>
            <a:ext cx="10515600" cy="40681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98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170627-B730-7366-7D64-B35F8513C184}"/>
              </a:ext>
            </a:extLst>
          </p:cNvPr>
          <p:cNvSpPr>
            <a:spLocks noGrp="1"/>
          </p:cNvSpPr>
          <p:nvPr>
            <p:ph type="title" orient="vert"/>
          </p:nvPr>
        </p:nvSpPr>
        <p:spPr>
          <a:xfrm>
            <a:off x="8724900" y="365125"/>
            <a:ext cx="2628900" cy="549246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521AAF-255C-EDED-0ADB-D7E47E6E7F09}"/>
              </a:ext>
            </a:extLst>
          </p:cNvPr>
          <p:cNvSpPr>
            <a:spLocks noGrp="1"/>
          </p:cNvSpPr>
          <p:nvPr>
            <p:ph type="body" orient="vert" idx="1"/>
          </p:nvPr>
        </p:nvSpPr>
        <p:spPr>
          <a:xfrm>
            <a:off x="838200" y="365125"/>
            <a:ext cx="7734300" cy="5492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37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384A-2079-818C-E8B0-42F35A46A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D2DC6-BD25-72A4-DC45-468DF79E3DF0}"/>
              </a:ext>
            </a:extLst>
          </p:cNvPr>
          <p:cNvSpPr>
            <a:spLocks noGrp="1"/>
          </p:cNvSpPr>
          <p:nvPr>
            <p:ph idx="1"/>
          </p:nvPr>
        </p:nvSpPr>
        <p:spPr>
          <a:xfrm>
            <a:off x="838200" y="1825625"/>
            <a:ext cx="10515600" cy="4068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F4A624-50D3-7B89-DEB9-91348A95C0DF}"/>
              </a:ext>
            </a:extLst>
          </p:cNvPr>
          <p:cNvSpPr>
            <a:spLocks noGrp="1"/>
          </p:cNvSpPr>
          <p:nvPr>
            <p:ph type="sldNum" sz="quarter" idx="12"/>
          </p:nvPr>
        </p:nvSpPr>
        <p:spPr>
          <a:xfrm>
            <a:off x="8610600" y="6356350"/>
            <a:ext cx="2743200" cy="365125"/>
          </a:xfrm>
          <a:prstGeom prst="rect">
            <a:avLst/>
          </a:prstGeom>
        </p:spPr>
        <p:txBody>
          <a:bodyPr/>
          <a:lstStyle/>
          <a:p>
            <a:fld id="{C251D88F-D260-43DF-ACAF-42401A13C1F3}" type="slidenum">
              <a:rPr lang="en-US" smtClean="0"/>
              <a:t>‹#›</a:t>
            </a:fld>
            <a:endParaRPr lang="en-US"/>
          </a:p>
        </p:txBody>
      </p:sp>
    </p:spTree>
    <p:extLst>
      <p:ext uri="{BB962C8B-B14F-4D97-AF65-F5344CB8AC3E}">
        <p14:creationId xmlns:p14="http://schemas.microsoft.com/office/powerpoint/2010/main" val="417125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06F1-79D0-066A-849D-381B9C1A9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8D1B6-2637-CD55-0E01-FED25727A97B}"/>
              </a:ext>
            </a:extLst>
          </p:cNvPr>
          <p:cNvSpPr>
            <a:spLocks noGrp="1"/>
          </p:cNvSpPr>
          <p:nvPr>
            <p:ph type="body" idx="1"/>
          </p:nvPr>
        </p:nvSpPr>
        <p:spPr>
          <a:xfrm>
            <a:off x="831850" y="4589464"/>
            <a:ext cx="10515600" cy="1186648"/>
          </a:xfrm>
        </p:spPr>
        <p:txBody>
          <a:bodyPr/>
          <a:lstStyle>
            <a:lvl1pPr marL="0" indent="0">
              <a:buNone/>
              <a:defRPr sz="2400">
                <a:solidFill>
                  <a:schemeClr val="accent5">
                    <a:lumMod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69927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963D-3961-86E1-EA89-A8C9ECD47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89108-7A94-01B4-7459-57F4908EA65D}"/>
              </a:ext>
            </a:extLst>
          </p:cNvPr>
          <p:cNvSpPr>
            <a:spLocks noGrp="1"/>
          </p:cNvSpPr>
          <p:nvPr>
            <p:ph sz="half" idx="1"/>
          </p:nvPr>
        </p:nvSpPr>
        <p:spPr>
          <a:xfrm>
            <a:off x="838200" y="1825625"/>
            <a:ext cx="5181600" cy="4068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88AC1-8541-3277-72CA-5A6D5E2FAD8A}"/>
              </a:ext>
            </a:extLst>
          </p:cNvPr>
          <p:cNvSpPr>
            <a:spLocks noGrp="1"/>
          </p:cNvSpPr>
          <p:nvPr>
            <p:ph sz="half" idx="2"/>
          </p:nvPr>
        </p:nvSpPr>
        <p:spPr>
          <a:xfrm>
            <a:off x="6172200" y="1825625"/>
            <a:ext cx="5181600" cy="4068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10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085E-3BD7-F645-D3BB-B59D9BB42D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D50905-29C8-B69E-7130-212D745EC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C5598-B641-F38A-6081-35E44D21CD15}"/>
              </a:ext>
            </a:extLst>
          </p:cNvPr>
          <p:cNvSpPr>
            <a:spLocks noGrp="1"/>
          </p:cNvSpPr>
          <p:nvPr>
            <p:ph sz="half" idx="2"/>
          </p:nvPr>
        </p:nvSpPr>
        <p:spPr>
          <a:xfrm>
            <a:off x="839788" y="2505075"/>
            <a:ext cx="5157787" cy="3397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1C17A6-D418-364A-F788-B0AA6260E8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5F016-C68A-260D-A5AF-94F51D732C57}"/>
              </a:ext>
            </a:extLst>
          </p:cNvPr>
          <p:cNvSpPr>
            <a:spLocks noGrp="1"/>
          </p:cNvSpPr>
          <p:nvPr>
            <p:ph sz="quarter" idx="4"/>
          </p:nvPr>
        </p:nvSpPr>
        <p:spPr>
          <a:xfrm>
            <a:off x="6172200" y="2505075"/>
            <a:ext cx="5183188" cy="3397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25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A989-A37F-80D0-547D-1C042BF632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0329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55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93B0-D3B3-C066-CF71-0276B81D39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208FAF-AE85-000E-C8BF-BB3BD7F8C3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3D517-92F8-101C-EA64-A273932F3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0799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32E2-C125-4901-5388-3EB46B4E9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3D34F0-DBDE-0D86-F819-B6C43038D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8D92B-DB6A-5DDF-A6BB-7003FDC03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809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99CA1-13D1-B664-178C-574941CD04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DEC10-0F5B-9B37-67BC-2287A3360A23}"/>
              </a:ext>
            </a:extLst>
          </p:cNvPr>
          <p:cNvSpPr>
            <a:spLocks noGrp="1"/>
          </p:cNvSpPr>
          <p:nvPr>
            <p:ph type="body" idx="1"/>
          </p:nvPr>
        </p:nvSpPr>
        <p:spPr>
          <a:xfrm>
            <a:off x="838200" y="1825625"/>
            <a:ext cx="10515600" cy="4050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8">
            <a:extLst>
              <a:ext uri="{FF2B5EF4-FFF2-40B4-BE49-F238E27FC236}">
                <a16:creationId xmlns:a16="http://schemas.microsoft.com/office/drawing/2014/main" id="{5F27E8C0-F2DC-F817-507F-89C1D7CD5A6C}"/>
              </a:ext>
            </a:extLst>
          </p:cNvPr>
          <p:cNvSpPr>
            <a:spLocks noChangeArrowheads="1"/>
          </p:cNvSpPr>
          <p:nvPr userDrawn="1"/>
        </p:nvSpPr>
        <p:spPr bwMode="auto">
          <a:xfrm>
            <a:off x="0" y="6096000"/>
            <a:ext cx="12192000" cy="762000"/>
          </a:xfrm>
          <a:prstGeom prst="rect">
            <a:avLst/>
          </a:prstGeom>
          <a:solidFill>
            <a:srgbClr val="C8102E"/>
          </a:solidFill>
          <a:ln w="19050">
            <a:solidFill>
              <a:srgbClr val="C8102E"/>
            </a:solidFill>
            <a:miter lim="800000"/>
            <a:headEnd/>
            <a:tailEnd/>
          </a:ln>
          <a:effectLst/>
        </p:spPr>
        <p:txBody>
          <a:bodyPr wrap="none" anchor="ctr">
            <a:prstTxWarp prst="textNoShape">
              <a:avLst/>
            </a:prstTxWarp>
          </a:bodyPr>
          <a:lstStyle/>
          <a:p>
            <a:endParaRPr lang="en-US">
              <a:highlight>
                <a:srgbClr val="F2BF49"/>
              </a:highlight>
            </a:endParaRPr>
          </a:p>
        </p:txBody>
      </p:sp>
      <p:pic>
        <p:nvPicPr>
          <p:cNvPr id="9" name="Picture 11" descr="ISU LEFT white.eps">
            <a:extLst>
              <a:ext uri="{FF2B5EF4-FFF2-40B4-BE49-F238E27FC236}">
                <a16:creationId xmlns:a16="http://schemas.microsoft.com/office/drawing/2014/main" id="{DAB86481-08B5-EA2A-592F-2F8CB8DEA66B}"/>
              </a:ext>
            </a:extLst>
          </p:cNvPr>
          <p:cNvPicPr>
            <a:picLocks noChangeAspect="1"/>
          </p:cNvPicPr>
          <p:nvPr userDrawn="1"/>
        </p:nvPicPr>
        <p:blipFill>
          <a:blip r:embed="rId13"/>
          <a:srcRect b="38235"/>
          <a:stretch>
            <a:fillRect/>
          </a:stretch>
        </p:blipFill>
        <p:spPr bwMode="auto">
          <a:xfrm>
            <a:off x="212725" y="6215949"/>
            <a:ext cx="3200400" cy="263473"/>
          </a:xfrm>
          <a:prstGeom prst="rect">
            <a:avLst/>
          </a:prstGeom>
          <a:noFill/>
          <a:ln w="9525">
            <a:noFill/>
            <a:miter lim="800000"/>
            <a:headEnd/>
            <a:tailEnd/>
          </a:ln>
        </p:spPr>
      </p:pic>
      <p:sp>
        <p:nvSpPr>
          <p:cNvPr id="10" name="TextBox 9">
            <a:extLst>
              <a:ext uri="{FF2B5EF4-FFF2-40B4-BE49-F238E27FC236}">
                <a16:creationId xmlns:a16="http://schemas.microsoft.com/office/drawing/2014/main" id="{CC25AF14-2619-7B91-753B-A010B857BFC3}"/>
              </a:ext>
            </a:extLst>
          </p:cNvPr>
          <p:cNvSpPr txBox="1"/>
          <p:nvPr userDrawn="1"/>
        </p:nvSpPr>
        <p:spPr>
          <a:xfrm>
            <a:off x="212725" y="6530861"/>
            <a:ext cx="7706139" cy="246221"/>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b="1">
                <a:solidFill>
                  <a:schemeClr val="bg1"/>
                </a:solidFill>
                <a:latin typeface="Arial" panose="020B0604020202020204" pitchFamily="34" charset="0"/>
                <a:cs typeface="Arial" panose="020B0604020202020204" pitchFamily="34" charset="0"/>
              </a:rPr>
              <a:t>Graduate College &amp; University Library</a:t>
            </a:r>
          </a:p>
        </p:txBody>
      </p:sp>
    </p:spTree>
    <p:extLst>
      <p:ext uri="{BB962C8B-B14F-4D97-AF65-F5344CB8AC3E}">
        <p14:creationId xmlns:p14="http://schemas.microsoft.com/office/powerpoint/2010/main" val="6886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dvancesinsimulation.biomedcentral.com/articles/10.1186/s41077-025-00350-6#Sec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apicciano.commons.gc.cuny.edu/2023/08/10/opinion-higher-education-entering-year-2-of-generative-ai/" TargetMode="External"/><Relationship Id="rId3" Type="http://schemas.openxmlformats.org/officeDocument/2006/relationships/diagramLayout" Target="../diagrams/layout2.xml"/><Relationship Id="rId7" Type="http://schemas.openxmlformats.org/officeDocument/2006/relationships/image" Target="../media/image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2FE7-EAEC-77FE-98E3-0B66BDB08C07}"/>
              </a:ext>
            </a:extLst>
          </p:cNvPr>
          <p:cNvSpPr>
            <a:spLocks noGrp="1"/>
          </p:cNvSpPr>
          <p:nvPr>
            <p:ph type="ctrTitle"/>
          </p:nvPr>
        </p:nvSpPr>
        <p:spPr>
          <a:xfrm>
            <a:off x="1524000" y="1964603"/>
            <a:ext cx="9144000" cy="1545360"/>
          </a:xfrm>
        </p:spPr>
        <p:txBody>
          <a:bodyPr>
            <a:normAutofit fontScale="90000"/>
          </a:bodyPr>
          <a:lstStyle/>
          <a:p>
            <a:r>
              <a:rPr lang="en-US" b="1"/>
              <a:t>Oh, the Places You’ll Go with Your Scholarly Works!</a:t>
            </a:r>
            <a:endParaRPr lang="en-US"/>
          </a:p>
        </p:txBody>
      </p:sp>
      <p:sp>
        <p:nvSpPr>
          <p:cNvPr id="3" name="Subtitle 2">
            <a:extLst>
              <a:ext uri="{FF2B5EF4-FFF2-40B4-BE49-F238E27FC236}">
                <a16:creationId xmlns:a16="http://schemas.microsoft.com/office/drawing/2014/main" id="{A81303F8-CBB9-6ABB-CFFA-989CC87BC2AF}"/>
              </a:ext>
            </a:extLst>
          </p:cNvPr>
          <p:cNvSpPr>
            <a:spLocks noGrp="1"/>
          </p:cNvSpPr>
          <p:nvPr>
            <p:ph type="subTitle" idx="1"/>
          </p:nvPr>
        </p:nvSpPr>
        <p:spPr>
          <a:xfrm>
            <a:off x="1524000" y="3602037"/>
            <a:ext cx="5874084" cy="2608639"/>
          </a:xfrm>
        </p:spPr>
        <p:txBody>
          <a:bodyPr vert="horz" lIns="91440" tIns="45720" rIns="91440" bIns="45720" rtlCol="0" anchor="t">
            <a:normAutofit fontScale="70000" lnSpcReduction="20000"/>
          </a:bodyPr>
          <a:lstStyle/>
          <a:p>
            <a:pPr algn="l"/>
            <a:r>
              <a:rPr lang="en-US" b="1" dirty="0"/>
              <a:t>Lily Compton</a:t>
            </a:r>
            <a:br>
              <a:rPr lang="en-US" dirty="0"/>
            </a:br>
            <a:r>
              <a:rPr lang="en-US" dirty="0"/>
              <a:t>Assistant Director of Programming </a:t>
            </a:r>
            <a:br>
              <a:rPr lang="en-US" dirty="0"/>
            </a:br>
            <a:r>
              <a:rPr lang="en-US" sz="2000" dirty="0"/>
              <a:t>Center for Communication Excellence, Graduate College </a:t>
            </a:r>
            <a:br>
              <a:rPr lang="en-US" sz="2000" dirty="0"/>
            </a:br>
            <a:r>
              <a:rPr lang="en-US" sz="2000" dirty="0"/>
              <a:t>Iowa State University </a:t>
            </a:r>
          </a:p>
          <a:p>
            <a:pPr algn="l"/>
            <a:r>
              <a:rPr lang="en-US" b="1" dirty="0"/>
              <a:t>Kristin Terrill</a:t>
            </a:r>
            <a:br>
              <a:rPr lang="en-US" dirty="0"/>
            </a:br>
            <a:r>
              <a:rPr lang="en-US" dirty="0"/>
              <a:t>Senior Program Specialist for Graduate Scholarly Activities</a:t>
            </a:r>
          </a:p>
          <a:p>
            <a:pPr algn="l">
              <a:spcBef>
                <a:spcPts val="0"/>
              </a:spcBef>
            </a:pPr>
            <a:r>
              <a:rPr lang="en-US" sz="2000" dirty="0"/>
              <a:t>Center for Communication Excellence, Graduate College </a:t>
            </a:r>
            <a:br>
              <a:rPr lang="en-US" sz="2000" dirty="0"/>
            </a:br>
            <a:r>
              <a:rPr lang="en-US" sz="2000" dirty="0"/>
              <a:t>Iowa State University</a:t>
            </a:r>
            <a:endParaRPr lang="en-US"/>
          </a:p>
          <a:p>
            <a:pPr algn="l"/>
            <a:r>
              <a:rPr lang="en-US" b="1" dirty="0"/>
              <a:t>Megan O’Donnell</a:t>
            </a:r>
            <a:br>
              <a:rPr lang="en-US" dirty="0"/>
            </a:br>
            <a:r>
              <a:rPr lang="en-US" dirty="0"/>
              <a:t>Research Data Services Lead </a:t>
            </a:r>
            <a:br>
              <a:rPr lang="en-US" dirty="0"/>
            </a:br>
            <a:r>
              <a:rPr lang="en-US" sz="2000" dirty="0"/>
              <a:t>University Library, </a:t>
            </a:r>
            <a:br>
              <a:rPr lang="en-US" sz="2000" dirty="0"/>
            </a:br>
            <a:r>
              <a:rPr lang="en-US" sz="2000" dirty="0"/>
              <a:t>Iowa State University</a:t>
            </a:r>
            <a:endParaRPr lang="en-US" dirty="0"/>
          </a:p>
        </p:txBody>
      </p:sp>
      <p:sp>
        <p:nvSpPr>
          <p:cNvPr id="4" name="TextBox 3">
            <a:extLst>
              <a:ext uri="{FF2B5EF4-FFF2-40B4-BE49-F238E27FC236}">
                <a16:creationId xmlns:a16="http://schemas.microsoft.com/office/drawing/2014/main" id="{E3F36748-9AE5-680C-1E1F-713D9CDC0AF2}"/>
              </a:ext>
            </a:extLst>
          </p:cNvPr>
          <p:cNvSpPr txBox="1"/>
          <p:nvPr/>
        </p:nvSpPr>
        <p:spPr>
          <a:xfrm>
            <a:off x="1926166" y="646641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7FCE4496-2238-242D-6868-FCB417D1B349}"/>
              </a:ext>
            </a:extLst>
          </p:cNvPr>
          <p:cNvSpPr txBox="1"/>
          <p:nvPr/>
        </p:nvSpPr>
        <p:spPr>
          <a:xfrm>
            <a:off x="8766916" y="5358020"/>
            <a:ext cx="3228975" cy="1107996"/>
          </a:xfrm>
          <a:prstGeom prst="rect">
            <a:avLst/>
          </a:prstGeom>
          <a:noFill/>
        </p:spPr>
        <p:txBody>
          <a:bodyPr wrap="square" rtlCol="0">
            <a:spAutoFit/>
          </a:bodyPr>
          <a:lstStyle/>
          <a:p>
            <a:pPr algn="ctr"/>
            <a:r>
              <a:rPr lang="en-US" sz="2400" b="1"/>
              <a:t>ETD-USETDA  2025 Symposium </a:t>
            </a:r>
            <a:br>
              <a:rPr lang="en-US" sz="2400" b="1"/>
            </a:br>
            <a:r>
              <a:rPr lang="en-US" b="1"/>
              <a:t>September 25, 2025. Virtual</a:t>
            </a:r>
          </a:p>
        </p:txBody>
      </p:sp>
    </p:spTree>
    <p:extLst>
      <p:ext uri="{BB962C8B-B14F-4D97-AF65-F5344CB8AC3E}">
        <p14:creationId xmlns:p14="http://schemas.microsoft.com/office/powerpoint/2010/main" val="1712355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ED9A-136C-B6A9-8855-BB7CF8CE9719}"/>
              </a:ext>
            </a:extLst>
          </p:cNvPr>
          <p:cNvSpPr>
            <a:spLocks noGrp="1"/>
          </p:cNvSpPr>
          <p:nvPr>
            <p:ph type="title"/>
          </p:nvPr>
        </p:nvSpPr>
        <p:spPr/>
        <p:txBody>
          <a:bodyPr/>
          <a:lstStyle/>
          <a:p>
            <a:r>
              <a:rPr lang="en-US"/>
              <a:t>Ch 1: Literature Reviews</a:t>
            </a:r>
          </a:p>
        </p:txBody>
      </p:sp>
      <p:sp>
        <p:nvSpPr>
          <p:cNvPr id="3" name="Content Placeholder 2">
            <a:extLst>
              <a:ext uri="{FF2B5EF4-FFF2-40B4-BE49-F238E27FC236}">
                <a16:creationId xmlns:a16="http://schemas.microsoft.com/office/drawing/2014/main" id="{8C57DA55-ABAF-7EC3-0227-DC7626EA763A}"/>
              </a:ext>
            </a:extLst>
          </p:cNvPr>
          <p:cNvSpPr>
            <a:spLocks noGrp="1"/>
          </p:cNvSpPr>
          <p:nvPr>
            <p:ph idx="1"/>
          </p:nvPr>
        </p:nvSpPr>
        <p:spPr>
          <a:xfrm>
            <a:off x="838200" y="1825625"/>
            <a:ext cx="6299272" cy="4068181"/>
          </a:xfrm>
        </p:spPr>
        <p:txBody>
          <a:bodyPr vert="horz" lIns="91440" tIns="45720" rIns="91440" bIns="45720" rtlCol="0" anchor="t">
            <a:normAutofit/>
          </a:bodyPr>
          <a:lstStyle/>
          <a:p>
            <a:r>
              <a:rPr lang="en-US"/>
              <a:t>A written output and an act of research</a:t>
            </a:r>
          </a:p>
          <a:p>
            <a:r>
              <a:rPr lang="en-US"/>
              <a:t>Differences and similarities of different reviews types</a:t>
            </a:r>
          </a:p>
          <a:p>
            <a:r>
              <a:rPr lang="en-US"/>
              <a:t>How AI tools intersect</a:t>
            </a:r>
          </a:p>
          <a:p>
            <a:pPr lvl="1"/>
            <a:r>
              <a:rPr lang="en-US"/>
              <a:t>Literature search tools are poor matches for systematic and systematized reviews.</a:t>
            </a:r>
          </a:p>
          <a:p>
            <a:pPr lvl="1"/>
            <a:r>
              <a:rPr lang="en-US"/>
              <a:t>Author AI use checklist from </a:t>
            </a:r>
            <a:r>
              <a:rPr lang="en-US">
                <a:hlinkClick r:id="rId3"/>
              </a:rPr>
              <a:t>Cheng, Calhoun, and Reedy (2025)</a:t>
            </a:r>
            <a:r>
              <a:rPr lang="en-US"/>
              <a:t>. </a:t>
            </a:r>
          </a:p>
          <a:p>
            <a:endParaRPr lang="en-US"/>
          </a:p>
        </p:txBody>
      </p:sp>
      <p:pic>
        <p:nvPicPr>
          <p:cNvPr id="4" name="Picture 3" descr="A screenshot exert of the Scoping (mapping) literature review type showing breakdowns in searches, analysis, synthesis, and reporting. ">
            <a:extLst>
              <a:ext uri="{FF2B5EF4-FFF2-40B4-BE49-F238E27FC236}">
                <a16:creationId xmlns:a16="http://schemas.microsoft.com/office/drawing/2014/main" id="{FEE9BB31-00E0-9069-32CC-B1CAED6052E3}"/>
              </a:ext>
            </a:extLst>
          </p:cNvPr>
          <p:cNvPicPr>
            <a:picLocks noChangeAspect="1"/>
          </p:cNvPicPr>
          <p:nvPr/>
        </p:nvPicPr>
        <p:blipFill>
          <a:blip r:embed="rId4"/>
          <a:srcRect l="-102" r="21684" b="177"/>
          <a:stretch>
            <a:fillRect/>
          </a:stretch>
        </p:blipFill>
        <p:spPr>
          <a:xfrm>
            <a:off x="7513926" y="1277303"/>
            <a:ext cx="4680267" cy="4303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605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A3E3-12C8-BA9E-86E4-1081FD12F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D3048-BBA4-D0C6-E82C-ABF93E7E188A}"/>
              </a:ext>
            </a:extLst>
          </p:cNvPr>
          <p:cNvSpPr>
            <a:spLocks noGrp="1"/>
          </p:cNvSpPr>
          <p:nvPr>
            <p:ph type="title"/>
          </p:nvPr>
        </p:nvSpPr>
        <p:spPr/>
        <p:txBody>
          <a:bodyPr/>
          <a:lstStyle/>
          <a:p>
            <a:r>
              <a:rPr lang="en-US"/>
              <a:t>Ch 2: Citations (and citation management)</a:t>
            </a:r>
          </a:p>
        </p:txBody>
      </p:sp>
      <p:sp>
        <p:nvSpPr>
          <p:cNvPr id="3" name="Content Placeholder 2">
            <a:extLst>
              <a:ext uri="{FF2B5EF4-FFF2-40B4-BE49-F238E27FC236}">
                <a16:creationId xmlns:a16="http://schemas.microsoft.com/office/drawing/2014/main" id="{6F12A66F-D0DA-1014-56DD-98529D60D600}"/>
              </a:ext>
            </a:extLst>
          </p:cNvPr>
          <p:cNvSpPr>
            <a:spLocks noGrp="1"/>
          </p:cNvSpPr>
          <p:nvPr>
            <p:ph idx="1"/>
          </p:nvPr>
        </p:nvSpPr>
        <p:spPr>
          <a:xfrm>
            <a:off x="838200" y="1825625"/>
            <a:ext cx="7285386" cy="4068181"/>
          </a:xfrm>
        </p:spPr>
        <p:txBody>
          <a:bodyPr vert="horz" lIns="91440" tIns="45720" rIns="91440" bIns="45720" rtlCol="0" anchor="t">
            <a:normAutofit/>
          </a:bodyPr>
          <a:lstStyle/>
          <a:p>
            <a:r>
              <a:rPr lang="en-US"/>
              <a:t>Function as dialogue between works of scholarship and act as an evidence trail </a:t>
            </a:r>
          </a:p>
          <a:p>
            <a:pPr lvl="1"/>
            <a:r>
              <a:rPr lang="en-US"/>
              <a:t>e.g., beyond plagiarism</a:t>
            </a:r>
          </a:p>
          <a:p>
            <a:r>
              <a:rPr lang="en-US"/>
              <a:t>Anatomy of citations and style guides</a:t>
            </a:r>
          </a:p>
          <a:p>
            <a:pPr lvl="1"/>
            <a:r>
              <a:rPr lang="en-US"/>
              <a:t>Shared core components, different configurations. Many examples. </a:t>
            </a:r>
          </a:p>
          <a:p>
            <a:r>
              <a:rPr lang="en-US"/>
              <a:t>Citation management</a:t>
            </a:r>
          </a:p>
          <a:p>
            <a:pPr lvl="1"/>
            <a:r>
              <a:rPr lang="en-US"/>
              <a:t>FAQ section added and enhanced with help from an expert librarian</a:t>
            </a:r>
          </a:p>
          <a:p>
            <a:endParaRPr lang="en-US"/>
          </a:p>
        </p:txBody>
      </p:sp>
    </p:spTree>
    <p:extLst>
      <p:ext uri="{BB962C8B-B14F-4D97-AF65-F5344CB8AC3E}">
        <p14:creationId xmlns:p14="http://schemas.microsoft.com/office/powerpoint/2010/main" val="414836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1BCBF-4950-51DB-0A2D-6239F3104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7220D-113E-53D5-E76B-A23D8469746F}"/>
              </a:ext>
            </a:extLst>
          </p:cNvPr>
          <p:cNvSpPr>
            <a:spLocks noGrp="1"/>
          </p:cNvSpPr>
          <p:nvPr>
            <p:ph type="title"/>
          </p:nvPr>
        </p:nvSpPr>
        <p:spPr/>
        <p:txBody>
          <a:bodyPr/>
          <a:lstStyle/>
          <a:p>
            <a:r>
              <a:rPr lang="en-US"/>
              <a:t>Ch 3: Literature Searches </a:t>
            </a:r>
            <a:r>
              <a:rPr lang="en-US" sz="4000"/>
              <a:t>(and using the library)</a:t>
            </a:r>
          </a:p>
        </p:txBody>
      </p:sp>
      <p:sp>
        <p:nvSpPr>
          <p:cNvPr id="3" name="Content Placeholder 2">
            <a:extLst>
              <a:ext uri="{FF2B5EF4-FFF2-40B4-BE49-F238E27FC236}">
                <a16:creationId xmlns:a16="http://schemas.microsoft.com/office/drawing/2014/main" id="{8656B57A-FD58-EDA4-D4D0-BA054C950199}"/>
              </a:ext>
            </a:extLst>
          </p:cNvPr>
          <p:cNvSpPr>
            <a:spLocks noGrp="1"/>
          </p:cNvSpPr>
          <p:nvPr>
            <p:ph idx="1"/>
          </p:nvPr>
        </p:nvSpPr>
        <p:spPr>
          <a:xfrm>
            <a:off x="838200" y="1825625"/>
            <a:ext cx="5872899" cy="4068181"/>
          </a:xfrm>
        </p:spPr>
        <p:txBody>
          <a:bodyPr vert="horz" lIns="91440" tIns="45720" rIns="91440" bIns="45720" rtlCol="0" anchor="t">
            <a:normAutofit fontScale="92500" lnSpcReduction="10000"/>
          </a:bodyPr>
          <a:lstStyle/>
          <a:p>
            <a:pPr marL="0" indent="0">
              <a:buNone/>
            </a:pPr>
            <a:r>
              <a:rPr lang="en-US"/>
              <a:t>Information literacy!</a:t>
            </a:r>
          </a:p>
          <a:p>
            <a:r>
              <a:rPr lang="en-US"/>
              <a:t>How and where to search for information</a:t>
            </a:r>
          </a:p>
          <a:p>
            <a:pPr lvl="1"/>
            <a:r>
              <a:rPr lang="en-US"/>
              <a:t>How databases differ and how to use</a:t>
            </a:r>
          </a:p>
          <a:p>
            <a:r>
              <a:rPr lang="en-US"/>
              <a:t>Advanced search techniques</a:t>
            </a:r>
          </a:p>
          <a:p>
            <a:pPr lvl="1"/>
            <a:r>
              <a:rPr lang="en-US"/>
              <a:t>Boolean, nesting, truncation, etc.</a:t>
            </a:r>
          </a:p>
          <a:p>
            <a:r>
              <a:rPr lang="en-US"/>
              <a:t>Accessing full-text</a:t>
            </a:r>
          </a:p>
          <a:p>
            <a:pPr lvl="1"/>
            <a:r>
              <a:rPr lang="en-US"/>
              <a:t>Getting the thing to read</a:t>
            </a:r>
          </a:p>
          <a:p>
            <a:r>
              <a:rPr lang="en-US"/>
              <a:t>How to read an article for relevance</a:t>
            </a:r>
          </a:p>
          <a:p>
            <a:r>
              <a:rPr lang="en-US"/>
              <a:t>AI for literature searches</a:t>
            </a:r>
          </a:p>
        </p:txBody>
      </p:sp>
    </p:spTree>
    <p:extLst>
      <p:ext uri="{BB962C8B-B14F-4D97-AF65-F5344CB8AC3E}">
        <p14:creationId xmlns:p14="http://schemas.microsoft.com/office/powerpoint/2010/main" val="59856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D968-04E1-55DB-69A1-A7ED354B9CB1}"/>
            </a:ext>
          </a:extLst>
        </p:cNvPr>
        <p:cNvGrpSpPr/>
        <p:nvPr/>
      </p:nvGrpSpPr>
      <p:grpSpPr>
        <a:xfrm>
          <a:off x="0" y="0"/>
          <a:ext cx="0" cy="0"/>
          <a:chOff x="0" y="0"/>
          <a:chExt cx="0" cy="0"/>
        </a:xfrm>
      </p:grpSpPr>
      <p:pic>
        <p:nvPicPr>
          <p:cNvPr id="5" name="Content Placeholder 11" descr="A portion of a diagram showing the peer review and publication process. &#10;">
            <a:extLst>
              <a:ext uri="{FF2B5EF4-FFF2-40B4-BE49-F238E27FC236}">
                <a16:creationId xmlns:a16="http://schemas.microsoft.com/office/drawing/2014/main" id="{350A5063-47EB-943A-46C6-C58678227A72}"/>
              </a:ext>
            </a:extLst>
          </p:cNvPr>
          <p:cNvPicPr>
            <a:picLocks noChangeAspect="1"/>
          </p:cNvPicPr>
          <p:nvPr/>
        </p:nvPicPr>
        <p:blipFill>
          <a:blip r:embed="rId3"/>
          <a:srcRect r="54167" b="460"/>
          <a:stretch>
            <a:fillRect/>
          </a:stretch>
        </p:blipFill>
        <p:spPr>
          <a:xfrm>
            <a:off x="7414676" y="1040656"/>
            <a:ext cx="4777659" cy="4774637"/>
          </a:xfrm>
          <a:prstGeom prst="rect">
            <a:avLst/>
          </a:prstGeom>
        </p:spPr>
      </p:pic>
      <p:sp>
        <p:nvSpPr>
          <p:cNvPr id="2" name="Title 1">
            <a:extLst>
              <a:ext uri="{FF2B5EF4-FFF2-40B4-BE49-F238E27FC236}">
                <a16:creationId xmlns:a16="http://schemas.microsoft.com/office/drawing/2014/main" id="{52A7FA57-094E-8ADA-967A-C7084018D2F7}"/>
              </a:ext>
            </a:extLst>
          </p:cNvPr>
          <p:cNvSpPr>
            <a:spLocks noGrp="1"/>
          </p:cNvSpPr>
          <p:nvPr>
            <p:ph type="title"/>
          </p:nvPr>
        </p:nvSpPr>
        <p:spPr/>
        <p:txBody>
          <a:bodyPr/>
          <a:lstStyle/>
          <a:p>
            <a:r>
              <a:rPr lang="en-US"/>
              <a:t>Ch 4: Demystifying the Publishing Process</a:t>
            </a:r>
            <a:endParaRPr lang="en-US" sz="4000"/>
          </a:p>
        </p:txBody>
      </p:sp>
      <p:sp>
        <p:nvSpPr>
          <p:cNvPr id="3" name="Content Placeholder 2">
            <a:extLst>
              <a:ext uri="{FF2B5EF4-FFF2-40B4-BE49-F238E27FC236}">
                <a16:creationId xmlns:a16="http://schemas.microsoft.com/office/drawing/2014/main" id="{4327AD36-6875-EC70-38E2-47A86434A65E}"/>
              </a:ext>
            </a:extLst>
          </p:cNvPr>
          <p:cNvSpPr>
            <a:spLocks noGrp="1"/>
          </p:cNvSpPr>
          <p:nvPr>
            <p:ph idx="1"/>
          </p:nvPr>
        </p:nvSpPr>
        <p:spPr>
          <a:xfrm>
            <a:off x="838200" y="1825625"/>
            <a:ext cx="6544184" cy="4068181"/>
          </a:xfrm>
        </p:spPr>
        <p:txBody>
          <a:bodyPr vert="horz" lIns="91440" tIns="45720" rIns="91440" bIns="45720" rtlCol="0" anchor="t">
            <a:normAutofit fontScale="92500" lnSpcReduction="20000"/>
          </a:bodyPr>
          <a:lstStyle/>
          <a:p>
            <a:r>
              <a:rPr lang="en-US" dirty="0"/>
              <a:t>What is scholarly publishing</a:t>
            </a:r>
          </a:p>
          <a:p>
            <a:pPr lvl="1"/>
            <a:r>
              <a:rPr lang="en-US" dirty="0"/>
              <a:t>Peer review</a:t>
            </a:r>
          </a:p>
          <a:p>
            <a:pPr lvl="1"/>
            <a:r>
              <a:rPr lang="en-US" dirty="0"/>
              <a:t>Economics</a:t>
            </a:r>
          </a:p>
          <a:p>
            <a:r>
              <a:rPr lang="en-US" dirty="0"/>
              <a:t>The publication process</a:t>
            </a:r>
          </a:p>
          <a:p>
            <a:pPr lvl="1"/>
            <a:r>
              <a:rPr lang="en-US" dirty="0"/>
              <a:t>Working with editors, taking feedback</a:t>
            </a:r>
          </a:p>
          <a:p>
            <a:r>
              <a:rPr lang="en-US"/>
              <a:t>Where to publish</a:t>
            </a:r>
            <a:endParaRPr lang="en-US">
              <a:solidFill>
                <a:srgbClr val="C00000"/>
              </a:solidFill>
            </a:endParaRPr>
          </a:p>
          <a:p>
            <a:pPr lvl="1"/>
            <a:r>
              <a:rPr lang="en-US" dirty="0"/>
              <a:t>Locating a good match</a:t>
            </a:r>
          </a:p>
          <a:p>
            <a:r>
              <a:rPr lang="en-US" dirty="0"/>
              <a:t>Open access publishing</a:t>
            </a:r>
          </a:p>
          <a:p>
            <a:pPr lvl="1"/>
            <a:r>
              <a:rPr lang="en-US" dirty="0"/>
              <a:t>Green and gold</a:t>
            </a:r>
          </a:p>
          <a:p>
            <a:r>
              <a:rPr lang="en-US" dirty="0"/>
              <a:t>Avoiding predatory publishers</a:t>
            </a:r>
          </a:p>
          <a:p>
            <a:pPr lvl="1"/>
            <a:r>
              <a:rPr lang="en-US" dirty="0"/>
              <a:t>A nuanced approach</a:t>
            </a:r>
          </a:p>
        </p:txBody>
      </p:sp>
    </p:spTree>
    <p:extLst>
      <p:ext uri="{BB962C8B-B14F-4D97-AF65-F5344CB8AC3E}">
        <p14:creationId xmlns:p14="http://schemas.microsoft.com/office/powerpoint/2010/main" val="354609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282AC-F999-D27D-A1FD-24EB39AFF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4FB6B-4A1C-E79E-982E-BB7247F192CD}"/>
              </a:ext>
            </a:extLst>
          </p:cNvPr>
          <p:cNvSpPr>
            <a:spLocks noGrp="1"/>
          </p:cNvSpPr>
          <p:nvPr>
            <p:ph type="title"/>
          </p:nvPr>
        </p:nvSpPr>
        <p:spPr/>
        <p:txBody>
          <a:bodyPr/>
          <a:lstStyle/>
          <a:p>
            <a:r>
              <a:rPr lang="en-US"/>
              <a:t>Ch 5: Research Impact</a:t>
            </a:r>
            <a:endParaRPr lang="en-US" sz="4000"/>
          </a:p>
        </p:txBody>
      </p:sp>
      <p:sp>
        <p:nvSpPr>
          <p:cNvPr id="3" name="Content Placeholder 2">
            <a:extLst>
              <a:ext uri="{FF2B5EF4-FFF2-40B4-BE49-F238E27FC236}">
                <a16:creationId xmlns:a16="http://schemas.microsoft.com/office/drawing/2014/main" id="{51E4A872-7B73-4321-F66C-DD3B735333A2}"/>
              </a:ext>
            </a:extLst>
          </p:cNvPr>
          <p:cNvSpPr>
            <a:spLocks noGrp="1"/>
          </p:cNvSpPr>
          <p:nvPr>
            <p:ph idx="1"/>
          </p:nvPr>
        </p:nvSpPr>
        <p:spPr>
          <a:xfrm>
            <a:off x="838200" y="1825625"/>
            <a:ext cx="6429159" cy="4068181"/>
          </a:xfrm>
        </p:spPr>
        <p:txBody>
          <a:bodyPr vert="horz" lIns="91440" tIns="45720" rIns="91440" bIns="45720" rtlCol="0" anchor="t">
            <a:normAutofit/>
          </a:bodyPr>
          <a:lstStyle/>
          <a:p>
            <a:r>
              <a:rPr lang="en-US" dirty="0"/>
              <a:t>Measures of “impact”</a:t>
            </a:r>
          </a:p>
          <a:p>
            <a:pPr lvl="1"/>
            <a:r>
              <a:rPr lang="en-US" dirty="0"/>
              <a:t>Journal Impact Factor, citation counts, H-index</a:t>
            </a:r>
          </a:p>
          <a:p>
            <a:r>
              <a:rPr lang="en-US" dirty="0"/>
              <a:t>Open access publishing advantages</a:t>
            </a:r>
          </a:p>
          <a:p>
            <a:r>
              <a:rPr lang="en-US" dirty="0"/>
              <a:t>Persistent identifiers (PIDs)</a:t>
            </a:r>
          </a:p>
          <a:p>
            <a:r>
              <a:rPr lang="en-US" dirty="0"/>
              <a:t>Scholarly social networks </a:t>
            </a:r>
          </a:p>
          <a:p>
            <a:pPr lvl="1"/>
            <a:r>
              <a:rPr lang="en-US" dirty="0"/>
              <a:t>Platforms and audience</a:t>
            </a:r>
          </a:p>
          <a:p>
            <a:pPr lvl="1"/>
            <a:r>
              <a:rPr lang="en-US" dirty="0"/>
              <a:t>Being professional online</a:t>
            </a:r>
          </a:p>
          <a:p>
            <a:pPr lvl="1"/>
            <a:r>
              <a:rPr lang="en-US" dirty="0"/>
              <a:t>Promoting yourself</a:t>
            </a:r>
          </a:p>
          <a:p>
            <a:pPr lvl="1"/>
            <a:endParaRPr lang="en-US"/>
          </a:p>
          <a:p>
            <a:endParaRPr lang="en-US"/>
          </a:p>
        </p:txBody>
      </p:sp>
      <p:pic>
        <p:nvPicPr>
          <p:cNvPr id="4" name="Picture 3" descr="A diagram of a data flow depicting the difference between an author that uses PIDs and one that does not. ">
            <a:extLst>
              <a:ext uri="{FF2B5EF4-FFF2-40B4-BE49-F238E27FC236}">
                <a16:creationId xmlns:a16="http://schemas.microsoft.com/office/drawing/2014/main" id="{656A0F18-310C-A517-B382-C8F24673F030}"/>
              </a:ext>
            </a:extLst>
          </p:cNvPr>
          <p:cNvPicPr>
            <a:picLocks noChangeAspect="1"/>
          </p:cNvPicPr>
          <p:nvPr/>
        </p:nvPicPr>
        <p:blipFill>
          <a:blip r:embed="rId3"/>
          <a:srcRect l="-103" r="31223"/>
          <a:stretch>
            <a:fillRect/>
          </a:stretch>
        </p:blipFill>
        <p:spPr>
          <a:xfrm>
            <a:off x="7864384" y="1287689"/>
            <a:ext cx="4324736" cy="4165056"/>
          </a:xfrm>
          <a:prstGeom prst="rect">
            <a:avLst/>
          </a:prstGeom>
        </p:spPr>
      </p:pic>
    </p:spTree>
    <p:extLst>
      <p:ext uri="{BB962C8B-B14F-4D97-AF65-F5344CB8AC3E}">
        <p14:creationId xmlns:p14="http://schemas.microsoft.com/office/powerpoint/2010/main" val="2452785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F8F0-89BD-D62C-68D1-4FDF2F0BC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CD778-E558-BDF7-A6FF-FCFF74602B1E}"/>
              </a:ext>
            </a:extLst>
          </p:cNvPr>
          <p:cNvSpPr>
            <a:spLocks noGrp="1"/>
          </p:cNvSpPr>
          <p:nvPr>
            <p:ph type="title"/>
          </p:nvPr>
        </p:nvSpPr>
        <p:spPr/>
        <p:txBody>
          <a:bodyPr/>
          <a:lstStyle/>
          <a:p>
            <a:r>
              <a:rPr lang="en-US"/>
              <a:t>Key Findings</a:t>
            </a:r>
          </a:p>
        </p:txBody>
      </p:sp>
      <p:sp>
        <p:nvSpPr>
          <p:cNvPr id="3" name="Content Placeholder 2">
            <a:extLst>
              <a:ext uri="{FF2B5EF4-FFF2-40B4-BE49-F238E27FC236}">
                <a16:creationId xmlns:a16="http://schemas.microsoft.com/office/drawing/2014/main" id="{C618B98B-3A53-0D00-FB75-32064D1AC90B}"/>
              </a:ext>
            </a:extLst>
          </p:cNvPr>
          <p:cNvSpPr>
            <a:spLocks noGrp="1"/>
          </p:cNvSpPr>
          <p:nvPr>
            <p:ph idx="1"/>
          </p:nvPr>
        </p:nvSpPr>
        <p:spPr>
          <a:xfrm>
            <a:off x="838200" y="1825625"/>
            <a:ext cx="7735432" cy="4068181"/>
          </a:xfrm>
        </p:spPr>
        <p:txBody>
          <a:bodyPr vert="horz" lIns="91440" tIns="45720" rIns="91440" bIns="45720" rtlCol="0" anchor="t">
            <a:normAutofit/>
          </a:bodyPr>
          <a:lstStyle/>
          <a:p>
            <a:r>
              <a:rPr lang="en-US"/>
              <a:t>Basic is not the same as "simple"</a:t>
            </a:r>
          </a:p>
          <a:p>
            <a:endParaRPr lang="en-US"/>
          </a:p>
        </p:txBody>
      </p:sp>
    </p:spTree>
    <p:extLst>
      <p:ext uri="{BB962C8B-B14F-4D97-AF65-F5344CB8AC3E}">
        <p14:creationId xmlns:p14="http://schemas.microsoft.com/office/powerpoint/2010/main" val="41393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629C9-E2BE-AF86-4757-2787C273350D}"/>
            </a:ext>
          </a:extLst>
        </p:cNvPr>
        <p:cNvGrpSpPr/>
        <p:nvPr/>
      </p:nvGrpSpPr>
      <p:grpSpPr>
        <a:xfrm>
          <a:off x="0" y="0"/>
          <a:ext cx="0" cy="0"/>
          <a:chOff x="0" y="0"/>
          <a:chExt cx="0" cy="0"/>
        </a:xfrm>
      </p:grpSpPr>
      <p:pic>
        <p:nvPicPr>
          <p:cNvPr id="12" name="Content Placeholder 11" descr="The full diagram showing the peer review and publication process including steps for plagiarism screening, peer review, and more.&#10;">
            <a:extLst>
              <a:ext uri="{FF2B5EF4-FFF2-40B4-BE49-F238E27FC236}">
                <a16:creationId xmlns:a16="http://schemas.microsoft.com/office/drawing/2014/main" id="{6F760C24-5A86-8599-B1DA-9F21F29BB913}"/>
              </a:ext>
            </a:extLst>
          </p:cNvPr>
          <p:cNvPicPr>
            <a:picLocks noGrp="1" noChangeAspect="1"/>
          </p:cNvPicPr>
          <p:nvPr>
            <p:ph idx="1"/>
          </p:nvPr>
        </p:nvPicPr>
        <p:blipFill>
          <a:blip r:embed="rId3"/>
          <a:stretch>
            <a:fillRect/>
          </a:stretch>
        </p:blipFill>
        <p:spPr>
          <a:xfrm>
            <a:off x="840430" y="1030131"/>
            <a:ext cx="10424054" cy="4796686"/>
          </a:xfrm>
          <a:prstGeom prst="rect">
            <a:avLst/>
          </a:prstGeom>
        </p:spPr>
      </p:pic>
      <p:sp>
        <p:nvSpPr>
          <p:cNvPr id="2" name="Title 1">
            <a:extLst>
              <a:ext uri="{FF2B5EF4-FFF2-40B4-BE49-F238E27FC236}">
                <a16:creationId xmlns:a16="http://schemas.microsoft.com/office/drawing/2014/main" id="{96647F16-6059-E9DB-0E12-32AFFA930635}"/>
              </a:ext>
            </a:extLst>
          </p:cNvPr>
          <p:cNvSpPr>
            <a:spLocks noGrp="1"/>
          </p:cNvSpPr>
          <p:nvPr>
            <p:ph type="title"/>
          </p:nvPr>
        </p:nvSpPr>
        <p:spPr/>
        <p:txBody>
          <a:bodyPr/>
          <a:lstStyle/>
          <a:p>
            <a:r>
              <a:rPr lang="en-US"/>
              <a:t>Publishing Flowchart</a:t>
            </a:r>
          </a:p>
        </p:txBody>
      </p:sp>
    </p:spTree>
    <p:extLst>
      <p:ext uri="{BB962C8B-B14F-4D97-AF65-F5344CB8AC3E}">
        <p14:creationId xmlns:p14="http://schemas.microsoft.com/office/powerpoint/2010/main" val="194920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9858-6EAE-EAE0-65F1-0D3807850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D26DD-FBFF-BF71-6292-E6591ED577D8}"/>
              </a:ext>
            </a:extLst>
          </p:cNvPr>
          <p:cNvSpPr>
            <a:spLocks noGrp="1"/>
          </p:cNvSpPr>
          <p:nvPr>
            <p:ph type="title"/>
          </p:nvPr>
        </p:nvSpPr>
        <p:spPr/>
        <p:txBody>
          <a:bodyPr/>
          <a:lstStyle/>
          <a:p>
            <a:r>
              <a:rPr lang="en-US"/>
              <a:t>Key Findings</a:t>
            </a:r>
          </a:p>
        </p:txBody>
      </p:sp>
      <p:sp>
        <p:nvSpPr>
          <p:cNvPr id="3" name="Content Placeholder 2">
            <a:extLst>
              <a:ext uri="{FF2B5EF4-FFF2-40B4-BE49-F238E27FC236}">
                <a16:creationId xmlns:a16="http://schemas.microsoft.com/office/drawing/2014/main" id="{FDA836FB-4E3C-2A09-9209-748927842416}"/>
              </a:ext>
            </a:extLst>
          </p:cNvPr>
          <p:cNvSpPr>
            <a:spLocks noGrp="1"/>
          </p:cNvSpPr>
          <p:nvPr>
            <p:ph idx="1"/>
          </p:nvPr>
        </p:nvSpPr>
        <p:spPr>
          <a:xfrm>
            <a:off x="838200" y="1693740"/>
            <a:ext cx="7877769" cy="4068181"/>
          </a:xfrm>
        </p:spPr>
        <p:txBody>
          <a:bodyPr vert="horz" lIns="91440" tIns="45720" rIns="91440" bIns="45720" rtlCol="0" anchor="t">
            <a:normAutofit/>
          </a:bodyPr>
          <a:lstStyle/>
          <a:p>
            <a:r>
              <a:rPr lang="en-US"/>
              <a:t>Basic is not the same as "simple"</a:t>
            </a:r>
          </a:p>
          <a:p>
            <a:r>
              <a:rPr lang="en-US"/>
              <a:t>There is no consensus on some topics</a:t>
            </a:r>
          </a:p>
          <a:p>
            <a:r>
              <a:rPr lang="en-US"/>
              <a:t>Sometimes being an expert makes things harder</a:t>
            </a:r>
          </a:p>
          <a:p>
            <a:r>
              <a:rPr lang="en-US"/>
              <a:t>Scholarly publishing is full of ethical landmines and disciplinary conventions</a:t>
            </a:r>
          </a:p>
          <a:p>
            <a:r>
              <a:rPr lang="en-US"/>
              <a:t>Grad students must quickly obtain fluencies that are both </a:t>
            </a:r>
            <a:r>
              <a:rPr lang="en-US" i="1"/>
              <a:t>academic</a:t>
            </a:r>
            <a:r>
              <a:rPr lang="en-US"/>
              <a:t> and </a:t>
            </a:r>
            <a:r>
              <a:rPr lang="en-US" i="1"/>
              <a:t>professional </a:t>
            </a:r>
            <a:r>
              <a:rPr lang="en-US"/>
              <a:t>even if they don’t realize it</a:t>
            </a:r>
          </a:p>
        </p:txBody>
      </p:sp>
    </p:spTree>
    <p:extLst>
      <p:ext uri="{BB962C8B-B14F-4D97-AF65-F5344CB8AC3E}">
        <p14:creationId xmlns:p14="http://schemas.microsoft.com/office/powerpoint/2010/main" val="171645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3832-1FCD-6A84-1195-C12B89DB6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4E40F-B2F9-DC84-E241-2867D378B786}"/>
              </a:ext>
            </a:extLst>
          </p:cNvPr>
          <p:cNvSpPr>
            <a:spLocks noGrp="1"/>
          </p:cNvSpPr>
          <p:nvPr>
            <p:ph type="title"/>
          </p:nvPr>
        </p:nvSpPr>
        <p:spPr/>
        <p:txBody>
          <a:bodyPr/>
          <a:lstStyle/>
          <a:p>
            <a:r>
              <a:rPr lang="en-US"/>
              <a:t>Key Findings: collaboration</a:t>
            </a:r>
          </a:p>
        </p:txBody>
      </p:sp>
      <p:sp>
        <p:nvSpPr>
          <p:cNvPr id="3" name="Content Placeholder 2">
            <a:extLst>
              <a:ext uri="{FF2B5EF4-FFF2-40B4-BE49-F238E27FC236}">
                <a16:creationId xmlns:a16="http://schemas.microsoft.com/office/drawing/2014/main" id="{219A7DA1-52EE-EA8C-D841-85E63C6C3DD8}"/>
              </a:ext>
            </a:extLst>
          </p:cNvPr>
          <p:cNvSpPr>
            <a:spLocks noGrp="1"/>
          </p:cNvSpPr>
          <p:nvPr>
            <p:ph idx="1"/>
          </p:nvPr>
        </p:nvSpPr>
        <p:spPr>
          <a:xfrm>
            <a:off x="838200" y="1693740"/>
            <a:ext cx="7877769" cy="4068181"/>
          </a:xfrm>
        </p:spPr>
        <p:txBody>
          <a:bodyPr vert="horz" lIns="91440" tIns="45720" rIns="91440" bIns="45720" rtlCol="0" anchor="t">
            <a:normAutofit/>
          </a:bodyPr>
          <a:lstStyle/>
          <a:p>
            <a:r>
              <a:rPr lang="en-US"/>
              <a:t>Working with experts was essential</a:t>
            </a:r>
            <a:endParaRPr lang="en-US" i="1"/>
          </a:p>
          <a:p>
            <a:pPr lvl="1"/>
            <a:r>
              <a:rPr lang="en-US"/>
              <a:t>Instruction librarian (co-author and coworker)</a:t>
            </a:r>
          </a:p>
          <a:p>
            <a:pPr lvl="1"/>
            <a:r>
              <a:rPr lang="en-US"/>
              <a:t>Medical librarian (friend)</a:t>
            </a:r>
          </a:p>
          <a:p>
            <a:pPr lvl="1"/>
            <a:r>
              <a:rPr lang="en-US"/>
              <a:t>Open access librarian (co-author and coworker)</a:t>
            </a:r>
          </a:p>
          <a:p>
            <a:pPr lvl="1"/>
            <a:r>
              <a:rPr lang="en-US"/>
              <a:t>Collections director  (coworker)</a:t>
            </a:r>
          </a:p>
          <a:p>
            <a:pPr lvl="1"/>
            <a:r>
              <a:rPr lang="en-US"/>
              <a:t>Scholarly publishing librarian  (coworker)</a:t>
            </a:r>
          </a:p>
          <a:p>
            <a:pPr lvl="1"/>
            <a:r>
              <a:rPr lang="en-US"/>
              <a:t>Library EndNote specialist (coworker)</a:t>
            </a:r>
          </a:p>
          <a:p>
            <a:pPr lvl="1"/>
            <a:r>
              <a:rPr lang="en-US"/>
              <a:t>Zotero specialist (friend)</a:t>
            </a:r>
          </a:p>
          <a:p>
            <a:pPr lvl="1"/>
            <a:r>
              <a:rPr lang="en-US"/>
              <a:t>Lily and Kristin </a:t>
            </a:r>
          </a:p>
        </p:txBody>
      </p:sp>
    </p:spTree>
    <p:extLst>
      <p:ext uri="{BB962C8B-B14F-4D97-AF65-F5344CB8AC3E}">
        <p14:creationId xmlns:p14="http://schemas.microsoft.com/office/powerpoint/2010/main" val="224955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F47C-730A-8BEC-9CA9-041A401B4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922AE-C528-0853-77BE-AE5C33883BF9}"/>
              </a:ext>
            </a:extLst>
          </p:cNvPr>
          <p:cNvSpPr>
            <a:spLocks noGrp="1"/>
          </p:cNvSpPr>
          <p:nvPr>
            <p:ph type="title"/>
          </p:nvPr>
        </p:nvSpPr>
        <p:spPr/>
        <p:txBody>
          <a:bodyPr/>
          <a:lstStyle/>
          <a:p>
            <a:r>
              <a:rPr lang="en-US"/>
              <a:t>Q &amp; A</a:t>
            </a:r>
          </a:p>
        </p:txBody>
      </p:sp>
      <p:sp>
        <p:nvSpPr>
          <p:cNvPr id="3" name="Text Placeholder 2">
            <a:extLst>
              <a:ext uri="{FF2B5EF4-FFF2-40B4-BE49-F238E27FC236}">
                <a16:creationId xmlns:a16="http://schemas.microsoft.com/office/drawing/2014/main" id="{11AABC9E-9D02-8272-1E92-E711ABC9BCA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4132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C5DB-3E74-AB7E-E843-E8E27A6892AC}"/>
              </a:ext>
            </a:extLst>
          </p:cNvPr>
          <p:cNvSpPr>
            <a:spLocks noGrp="1"/>
          </p:cNvSpPr>
          <p:nvPr>
            <p:ph type="title"/>
          </p:nvPr>
        </p:nvSpPr>
        <p:spPr/>
        <p:txBody>
          <a:bodyPr/>
          <a:lstStyle/>
          <a:p>
            <a:r>
              <a:rPr lang="en-US"/>
              <a:t>Introduction</a:t>
            </a:r>
          </a:p>
        </p:txBody>
      </p:sp>
      <p:sp>
        <p:nvSpPr>
          <p:cNvPr id="3" name="Text Placeholder 2">
            <a:extLst>
              <a:ext uri="{FF2B5EF4-FFF2-40B4-BE49-F238E27FC236}">
                <a16:creationId xmlns:a16="http://schemas.microsoft.com/office/drawing/2014/main" id="{287CC1FD-DD9B-1DC6-61EB-556573D30E3C}"/>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410779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15A98-6E60-4332-A3B0-5F7117A62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77959-13DB-D650-3BDC-653E60A25FC7}"/>
              </a:ext>
            </a:extLst>
          </p:cNvPr>
          <p:cNvSpPr>
            <a:spLocks noGrp="1"/>
          </p:cNvSpPr>
          <p:nvPr>
            <p:ph type="title"/>
          </p:nvPr>
        </p:nvSpPr>
        <p:spPr/>
        <p:txBody>
          <a:bodyPr/>
          <a:lstStyle/>
          <a:p>
            <a:r>
              <a:rPr lang="en-US"/>
              <a:t>Part 2. Ethics </a:t>
            </a:r>
          </a:p>
        </p:txBody>
      </p:sp>
      <p:sp>
        <p:nvSpPr>
          <p:cNvPr id="3" name="Text Placeholder 2">
            <a:extLst>
              <a:ext uri="{FF2B5EF4-FFF2-40B4-BE49-F238E27FC236}">
                <a16:creationId xmlns:a16="http://schemas.microsoft.com/office/drawing/2014/main" id="{64ABB31F-82EA-F28C-C9A4-44FEBFE63F18}"/>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117595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FB349-10A1-5FF9-79EC-6FB6798DF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A2913-4504-2162-0126-E25844CA924C}"/>
              </a:ext>
            </a:extLst>
          </p:cNvPr>
          <p:cNvSpPr>
            <a:spLocks noGrp="1"/>
          </p:cNvSpPr>
          <p:nvPr>
            <p:ph type="title"/>
          </p:nvPr>
        </p:nvSpPr>
        <p:spPr/>
        <p:txBody>
          <a:bodyPr/>
          <a:lstStyle/>
          <a:p>
            <a:r>
              <a:rPr lang="en-US"/>
              <a:t>What’s ethics?</a:t>
            </a:r>
          </a:p>
        </p:txBody>
      </p:sp>
      <p:sp>
        <p:nvSpPr>
          <p:cNvPr id="3" name="Content Placeholder 2">
            <a:extLst>
              <a:ext uri="{FF2B5EF4-FFF2-40B4-BE49-F238E27FC236}">
                <a16:creationId xmlns:a16="http://schemas.microsoft.com/office/drawing/2014/main" id="{2A7FDBBE-5565-5948-F18A-29BB8FDB446D}"/>
              </a:ext>
            </a:extLst>
          </p:cNvPr>
          <p:cNvSpPr>
            <a:spLocks noGrp="1"/>
          </p:cNvSpPr>
          <p:nvPr>
            <p:ph idx="1"/>
          </p:nvPr>
        </p:nvSpPr>
        <p:spPr>
          <a:xfrm>
            <a:off x="838200" y="1825625"/>
            <a:ext cx="9478507" cy="4068181"/>
          </a:xfrm>
        </p:spPr>
        <p:txBody>
          <a:bodyPr vert="horz" lIns="91440" tIns="45720" rIns="91440" bIns="45720" rtlCol="0" anchor="t">
            <a:normAutofit/>
          </a:bodyPr>
          <a:lstStyle/>
          <a:p>
            <a:r>
              <a:rPr lang="en-US"/>
              <a:t>Ch </a:t>
            </a:r>
            <a:r>
              <a:rPr lang="en-US">
                <a:ea typeface="+mn-lt"/>
                <a:cs typeface="+mn-lt"/>
              </a:rPr>
              <a:t>6: Research Ethics, Regulations, and Protocols</a:t>
            </a:r>
            <a:endParaRPr lang="en-US"/>
          </a:p>
          <a:p>
            <a:r>
              <a:rPr lang="en-US"/>
              <a:t>Ch 7: </a:t>
            </a:r>
            <a:r>
              <a:rPr lang="en-US">
                <a:ea typeface="+mn-lt"/>
                <a:cs typeface="+mn-lt"/>
              </a:rPr>
              <a:t>Copyright Basics for Article Publication</a:t>
            </a:r>
          </a:p>
          <a:p>
            <a:r>
              <a:rPr lang="en-US"/>
              <a:t>Ch 8: </a:t>
            </a:r>
            <a:r>
              <a:rPr lang="en-US">
                <a:ea typeface="+mn-lt"/>
                <a:cs typeface="+mn-lt"/>
              </a:rPr>
              <a:t>Authorship: Rights, Responsibilities, and Embargoes </a:t>
            </a:r>
            <a:endParaRPr lang="en-US"/>
          </a:p>
          <a:p>
            <a:r>
              <a:rPr lang="en-US"/>
              <a:t>Ch 9: </a:t>
            </a:r>
            <a:r>
              <a:rPr lang="en-US">
                <a:ea typeface="+mn-lt"/>
                <a:cs typeface="+mn-lt"/>
              </a:rPr>
              <a:t>Plagiarism Tools</a:t>
            </a:r>
          </a:p>
          <a:p>
            <a:endParaRPr lang="en-US">
              <a:ea typeface="+mn-lt"/>
              <a:cs typeface="+mn-lt"/>
            </a:endParaRPr>
          </a:p>
        </p:txBody>
      </p:sp>
    </p:spTree>
    <p:extLst>
      <p:ext uri="{BB962C8B-B14F-4D97-AF65-F5344CB8AC3E}">
        <p14:creationId xmlns:p14="http://schemas.microsoft.com/office/powerpoint/2010/main" val="186624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9489-404C-BA6B-7818-811AED04B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2FF87-5736-AC45-2E72-47EB73886C8B}"/>
              </a:ext>
            </a:extLst>
          </p:cNvPr>
          <p:cNvSpPr>
            <a:spLocks noGrp="1"/>
          </p:cNvSpPr>
          <p:nvPr>
            <p:ph type="title"/>
          </p:nvPr>
        </p:nvSpPr>
        <p:spPr/>
        <p:txBody>
          <a:bodyPr/>
          <a:lstStyle/>
          <a:p>
            <a:r>
              <a:rPr lang="en-US"/>
              <a:t>Ch 6: Research Ethics, Regulations, and Protocols</a:t>
            </a:r>
          </a:p>
        </p:txBody>
      </p:sp>
      <p:graphicFrame>
        <p:nvGraphicFramePr>
          <p:cNvPr id="23" name="Content Placeholder 22">
            <a:extLst>
              <a:ext uri="{FF2B5EF4-FFF2-40B4-BE49-F238E27FC236}">
                <a16:creationId xmlns:a16="http://schemas.microsoft.com/office/drawing/2014/main" id="{518F5141-81B3-35DF-2871-5D951A9ED77D}"/>
              </a:ext>
            </a:extLst>
          </p:cNvPr>
          <p:cNvGraphicFramePr>
            <a:graphicFrameLocks noGrp="1"/>
          </p:cNvGraphicFramePr>
          <p:nvPr>
            <p:ph idx="1"/>
          </p:nvPr>
        </p:nvGraphicFramePr>
        <p:xfrm>
          <a:off x="838200" y="1825625"/>
          <a:ext cx="10515600" cy="4068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61" name="Rectangle: Rounded Corners 1160">
            <a:extLst>
              <a:ext uri="{FF2B5EF4-FFF2-40B4-BE49-F238E27FC236}">
                <a16:creationId xmlns:a16="http://schemas.microsoft.com/office/drawing/2014/main" id="{CA1666A9-B87D-C725-E12E-CDAB71B0E2B5}"/>
              </a:ext>
            </a:extLst>
          </p:cNvPr>
          <p:cNvSpPr/>
          <p:nvPr/>
        </p:nvSpPr>
        <p:spPr>
          <a:xfrm>
            <a:off x="7926916" y="4021666"/>
            <a:ext cx="3185582" cy="1767416"/>
          </a:xfrm>
          <a:prstGeom prst="roundRect">
            <a:avLst/>
          </a:prstGeom>
          <a:solidFill>
            <a:srgbClr val="5247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Scenario</a:t>
            </a:r>
          </a:p>
          <a:p>
            <a:pPr algn="ctr"/>
            <a:r>
              <a:rPr lang="en-US">
                <a:solidFill>
                  <a:schemeClr val="bg1"/>
                </a:solidFill>
              </a:rPr>
              <a:t>Graduate student research with or without an approved/exempted IRB</a:t>
            </a:r>
          </a:p>
          <a:p>
            <a:pPr algn="ctr"/>
            <a:endParaRPr lang="en-US">
              <a:solidFill>
                <a:srgbClr val="524727"/>
              </a:solidFill>
            </a:endParaRPr>
          </a:p>
        </p:txBody>
      </p:sp>
      <p:pic>
        <p:nvPicPr>
          <p:cNvPr id="1197" name="Picture 1196" descr="A person holding a virtual screen to display ChatGPT and other technological applications&#10;">
            <a:extLst>
              <a:ext uri="{FF2B5EF4-FFF2-40B4-BE49-F238E27FC236}">
                <a16:creationId xmlns:a16="http://schemas.microsoft.com/office/drawing/2014/main" id="{797E3C84-3A02-1D14-038B-A83C4E5E874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344506" y="4137321"/>
            <a:ext cx="2560320" cy="1335024"/>
          </a:xfrm>
          <a:prstGeom prst="rect">
            <a:avLst/>
          </a:prstGeom>
        </p:spPr>
      </p:pic>
      <p:sp>
        <p:nvSpPr>
          <p:cNvPr id="1198" name="TextBox 1197">
            <a:extLst>
              <a:ext uri="{FF2B5EF4-FFF2-40B4-BE49-F238E27FC236}">
                <a16:creationId xmlns:a16="http://schemas.microsoft.com/office/drawing/2014/main" id="{F5BE40DF-0FFE-8AAA-0B55-9F38E8640CD9}"/>
              </a:ext>
            </a:extLst>
          </p:cNvPr>
          <p:cNvSpPr txBox="1"/>
          <p:nvPr/>
        </p:nvSpPr>
        <p:spPr>
          <a:xfrm>
            <a:off x="1345141" y="5471583"/>
            <a:ext cx="2559050" cy="317500"/>
          </a:xfrm>
          <a:prstGeom prst="rect">
            <a:avLst/>
          </a:prstGeom>
        </p:spPr>
        <p:txBody>
          <a:bodyPr>
            <a:normAutofit fontScale="47500" lnSpcReduction="20000"/>
          </a:bodyPr>
          <a:lstStyle/>
          <a:p>
            <a:r>
              <a:rPr lang="en-US"/>
              <a:t>ThePhoto by PhotoAuthor is licensed under CCYYSA.</a:t>
            </a:r>
          </a:p>
        </p:txBody>
      </p:sp>
      <p:cxnSp>
        <p:nvCxnSpPr>
          <p:cNvPr id="1220" name="Connector: Elbow 1219">
            <a:extLst>
              <a:ext uri="{FF2B5EF4-FFF2-40B4-BE49-F238E27FC236}">
                <a16:creationId xmlns:a16="http://schemas.microsoft.com/office/drawing/2014/main" id="{9C3AA122-2C81-5AC9-CB47-79E7531D942E}"/>
              </a:ext>
            </a:extLst>
          </p:cNvPr>
          <p:cNvCxnSpPr/>
          <p:nvPr/>
        </p:nvCxnSpPr>
        <p:spPr>
          <a:xfrm>
            <a:off x="3905250" y="4614333"/>
            <a:ext cx="624416" cy="412750"/>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21" name="Connector: Elbow 1220">
            <a:extLst>
              <a:ext uri="{FF2B5EF4-FFF2-40B4-BE49-F238E27FC236}">
                <a16:creationId xmlns:a16="http://schemas.microsoft.com/office/drawing/2014/main" id="{1BF028E9-CADF-B92C-157A-9D2611DE5B9A}"/>
              </a:ext>
            </a:extLst>
          </p:cNvPr>
          <p:cNvCxnSpPr/>
          <p:nvPr/>
        </p:nvCxnSpPr>
        <p:spPr>
          <a:xfrm>
            <a:off x="9503833" y="3693583"/>
            <a:ext cx="21166" cy="296333"/>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78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76F9-58C8-8E5B-3A20-B2BFD2001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9C0A7-E684-0E0F-A678-55BCE17BD831}"/>
              </a:ext>
            </a:extLst>
          </p:cNvPr>
          <p:cNvSpPr>
            <a:spLocks noGrp="1"/>
          </p:cNvSpPr>
          <p:nvPr>
            <p:ph type="title"/>
          </p:nvPr>
        </p:nvSpPr>
        <p:spPr/>
        <p:txBody>
          <a:bodyPr/>
          <a:lstStyle/>
          <a:p>
            <a:r>
              <a:rPr lang="en-US"/>
              <a:t>Ch 7: Copyright Basics for Article Publication</a:t>
            </a:r>
          </a:p>
        </p:txBody>
      </p:sp>
      <p:graphicFrame>
        <p:nvGraphicFramePr>
          <p:cNvPr id="6" name="Content Placeholder 5">
            <a:extLst>
              <a:ext uri="{FF2B5EF4-FFF2-40B4-BE49-F238E27FC236}">
                <a16:creationId xmlns:a16="http://schemas.microsoft.com/office/drawing/2014/main" id="{A900CFD8-7EE6-1DCC-BC5B-40AFE651E7A1}"/>
              </a:ext>
            </a:extLst>
          </p:cNvPr>
          <p:cNvGraphicFramePr>
            <a:graphicFrameLocks noGrp="1"/>
          </p:cNvGraphicFramePr>
          <p:nvPr>
            <p:ph idx="1"/>
            <p:extLst>
              <p:ext uri="{D42A27DB-BD31-4B8C-83A1-F6EECF244321}">
                <p14:modId xmlns:p14="http://schemas.microsoft.com/office/powerpoint/2010/main" val="55985257"/>
              </p:ext>
            </p:extLst>
          </p:nvPr>
        </p:nvGraphicFramePr>
        <p:xfrm>
          <a:off x="838200" y="767292"/>
          <a:ext cx="10515600" cy="4068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07" name="Rectangle: Rounded Corners 1106">
            <a:extLst>
              <a:ext uri="{FF2B5EF4-FFF2-40B4-BE49-F238E27FC236}">
                <a16:creationId xmlns:a16="http://schemas.microsoft.com/office/drawing/2014/main" id="{79B2F77A-3965-BAA9-9C8F-442E3558AAD1}"/>
              </a:ext>
            </a:extLst>
          </p:cNvPr>
          <p:cNvSpPr/>
          <p:nvPr/>
        </p:nvSpPr>
        <p:spPr>
          <a:xfrm>
            <a:off x="8085666" y="4053416"/>
            <a:ext cx="3185582" cy="1767416"/>
          </a:xfrm>
          <a:prstGeom prst="roundRect">
            <a:avLst/>
          </a:prstGeom>
          <a:solidFill>
            <a:srgbClr val="52472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Scenario</a:t>
            </a:r>
          </a:p>
          <a:p>
            <a:pPr algn="ctr"/>
            <a:r>
              <a:rPr lang="en-US">
                <a:solidFill>
                  <a:schemeClr val="bg1"/>
                </a:solidFill>
              </a:rPr>
              <a:t>Using images, figures, and tables in a thesis/dissertation</a:t>
            </a:r>
          </a:p>
          <a:p>
            <a:pPr algn="ctr"/>
            <a:endParaRPr lang="en-US">
              <a:solidFill>
                <a:srgbClr val="524727"/>
              </a:solidFill>
            </a:endParaRPr>
          </a:p>
        </p:txBody>
      </p:sp>
      <p:sp>
        <p:nvSpPr>
          <p:cNvPr id="1128" name="Rectangle: Rounded Corners 1127">
            <a:extLst>
              <a:ext uri="{FF2B5EF4-FFF2-40B4-BE49-F238E27FC236}">
                <a16:creationId xmlns:a16="http://schemas.microsoft.com/office/drawing/2014/main" id="{52ABF35E-E3E8-F1BD-D595-17AC5FD1E340}"/>
              </a:ext>
            </a:extLst>
          </p:cNvPr>
          <p:cNvSpPr/>
          <p:nvPr/>
        </p:nvSpPr>
        <p:spPr>
          <a:xfrm>
            <a:off x="4508499" y="4053415"/>
            <a:ext cx="3185582" cy="1767416"/>
          </a:xfrm>
          <a:prstGeom prst="roundRect">
            <a:avLst/>
          </a:prstGeom>
          <a:solidFill>
            <a:srgbClr val="52472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Scenario</a:t>
            </a:r>
          </a:p>
          <a:p>
            <a:pPr algn="ctr"/>
            <a:r>
              <a:rPr lang="en-US">
                <a:solidFill>
                  <a:schemeClr val="bg1"/>
                </a:solidFill>
              </a:rPr>
              <a:t>Publishing a manuscript and using the publication in a thesis/dissertation</a:t>
            </a:r>
          </a:p>
          <a:p>
            <a:pPr algn="ctr"/>
            <a:endParaRPr lang="en-US">
              <a:solidFill>
                <a:srgbClr val="524727"/>
              </a:solidFill>
            </a:endParaRPr>
          </a:p>
        </p:txBody>
      </p:sp>
      <p:sp>
        <p:nvSpPr>
          <p:cNvPr id="1129" name="Rectangle: Rounded Corners 1128">
            <a:extLst>
              <a:ext uri="{FF2B5EF4-FFF2-40B4-BE49-F238E27FC236}">
                <a16:creationId xmlns:a16="http://schemas.microsoft.com/office/drawing/2014/main" id="{34297270-F2DE-3A41-2F68-4111AF716C1A}"/>
              </a:ext>
            </a:extLst>
          </p:cNvPr>
          <p:cNvSpPr/>
          <p:nvPr/>
        </p:nvSpPr>
        <p:spPr>
          <a:xfrm>
            <a:off x="836082" y="4053414"/>
            <a:ext cx="3185582" cy="1767416"/>
          </a:xfrm>
          <a:prstGeom prst="roundRect">
            <a:avLst/>
          </a:prstGeom>
          <a:solidFill>
            <a:srgbClr val="524727"/>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Scenario</a:t>
            </a:r>
          </a:p>
          <a:p>
            <a:pPr marL="285750" indent="-285750" algn="ctr">
              <a:buFont typeface="Arial"/>
              <a:buChar char="•"/>
            </a:pPr>
            <a:r>
              <a:rPr lang="en-US">
                <a:solidFill>
                  <a:schemeClr val="bg1"/>
                </a:solidFill>
              </a:rPr>
              <a:t>ISU publishing agreement for theses/dissertations</a:t>
            </a:r>
          </a:p>
          <a:p>
            <a:pPr marL="285750" indent="-285750">
              <a:buFont typeface="Arial"/>
              <a:buChar char="•"/>
            </a:pPr>
            <a:r>
              <a:rPr lang="en-US">
                <a:solidFill>
                  <a:schemeClr val="bg1"/>
                </a:solidFill>
              </a:rPr>
              <a:t>ProQuest $75 copyright fee</a:t>
            </a:r>
          </a:p>
          <a:p>
            <a:pPr algn="ctr"/>
            <a:endParaRPr lang="en-US">
              <a:solidFill>
                <a:schemeClr val="bg1"/>
              </a:solidFill>
            </a:endParaRPr>
          </a:p>
        </p:txBody>
      </p:sp>
    </p:spTree>
    <p:extLst>
      <p:ext uri="{BB962C8B-B14F-4D97-AF65-F5344CB8AC3E}">
        <p14:creationId xmlns:p14="http://schemas.microsoft.com/office/powerpoint/2010/main" val="2389292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9BFE-DBFA-676F-EDC8-25926437BC36}"/>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B0974F4-D19F-72F0-D5B6-8BFEA97938C5}"/>
              </a:ext>
            </a:extLst>
          </p:cNvPr>
          <p:cNvGraphicFramePr>
            <a:graphicFrameLocks noGrp="1"/>
          </p:cNvGraphicFramePr>
          <p:nvPr>
            <p:ph idx="1"/>
            <p:extLst>
              <p:ext uri="{D42A27DB-BD31-4B8C-83A1-F6EECF244321}">
                <p14:modId xmlns:p14="http://schemas.microsoft.com/office/powerpoint/2010/main" val="3436670714"/>
              </p:ext>
            </p:extLst>
          </p:nvPr>
        </p:nvGraphicFramePr>
        <p:xfrm>
          <a:off x="1695450" y="1370542"/>
          <a:ext cx="9298517" cy="333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723E823-A480-B885-2EE7-DE328DA53DF3}"/>
              </a:ext>
            </a:extLst>
          </p:cNvPr>
          <p:cNvSpPr>
            <a:spLocks noGrp="1"/>
          </p:cNvSpPr>
          <p:nvPr>
            <p:ph type="title"/>
          </p:nvPr>
        </p:nvSpPr>
        <p:spPr/>
        <p:txBody>
          <a:bodyPr/>
          <a:lstStyle/>
          <a:p>
            <a:r>
              <a:rPr lang="en-US"/>
              <a:t>Ch 8: Authorship: Rights, Responsibilities, and Embargoes</a:t>
            </a:r>
            <a:endParaRPr lang="en-US">
              <a:solidFill>
                <a:srgbClr val="000000"/>
              </a:solidFill>
            </a:endParaRPr>
          </a:p>
        </p:txBody>
      </p:sp>
      <p:sp>
        <p:nvSpPr>
          <p:cNvPr id="1128" name="Rectangle: Rounded Corners 1127">
            <a:extLst>
              <a:ext uri="{FF2B5EF4-FFF2-40B4-BE49-F238E27FC236}">
                <a16:creationId xmlns:a16="http://schemas.microsoft.com/office/drawing/2014/main" id="{376E6127-034F-161F-9DE8-C6180FC33975}"/>
              </a:ext>
            </a:extLst>
          </p:cNvPr>
          <p:cNvSpPr/>
          <p:nvPr/>
        </p:nvSpPr>
        <p:spPr>
          <a:xfrm>
            <a:off x="8347604" y="4540248"/>
            <a:ext cx="3185582" cy="1333500"/>
          </a:xfrm>
          <a:prstGeom prst="roundRect">
            <a:avLst/>
          </a:prstGeom>
          <a:solidFill>
            <a:srgbClr val="F1BE4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524727"/>
                </a:solidFill>
              </a:rPr>
              <a:t>Call Out</a:t>
            </a:r>
          </a:p>
          <a:p>
            <a:pPr algn="ctr"/>
            <a:r>
              <a:rPr lang="en-US">
                <a:solidFill>
                  <a:srgbClr val="524727"/>
                </a:solidFill>
              </a:rPr>
              <a:t>Authorship and Publication Expectations for ISU Graduate Students</a:t>
            </a:r>
          </a:p>
        </p:txBody>
      </p:sp>
      <p:sp>
        <p:nvSpPr>
          <p:cNvPr id="1668" name="Rectangle: Rounded Corners 1667">
            <a:extLst>
              <a:ext uri="{FF2B5EF4-FFF2-40B4-BE49-F238E27FC236}">
                <a16:creationId xmlns:a16="http://schemas.microsoft.com/office/drawing/2014/main" id="{F0126A9F-C540-7B16-BFB3-793B7434A551}"/>
              </a:ext>
            </a:extLst>
          </p:cNvPr>
          <p:cNvSpPr/>
          <p:nvPr/>
        </p:nvSpPr>
        <p:spPr>
          <a:xfrm>
            <a:off x="658812" y="4540248"/>
            <a:ext cx="3185582" cy="1333500"/>
          </a:xfrm>
          <a:prstGeom prst="roundRect">
            <a:avLst/>
          </a:prstGeom>
          <a:solidFill>
            <a:srgbClr val="F1BE4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524727"/>
                </a:solidFill>
              </a:rPr>
              <a:t>Call Out</a:t>
            </a:r>
          </a:p>
          <a:p>
            <a:pPr algn="ctr"/>
            <a:r>
              <a:rPr lang="en-US">
                <a:solidFill>
                  <a:srgbClr val="524727"/>
                </a:solidFill>
              </a:rPr>
              <a:t>Authorship and </a:t>
            </a:r>
            <a:r>
              <a:rPr lang="en-US" err="1">
                <a:solidFill>
                  <a:srgbClr val="524727"/>
                </a:solidFill>
              </a:rPr>
              <a:t>GenAI</a:t>
            </a:r>
          </a:p>
        </p:txBody>
      </p:sp>
      <p:sp>
        <p:nvSpPr>
          <p:cNvPr id="1669" name="Rectangle: Rounded Corners 1668">
            <a:extLst>
              <a:ext uri="{FF2B5EF4-FFF2-40B4-BE49-F238E27FC236}">
                <a16:creationId xmlns:a16="http://schemas.microsoft.com/office/drawing/2014/main" id="{9DCB0ADC-296E-0798-CB14-311AADDA0729}"/>
              </a:ext>
            </a:extLst>
          </p:cNvPr>
          <p:cNvSpPr/>
          <p:nvPr/>
        </p:nvSpPr>
        <p:spPr>
          <a:xfrm>
            <a:off x="4503208" y="4540248"/>
            <a:ext cx="3185582" cy="1333500"/>
          </a:xfrm>
          <a:prstGeom prst="roundRect">
            <a:avLst/>
          </a:prstGeom>
          <a:solidFill>
            <a:srgbClr val="F1BE4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524727"/>
                </a:solidFill>
              </a:rPr>
              <a:t>Call Out</a:t>
            </a:r>
          </a:p>
          <a:p>
            <a:pPr algn="ctr"/>
            <a:r>
              <a:rPr lang="en-US">
                <a:solidFill>
                  <a:srgbClr val="524727"/>
                </a:solidFill>
              </a:rPr>
              <a:t>Power Dynamics, Authorship Negotiations, and Dispute Resolutions</a:t>
            </a:r>
            <a:endParaRPr lang="en-US"/>
          </a:p>
        </p:txBody>
      </p:sp>
    </p:spTree>
    <p:extLst>
      <p:ext uri="{BB962C8B-B14F-4D97-AF65-F5344CB8AC3E}">
        <p14:creationId xmlns:p14="http://schemas.microsoft.com/office/powerpoint/2010/main" val="279226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91FBA-2BB5-1B19-9CFD-52A0CE7DA3C4}"/>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EAD0D0-0727-58A7-2DF7-08E80DE9166F}"/>
              </a:ext>
            </a:extLst>
          </p:cNvPr>
          <p:cNvGraphicFramePr>
            <a:graphicFrameLocks noGrp="1"/>
          </p:cNvGraphicFramePr>
          <p:nvPr>
            <p:ph idx="1"/>
            <p:extLst>
              <p:ext uri="{D42A27DB-BD31-4B8C-83A1-F6EECF244321}">
                <p14:modId xmlns:p14="http://schemas.microsoft.com/office/powerpoint/2010/main" val="1863073694"/>
              </p:ext>
            </p:extLst>
          </p:nvPr>
        </p:nvGraphicFramePr>
        <p:xfrm>
          <a:off x="657225" y="1237192"/>
          <a:ext cx="10803467" cy="3919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D7F384B-F986-C031-AB73-84340607EE08}"/>
              </a:ext>
            </a:extLst>
          </p:cNvPr>
          <p:cNvSpPr>
            <a:spLocks noGrp="1"/>
          </p:cNvSpPr>
          <p:nvPr>
            <p:ph type="title"/>
          </p:nvPr>
        </p:nvSpPr>
        <p:spPr/>
        <p:txBody>
          <a:bodyPr/>
          <a:lstStyle/>
          <a:p>
            <a:r>
              <a:rPr lang="en-US"/>
              <a:t>Ch 9: Plagiarism Tools</a:t>
            </a:r>
            <a:endParaRPr lang="en-US">
              <a:solidFill>
                <a:srgbClr val="000000"/>
              </a:solidFill>
            </a:endParaRPr>
          </a:p>
        </p:txBody>
      </p:sp>
      <p:sp>
        <p:nvSpPr>
          <p:cNvPr id="1128" name="Rectangle: Rounded Corners 1127">
            <a:extLst>
              <a:ext uri="{FF2B5EF4-FFF2-40B4-BE49-F238E27FC236}">
                <a16:creationId xmlns:a16="http://schemas.microsoft.com/office/drawing/2014/main" id="{DA749CAB-6293-5EA9-A45A-D925C2CE2528}"/>
              </a:ext>
            </a:extLst>
          </p:cNvPr>
          <p:cNvSpPr/>
          <p:nvPr/>
        </p:nvSpPr>
        <p:spPr>
          <a:xfrm>
            <a:off x="8271404" y="4540248"/>
            <a:ext cx="3185582" cy="1333500"/>
          </a:xfrm>
          <a:prstGeom prst="roundRect">
            <a:avLst/>
          </a:prstGeom>
          <a:solidFill>
            <a:srgbClr val="9B945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Scenario</a:t>
            </a:r>
          </a:p>
          <a:p>
            <a:pPr algn="ctr"/>
            <a:r>
              <a:rPr lang="en-US">
                <a:solidFill>
                  <a:schemeClr val="bg1"/>
                </a:solidFill>
              </a:rPr>
              <a:t>Early Thesis Draft</a:t>
            </a:r>
          </a:p>
        </p:txBody>
      </p:sp>
      <p:sp>
        <p:nvSpPr>
          <p:cNvPr id="1669" name="Rectangle: Rounded Corners 1668">
            <a:extLst>
              <a:ext uri="{FF2B5EF4-FFF2-40B4-BE49-F238E27FC236}">
                <a16:creationId xmlns:a16="http://schemas.microsoft.com/office/drawing/2014/main" id="{78991F12-94FB-F10B-7A98-B11F54F07F60}"/>
              </a:ext>
            </a:extLst>
          </p:cNvPr>
          <p:cNvSpPr/>
          <p:nvPr/>
        </p:nvSpPr>
        <p:spPr>
          <a:xfrm>
            <a:off x="750358" y="4540248"/>
            <a:ext cx="3185582" cy="1333500"/>
          </a:xfrm>
          <a:prstGeom prst="roundRect">
            <a:avLst/>
          </a:prstGeom>
          <a:solidFill>
            <a:srgbClr val="F1BE4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524727"/>
                </a:solidFill>
              </a:rPr>
              <a:t>Call Out</a:t>
            </a:r>
          </a:p>
          <a:p>
            <a:pPr algn="ctr"/>
            <a:r>
              <a:rPr lang="en-US">
                <a:solidFill>
                  <a:srgbClr val="524727"/>
                </a:solidFill>
                <a:latin typeface="Aptos"/>
                <a:ea typeface="Calibri"/>
                <a:cs typeface="Calibri"/>
              </a:rPr>
              <a:t>When to quote, paraphrase, and summarize</a:t>
            </a:r>
            <a:endParaRPr lang="en-US"/>
          </a:p>
        </p:txBody>
      </p:sp>
      <p:sp>
        <p:nvSpPr>
          <p:cNvPr id="2771" name="Rectangle: Rounded Corners 2770">
            <a:extLst>
              <a:ext uri="{FF2B5EF4-FFF2-40B4-BE49-F238E27FC236}">
                <a16:creationId xmlns:a16="http://schemas.microsoft.com/office/drawing/2014/main" id="{16708EBE-DAA7-90AC-637C-33AF66610558}"/>
              </a:ext>
            </a:extLst>
          </p:cNvPr>
          <p:cNvSpPr/>
          <p:nvPr/>
        </p:nvSpPr>
        <p:spPr>
          <a:xfrm>
            <a:off x="4459287" y="4540248"/>
            <a:ext cx="3185582" cy="1333500"/>
          </a:xfrm>
          <a:prstGeom prst="roundRect">
            <a:avLst/>
          </a:prstGeom>
          <a:solidFill>
            <a:srgbClr val="F1BE4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524727"/>
                </a:solidFill>
              </a:rPr>
              <a:t>Call Out</a:t>
            </a:r>
          </a:p>
          <a:p>
            <a:pPr algn="ctr"/>
            <a:r>
              <a:rPr lang="en-US" dirty="0">
                <a:solidFill>
                  <a:srgbClr val="524727"/>
                </a:solidFill>
              </a:rPr>
              <a:t>Detection tools and </a:t>
            </a:r>
            <a:r>
              <a:rPr lang="en-US" dirty="0" err="1">
                <a:solidFill>
                  <a:srgbClr val="524727"/>
                </a:solidFill>
              </a:rPr>
              <a:t>GenAI</a:t>
            </a:r>
            <a:endParaRPr lang="en-US" dirty="0">
              <a:solidFill>
                <a:srgbClr val="524727"/>
              </a:solidFill>
            </a:endParaRPr>
          </a:p>
        </p:txBody>
      </p:sp>
    </p:spTree>
    <p:extLst>
      <p:ext uri="{BB962C8B-B14F-4D97-AF65-F5344CB8AC3E}">
        <p14:creationId xmlns:p14="http://schemas.microsoft.com/office/powerpoint/2010/main" val="351289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FE3F-23E3-6B62-7FC5-D5E44B187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2F94F-0DC9-FE9A-4DC0-B1600E152283}"/>
              </a:ext>
            </a:extLst>
          </p:cNvPr>
          <p:cNvSpPr>
            <a:spLocks noGrp="1"/>
          </p:cNvSpPr>
          <p:nvPr>
            <p:ph type="title"/>
          </p:nvPr>
        </p:nvSpPr>
        <p:spPr/>
        <p:txBody>
          <a:bodyPr/>
          <a:lstStyle/>
          <a:p>
            <a:r>
              <a:rPr lang="en-US"/>
              <a:t>Key Findings</a:t>
            </a:r>
          </a:p>
        </p:txBody>
      </p:sp>
      <p:sp>
        <p:nvSpPr>
          <p:cNvPr id="3" name="Content Placeholder 2">
            <a:extLst>
              <a:ext uri="{FF2B5EF4-FFF2-40B4-BE49-F238E27FC236}">
                <a16:creationId xmlns:a16="http://schemas.microsoft.com/office/drawing/2014/main" id="{10713C9E-28B1-27C3-AFE7-7AAB544F3C2E}"/>
              </a:ext>
            </a:extLst>
          </p:cNvPr>
          <p:cNvSpPr>
            <a:spLocks noGrp="1"/>
          </p:cNvSpPr>
          <p:nvPr>
            <p:ph idx="1"/>
          </p:nvPr>
        </p:nvSpPr>
        <p:spPr>
          <a:xfrm>
            <a:off x="838200" y="1825625"/>
            <a:ext cx="10516732" cy="4068181"/>
          </a:xfrm>
        </p:spPr>
        <p:txBody>
          <a:bodyPr vert="horz" lIns="91440" tIns="45720" rIns="91440" bIns="45720" rtlCol="0" anchor="t">
            <a:normAutofit/>
          </a:bodyPr>
          <a:lstStyle/>
          <a:p>
            <a:r>
              <a:rPr lang="en-US"/>
              <a:t>Lack of understanding about the impact of </a:t>
            </a:r>
            <a:r>
              <a:rPr lang="en-US" err="1"/>
              <a:t>theses</a:t>
            </a:r>
            <a:r>
              <a:rPr lang="en-US"/>
              <a:t>/dissertations - not just another class paper</a:t>
            </a:r>
          </a:p>
          <a:p>
            <a:r>
              <a:rPr lang="en-US"/>
              <a:t>Ethics is not emphasized in graduate education</a:t>
            </a:r>
          </a:p>
          <a:p>
            <a:r>
              <a:rPr lang="en-US"/>
              <a:t>Not understanding their authorship rights</a:t>
            </a:r>
          </a:p>
          <a:p>
            <a:r>
              <a:rPr lang="en-US"/>
              <a:t>Not being taught citation skills – unintentional plagiarism</a:t>
            </a:r>
          </a:p>
          <a:p>
            <a:r>
              <a:rPr lang="en-US"/>
              <a:t>Not understanding what a detection tool is and how to use it critically</a:t>
            </a:r>
          </a:p>
          <a:p>
            <a:endParaRPr lang="en-US"/>
          </a:p>
          <a:p>
            <a:endParaRPr lang="en-US"/>
          </a:p>
        </p:txBody>
      </p:sp>
    </p:spTree>
    <p:extLst>
      <p:ext uri="{BB962C8B-B14F-4D97-AF65-F5344CB8AC3E}">
        <p14:creationId xmlns:p14="http://schemas.microsoft.com/office/powerpoint/2010/main" val="1456942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8E37F-97E1-0AAA-917C-CF1EEA5BD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23B55-1853-F972-1F74-836953F8F34E}"/>
              </a:ext>
            </a:extLst>
          </p:cNvPr>
          <p:cNvSpPr>
            <a:spLocks noGrp="1"/>
          </p:cNvSpPr>
          <p:nvPr>
            <p:ph type="title"/>
          </p:nvPr>
        </p:nvSpPr>
        <p:spPr/>
        <p:txBody>
          <a:bodyPr/>
          <a:lstStyle/>
          <a:p>
            <a:r>
              <a:rPr lang="en-US"/>
              <a:t>Q &amp; A</a:t>
            </a:r>
          </a:p>
        </p:txBody>
      </p:sp>
      <p:sp>
        <p:nvSpPr>
          <p:cNvPr id="3" name="Text Placeholder 2">
            <a:extLst>
              <a:ext uri="{FF2B5EF4-FFF2-40B4-BE49-F238E27FC236}">
                <a16:creationId xmlns:a16="http://schemas.microsoft.com/office/drawing/2014/main" id="{E87AB1C2-4A8A-0F87-3B63-5C142D513A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81933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A102-F962-F50F-C05F-FB2BB9E07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71DDA-2A18-BC88-F544-406BEFC19706}"/>
              </a:ext>
            </a:extLst>
          </p:cNvPr>
          <p:cNvSpPr>
            <a:spLocks noGrp="1"/>
          </p:cNvSpPr>
          <p:nvPr>
            <p:ph type="title"/>
          </p:nvPr>
        </p:nvSpPr>
        <p:spPr/>
        <p:txBody>
          <a:bodyPr/>
          <a:lstStyle/>
          <a:p>
            <a:r>
              <a:rPr lang="en-US"/>
              <a:t>Part 3. Technology</a:t>
            </a:r>
          </a:p>
        </p:txBody>
      </p:sp>
      <p:sp>
        <p:nvSpPr>
          <p:cNvPr id="3" name="Text Placeholder 2">
            <a:extLst>
              <a:ext uri="{FF2B5EF4-FFF2-40B4-BE49-F238E27FC236}">
                <a16:creationId xmlns:a16="http://schemas.microsoft.com/office/drawing/2014/main" id="{7F028226-B23A-9AF4-A1CD-E54FAD9C2473}"/>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968835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2652-9F1E-B9C3-8FAC-25452E9C0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1756C-A9D9-69EE-B113-6ECABC1269C4}"/>
              </a:ext>
            </a:extLst>
          </p:cNvPr>
          <p:cNvSpPr>
            <a:spLocks noGrp="1"/>
          </p:cNvSpPr>
          <p:nvPr>
            <p:ph type="title"/>
          </p:nvPr>
        </p:nvSpPr>
        <p:spPr/>
        <p:txBody>
          <a:bodyPr/>
          <a:lstStyle/>
          <a:p>
            <a:r>
              <a:rPr lang="en-US"/>
              <a:t>What’s technology?</a:t>
            </a:r>
          </a:p>
        </p:txBody>
      </p:sp>
      <p:sp>
        <p:nvSpPr>
          <p:cNvPr id="3" name="Content Placeholder 2">
            <a:extLst>
              <a:ext uri="{FF2B5EF4-FFF2-40B4-BE49-F238E27FC236}">
                <a16:creationId xmlns:a16="http://schemas.microsoft.com/office/drawing/2014/main" id="{1D94E154-4E05-5E43-8DBB-E4D86D010978}"/>
              </a:ext>
            </a:extLst>
          </p:cNvPr>
          <p:cNvSpPr>
            <a:spLocks noGrp="1"/>
          </p:cNvSpPr>
          <p:nvPr>
            <p:ph idx="1"/>
          </p:nvPr>
        </p:nvSpPr>
        <p:spPr>
          <a:xfrm>
            <a:off x="838200" y="1825625"/>
            <a:ext cx="9478507" cy="4068181"/>
          </a:xfrm>
        </p:spPr>
        <p:txBody>
          <a:bodyPr vert="horz" lIns="91440" tIns="45720" rIns="91440" bIns="45720" rtlCol="0" anchor="t">
            <a:normAutofit/>
          </a:bodyPr>
          <a:lstStyle/>
          <a:p>
            <a:r>
              <a:rPr lang="en-US"/>
              <a:t>Ch </a:t>
            </a:r>
            <a:r>
              <a:rPr lang="en-US">
                <a:ea typeface="+mn-lt"/>
                <a:cs typeface="+mn-lt"/>
              </a:rPr>
              <a:t>10: Applications for Writing</a:t>
            </a:r>
            <a:endParaRPr lang="en-US"/>
          </a:p>
          <a:p>
            <a:r>
              <a:rPr lang="en-US"/>
              <a:t>Ch 11: </a:t>
            </a:r>
            <a:r>
              <a:rPr lang="en-US">
                <a:ea typeface="+mn-lt"/>
                <a:cs typeface="+mn-lt"/>
              </a:rPr>
              <a:t>Applications for Formatting</a:t>
            </a:r>
          </a:p>
          <a:p>
            <a:r>
              <a:rPr lang="en-US"/>
              <a:t>Ch 12: </a:t>
            </a:r>
            <a:r>
              <a:rPr lang="en-US">
                <a:ea typeface="+mn-lt"/>
                <a:cs typeface="+mn-lt"/>
              </a:rPr>
              <a:t>Formatting Text </a:t>
            </a:r>
            <a:endParaRPr lang="en-US"/>
          </a:p>
          <a:p>
            <a:r>
              <a:rPr lang="en-US"/>
              <a:t>Ch 13: </a:t>
            </a:r>
            <a:r>
              <a:rPr lang="en-US">
                <a:ea typeface="+mn-lt"/>
                <a:cs typeface="+mn-lt"/>
              </a:rPr>
              <a:t>Formatting Figures</a:t>
            </a:r>
          </a:p>
          <a:p>
            <a:r>
              <a:rPr lang="en-US">
                <a:ea typeface="+mn-lt"/>
                <a:cs typeface="+mn-lt"/>
              </a:rPr>
              <a:t>Ch 14: Formatting Tables</a:t>
            </a:r>
          </a:p>
          <a:p>
            <a:r>
              <a:rPr lang="en-US">
                <a:ea typeface="+mn-lt"/>
                <a:cs typeface="+mn-lt"/>
              </a:rPr>
              <a:t>Ch 15: Final Formatting</a:t>
            </a:r>
          </a:p>
          <a:p>
            <a:endParaRPr lang="en-US">
              <a:ea typeface="+mn-lt"/>
              <a:cs typeface="+mn-lt"/>
            </a:endParaRPr>
          </a:p>
        </p:txBody>
      </p:sp>
    </p:spTree>
    <p:extLst>
      <p:ext uri="{BB962C8B-B14F-4D97-AF65-F5344CB8AC3E}">
        <p14:creationId xmlns:p14="http://schemas.microsoft.com/office/powerpoint/2010/main" val="387269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F200AD-2D14-C8F4-6B28-EDF1BF318C65}"/>
              </a:ext>
            </a:extLst>
          </p:cNvPr>
          <p:cNvSpPr>
            <a:spLocks noGrp="1"/>
          </p:cNvSpPr>
          <p:nvPr>
            <p:ph type="title"/>
          </p:nvPr>
        </p:nvSpPr>
        <p:spPr>
          <a:xfrm>
            <a:off x="839788" y="457200"/>
            <a:ext cx="3932237" cy="1600200"/>
          </a:xfrm>
        </p:spPr>
        <p:txBody>
          <a:bodyPr/>
          <a:lstStyle/>
          <a:p>
            <a:r>
              <a:rPr lang="en-US"/>
              <a:t>The Landscape: </a:t>
            </a:r>
            <a:br>
              <a:rPr lang="en-US"/>
            </a:br>
            <a:r>
              <a:rPr lang="en-US"/>
              <a:t>The “Corn Maze”</a:t>
            </a:r>
          </a:p>
        </p:txBody>
      </p:sp>
      <p:pic>
        <p:nvPicPr>
          <p:cNvPr id="3" name="Picture 2" descr="A field of crops with silos in it&#10;">
            <a:extLst>
              <a:ext uri="{FF2B5EF4-FFF2-40B4-BE49-F238E27FC236}">
                <a16:creationId xmlns:a16="http://schemas.microsoft.com/office/drawing/2014/main" id="{515CCB29-FB3A-936D-4C0D-A2529D4D62AE}"/>
              </a:ext>
            </a:extLst>
          </p:cNvPr>
          <p:cNvPicPr>
            <a:picLocks noChangeAspect="1"/>
          </p:cNvPicPr>
          <p:nvPr/>
        </p:nvPicPr>
        <p:blipFill>
          <a:blip r:embed="rId2"/>
          <a:stretch>
            <a:fillRect/>
          </a:stretch>
        </p:blipFill>
        <p:spPr>
          <a:xfrm>
            <a:off x="5832475" y="987425"/>
            <a:ext cx="4873625" cy="4873625"/>
          </a:xfrm>
          <a:prstGeom prst="rect">
            <a:avLst/>
          </a:prstGeom>
          <a:noFill/>
        </p:spPr>
      </p:pic>
      <p:sp>
        <p:nvSpPr>
          <p:cNvPr id="10" name="Text Placeholder 3">
            <a:extLst>
              <a:ext uri="{FF2B5EF4-FFF2-40B4-BE49-F238E27FC236}">
                <a16:creationId xmlns:a16="http://schemas.microsoft.com/office/drawing/2014/main" id="{E5CBB6D9-901A-8868-9659-B4ECA9C240E2}"/>
              </a:ext>
            </a:extLst>
          </p:cNvPr>
          <p:cNvSpPr>
            <a:spLocks noGrp="1"/>
          </p:cNvSpPr>
          <p:nvPr>
            <p:ph type="body" sz="half" idx="2"/>
          </p:nvPr>
        </p:nvSpPr>
        <p:spPr>
          <a:xfrm>
            <a:off x="839788" y="2057400"/>
            <a:ext cx="3932237" cy="3811588"/>
          </a:xfrm>
        </p:spPr>
        <p:txBody>
          <a:bodyPr vert="horz" lIns="91440" tIns="45720" rIns="91440" bIns="45720" rtlCol="0" anchor="t">
            <a:normAutofit/>
          </a:bodyPr>
          <a:lstStyle/>
          <a:p>
            <a:pPr marL="742950" lvl="1" indent="-285750">
              <a:buFont typeface="Arial" panose="020B0604020202020204" pitchFamily="34" charset="0"/>
              <a:buChar char="•"/>
            </a:pPr>
            <a:r>
              <a:rPr lang="en-US" sz="1500"/>
              <a:t>Similar concerns from graduate students regarding literature review, publishing, copyright, etc.</a:t>
            </a:r>
            <a:endParaRPr lang="en-US" sz="1500">
              <a:solidFill>
                <a:srgbClr val="C00000"/>
              </a:solidFill>
            </a:endParaRPr>
          </a:p>
          <a:p>
            <a:pPr marL="742950" lvl="1" indent="-285750">
              <a:buFont typeface="Arial" panose="020B0604020202020204" pitchFamily="34" charset="0"/>
              <a:buChar char="•"/>
            </a:pPr>
            <a:r>
              <a:rPr lang="en-US" sz="1500"/>
              <a:t>Guidance and resources available but not easy to find. </a:t>
            </a:r>
            <a:endParaRPr lang="en-US" sz="1500">
              <a:solidFill>
                <a:srgbClr val="C00000"/>
              </a:solidFill>
            </a:endParaRPr>
          </a:p>
          <a:p>
            <a:pPr marL="742950" lvl="1" indent="-285750">
              <a:buChar char="•"/>
            </a:pPr>
            <a:r>
              <a:rPr lang="en-US" sz="1500"/>
              <a:t>Expertise housed within different units, e.g. the University Library, the Office of Legal Counsel, the Graduate College</a:t>
            </a:r>
          </a:p>
          <a:p>
            <a:endParaRPr lang="en-US" i="1"/>
          </a:p>
          <a:p>
            <a:r>
              <a:rPr lang="en-US" i="1"/>
              <a:t>Information is siloed across a complicated bureaucracy presenting students with a limited views and a maze-like path toward their goal.</a:t>
            </a: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021617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EB288-0C19-AD88-D3DC-39983424C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39757-BB20-515D-B5C8-69EDC0D8D94E}"/>
              </a:ext>
            </a:extLst>
          </p:cNvPr>
          <p:cNvSpPr>
            <a:spLocks noGrp="1"/>
          </p:cNvSpPr>
          <p:nvPr>
            <p:ph type="title"/>
          </p:nvPr>
        </p:nvSpPr>
        <p:spPr/>
        <p:txBody>
          <a:bodyPr/>
          <a:lstStyle/>
          <a:p>
            <a:r>
              <a:rPr lang="en-US" dirty="0"/>
              <a:t>Ch 10: Applications for Writing</a:t>
            </a:r>
            <a:endParaRPr lang="en-US" dirty="0">
              <a:solidFill>
                <a:srgbClr val="000000"/>
              </a:solidFill>
            </a:endParaRPr>
          </a:p>
        </p:txBody>
      </p:sp>
      <p:pic>
        <p:nvPicPr>
          <p:cNvPr id="16" name="Content Placeholder 15" descr="Microsoft Word Logo">
            <a:extLst>
              <a:ext uri="{FF2B5EF4-FFF2-40B4-BE49-F238E27FC236}">
                <a16:creationId xmlns:a16="http://schemas.microsoft.com/office/drawing/2014/main" id="{C9DAD1F6-D966-FC73-AE33-DB2BA88BED87}"/>
              </a:ext>
            </a:extLst>
          </p:cNvPr>
          <p:cNvPicPr>
            <a:picLocks noGrp="1" noChangeAspect="1"/>
          </p:cNvPicPr>
          <p:nvPr>
            <p:ph idx="1"/>
          </p:nvPr>
        </p:nvPicPr>
        <p:blipFill>
          <a:blip r:embed="rId2"/>
          <a:stretch>
            <a:fillRect/>
          </a:stretch>
        </p:blipFill>
        <p:spPr>
          <a:xfrm>
            <a:off x="8390837" y="1504782"/>
            <a:ext cx="3182725" cy="1830890"/>
          </a:xfrm>
          <a:prstGeom prst="rect">
            <a:avLst/>
          </a:prstGeom>
        </p:spPr>
      </p:pic>
      <p:pic>
        <p:nvPicPr>
          <p:cNvPr id="17" name="Picture 16" descr="Grammarly logo">
            <a:extLst>
              <a:ext uri="{FF2B5EF4-FFF2-40B4-BE49-F238E27FC236}">
                <a16:creationId xmlns:a16="http://schemas.microsoft.com/office/drawing/2014/main" id="{949BAF3D-7D03-F4F4-AAAF-5253F314D6CD}"/>
              </a:ext>
            </a:extLst>
          </p:cNvPr>
          <p:cNvPicPr>
            <a:picLocks noChangeAspect="1"/>
          </p:cNvPicPr>
          <p:nvPr/>
        </p:nvPicPr>
        <p:blipFill>
          <a:blip r:embed="rId3"/>
          <a:stretch>
            <a:fillRect/>
          </a:stretch>
        </p:blipFill>
        <p:spPr>
          <a:xfrm>
            <a:off x="8390021" y="3337146"/>
            <a:ext cx="2277979" cy="2269181"/>
          </a:xfrm>
          <a:prstGeom prst="rect">
            <a:avLst/>
          </a:prstGeom>
        </p:spPr>
      </p:pic>
      <p:pic>
        <p:nvPicPr>
          <p:cNvPr id="18" name="Picture 17" descr="Manchester Academic Phrasebank logo">
            <a:extLst>
              <a:ext uri="{FF2B5EF4-FFF2-40B4-BE49-F238E27FC236}">
                <a16:creationId xmlns:a16="http://schemas.microsoft.com/office/drawing/2014/main" id="{2634971D-2A19-F519-981D-1766367BEA9D}"/>
              </a:ext>
            </a:extLst>
          </p:cNvPr>
          <p:cNvPicPr>
            <a:picLocks noChangeAspect="1"/>
          </p:cNvPicPr>
          <p:nvPr/>
        </p:nvPicPr>
        <p:blipFill>
          <a:blip r:embed="rId4"/>
          <a:stretch>
            <a:fillRect/>
          </a:stretch>
        </p:blipFill>
        <p:spPr>
          <a:xfrm>
            <a:off x="10665376" y="4469113"/>
            <a:ext cx="1465078" cy="1481120"/>
          </a:xfrm>
          <a:prstGeom prst="rect">
            <a:avLst/>
          </a:prstGeom>
        </p:spPr>
      </p:pic>
      <p:pic>
        <p:nvPicPr>
          <p:cNvPr id="20" name="Picture 19" descr="Google Docs Logo">
            <a:extLst>
              <a:ext uri="{FF2B5EF4-FFF2-40B4-BE49-F238E27FC236}">
                <a16:creationId xmlns:a16="http://schemas.microsoft.com/office/drawing/2014/main" id="{113BB6E9-C1B8-DB23-40E4-178393FC88A6}"/>
              </a:ext>
            </a:extLst>
          </p:cNvPr>
          <p:cNvPicPr>
            <a:picLocks noChangeAspect="1"/>
          </p:cNvPicPr>
          <p:nvPr/>
        </p:nvPicPr>
        <p:blipFill>
          <a:blip r:embed="rId5"/>
          <a:stretch>
            <a:fillRect/>
          </a:stretch>
        </p:blipFill>
        <p:spPr>
          <a:xfrm>
            <a:off x="7363326" y="251159"/>
            <a:ext cx="2743200" cy="1543050"/>
          </a:xfrm>
          <a:prstGeom prst="rect">
            <a:avLst/>
          </a:prstGeom>
        </p:spPr>
      </p:pic>
      <p:pic>
        <p:nvPicPr>
          <p:cNvPr id="21" name="Picture 20" descr="LibreOffice Writer Logo">
            <a:extLst>
              <a:ext uri="{FF2B5EF4-FFF2-40B4-BE49-F238E27FC236}">
                <a16:creationId xmlns:a16="http://schemas.microsoft.com/office/drawing/2014/main" id="{30F36F48-7B0D-E5FC-8DA0-2B7426820E8C}"/>
              </a:ext>
            </a:extLst>
          </p:cNvPr>
          <p:cNvPicPr>
            <a:picLocks noChangeAspect="1"/>
          </p:cNvPicPr>
          <p:nvPr/>
        </p:nvPicPr>
        <p:blipFill>
          <a:blip r:embed="rId6"/>
          <a:stretch>
            <a:fillRect/>
          </a:stretch>
        </p:blipFill>
        <p:spPr>
          <a:xfrm>
            <a:off x="10106526" y="-28074"/>
            <a:ext cx="2743200" cy="1828800"/>
          </a:xfrm>
          <a:prstGeom prst="rect">
            <a:avLst/>
          </a:prstGeom>
        </p:spPr>
      </p:pic>
      <p:sp>
        <p:nvSpPr>
          <p:cNvPr id="22" name="TextBox 21">
            <a:extLst>
              <a:ext uri="{FF2B5EF4-FFF2-40B4-BE49-F238E27FC236}">
                <a16:creationId xmlns:a16="http://schemas.microsoft.com/office/drawing/2014/main" id="{359A6BE0-1002-0E2A-8FBA-0646C50665E0}"/>
              </a:ext>
            </a:extLst>
          </p:cNvPr>
          <p:cNvSpPr txBox="1"/>
          <p:nvPr/>
        </p:nvSpPr>
        <p:spPr>
          <a:xfrm>
            <a:off x="946484" y="1411705"/>
            <a:ext cx="693821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3D3633"/>
                </a:solidFill>
              </a:rPr>
              <a:t>Word Processor</a:t>
            </a:r>
          </a:p>
          <a:p>
            <a:pPr marL="742950" lvl="1" indent="-285750">
              <a:buFont typeface="Arial"/>
              <a:buChar char="•"/>
            </a:pPr>
            <a:r>
              <a:rPr lang="en-US" sz="2400">
                <a:solidFill>
                  <a:srgbClr val="3D3633"/>
                </a:solidFill>
              </a:rPr>
              <a:t>Proofing tools</a:t>
            </a:r>
            <a:endParaRPr lang="en-US" sz="2400" dirty="0">
              <a:solidFill>
                <a:srgbClr val="3D3633"/>
              </a:solidFill>
            </a:endParaRPr>
          </a:p>
          <a:p>
            <a:pPr marL="742950" lvl="1" indent="-285750">
              <a:buFont typeface="Arial"/>
              <a:buChar char="•"/>
            </a:pPr>
            <a:r>
              <a:rPr lang="en-US" sz="2400">
                <a:solidFill>
                  <a:srgbClr val="3D3633"/>
                </a:solidFill>
              </a:rPr>
              <a:t>Viewing and editing modes</a:t>
            </a:r>
            <a:endParaRPr lang="en-US" sz="2400" dirty="0">
              <a:solidFill>
                <a:srgbClr val="3D3633"/>
              </a:solidFill>
            </a:endParaRPr>
          </a:p>
          <a:p>
            <a:pPr marL="742950" lvl="1" indent="-285750">
              <a:buFont typeface="Arial"/>
              <a:buChar char="•"/>
            </a:pPr>
            <a:r>
              <a:rPr lang="en-US" sz="2400">
                <a:solidFill>
                  <a:srgbClr val="3D3633"/>
                </a:solidFill>
              </a:rPr>
              <a:t>File management and version management</a:t>
            </a:r>
          </a:p>
          <a:p>
            <a:pPr marL="742950" lvl="1" indent="-285750">
              <a:buFont typeface="Arial"/>
              <a:buChar char="•"/>
            </a:pPr>
            <a:r>
              <a:rPr lang="en-US" sz="2400" dirty="0">
                <a:solidFill>
                  <a:srgbClr val="3D3633"/>
                </a:solidFill>
              </a:rPr>
              <a:t>Creating files of other types</a:t>
            </a:r>
          </a:p>
          <a:p>
            <a:pPr marL="285750" indent="-285750">
              <a:buFont typeface="Arial"/>
              <a:buChar char="•"/>
            </a:pPr>
            <a:r>
              <a:rPr lang="en-US" sz="2400" dirty="0">
                <a:solidFill>
                  <a:srgbClr val="3D3633"/>
                </a:solidFill>
              </a:rPr>
              <a:t>Grammarly</a:t>
            </a:r>
          </a:p>
          <a:p>
            <a:pPr marL="285750" indent="-285750">
              <a:buFont typeface="Arial"/>
              <a:buChar char="•"/>
            </a:pPr>
            <a:r>
              <a:rPr lang="en-US" sz="2400" dirty="0">
                <a:solidFill>
                  <a:srgbClr val="3D3633"/>
                </a:solidFill>
              </a:rPr>
              <a:t>Research Writing Tutor</a:t>
            </a:r>
          </a:p>
          <a:p>
            <a:pPr marL="285750" indent="-285750">
              <a:buFont typeface="Arial"/>
              <a:buChar char="•"/>
            </a:pPr>
            <a:r>
              <a:rPr lang="en-US" sz="2400" dirty="0">
                <a:solidFill>
                  <a:srgbClr val="3D3633"/>
                </a:solidFill>
              </a:rPr>
              <a:t>Academic </a:t>
            </a:r>
            <a:r>
              <a:rPr lang="en-US" sz="2400" dirty="0" err="1">
                <a:solidFill>
                  <a:srgbClr val="3D3633"/>
                </a:solidFill>
              </a:rPr>
              <a:t>Phrasebank</a:t>
            </a:r>
          </a:p>
        </p:txBody>
      </p:sp>
    </p:spTree>
    <p:extLst>
      <p:ext uri="{BB962C8B-B14F-4D97-AF65-F5344CB8AC3E}">
        <p14:creationId xmlns:p14="http://schemas.microsoft.com/office/powerpoint/2010/main" val="278349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F04C1-9A74-CD39-56E0-698F504D2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CC53F-26C5-16A2-5420-4F28189B840F}"/>
              </a:ext>
            </a:extLst>
          </p:cNvPr>
          <p:cNvSpPr>
            <a:spLocks noGrp="1"/>
          </p:cNvSpPr>
          <p:nvPr>
            <p:ph type="title"/>
          </p:nvPr>
        </p:nvSpPr>
        <p:spPr/>
        <p:txBody>
          <a:bodyPr/>
          <a:lstStyle/>
          <a:p>
            <a:r>
              <a:rPr lang="en-US" dirty="0"/>
              <a:t>Ch 11: Applications for Formatting</a:t>
            </a:r>
            <a:endParaRPr lang="en-US" dirty="0">
              <a:solidFill>
                <a:srgbClr val="000000"/>
              </a:solidFill>
            </a:endParaRPr>
          </a:p>
        </p:txBody>
      </p:sp>
      <p:pic>
        <p:nvPicPr>
          <p:cNvPr id="16" name="Content Placeholder 15" descr="Microsoft Word Logo">
            <a:extLst>
              <a:ext uri="{FF2B5EF4-FFF2-40B4-BE49-F238E27FC236}">
                <a16:creationId xmlns:a16="http://schemas.microsoft.com/office/drawing/2014/main" id="{5AD6610A-B135-9CC9-5FD1-5759110A3CC8}"/>
              </a:ext>
            </a:extLst>
          </p:cNvPr>
          <p:cNvPicPr>
            <a:picLocks noGrp="1" noChangeAspect="1"/>
          </p:cNvPicPr>
          <p:nvPr>
            <p:ph idx="1"/>
          </p:nvPr>
        </p:nvPicPr>
        <p:blipFill>
          <a:blip r:embed="rId2"/>
          <a:stretch>
            <a:fillRect/>
          </a:stretch>
        </p:blipFill>
        <p:spPr>
          <a:xfrm>
            <a:off x="8390837" y="1504782"/>
            <a:ext cx="3182725" cy="1830890"/>
          </a:xfrm>
          <a:prstGeom prst="rect">
            <a:avLst/>
          </a:prstGeom>
        </p:spPr>
      </p:pic>
      <p:sp>
        <p:nvSpPr>
          <p:cNvPr id="22" name="TextBox 21">
            <a:extLst>
              <a:ext uri="{FF2B5EF4-FFF2-40B4-BE49-F238E27FC236}">
                <a16:creationId xmlns:a16="http://schemas.microsoft.com/office/drawing/2014/main" id="{59B71742-40E1-1344-CD60-454C1093FA53}"/>
              </a:ext>
            </a:extLst>
          </p:cNvPr>
          <p:cNvSpPr txBox="1"/>
          <p:nvPr/>
        </p:nvSpPr>
        <p:spPr>
          <a:xfrm>
            <a:off x="946484" y="1411705"/>
            <a:ext cx="693821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3D3633"/>
                </a:solidFill>
              </a:rPr>
              <a:t>Word</a:t>
            </a:r>
            <a:endParaRPr lang="en-US" sz="1400" dirty="0">
              <a:solidFill>
                <a:srgbClr val="C00000"/>
              </a:solidFill>
            </a:endParaRPr>
          </a:p>
          <a:p>
            <a:pPr marL="742950" lvl="1" indent="-285750">
              <a:buFont typeface="Arial"/>
              <a:buChar char="•"/>
            </a:pPr>
            <a:r>
              <a:rPr lang="en-US" dirty="0">
                <a:solidFill>
                  <a:srgbClr val="3D3633"/>
                </a:solidFill>
              </a:rPr>
              <a:t>Digital accessibility</a:t>
            </a:r>
          </a:p>
          <a:p>
            <a:pPr marL="742950" lvl="1" indent="-285750">
              <a:buFont typeface="Arial"/>
              <a:buChar char="•"/>
            </a:pPr>
            <a:r>
              <a:rPr lang="en-US" dirty="0">
                <a:solidFill>
                  <a:srgbClr val="3D3633"/>
                </a:solidFill>
              </a:rPr>
              <a:t>Citations &amp; bibliography</a:t>
            </a:r>
          </a:p>
          <a:p>
            <a:pPr marL="742950" lvl="1" indent="-285750">
              <a:buFont typeface="Arial"/>
              <a:buChar char="•"/>
            </a:pPr>
            <a:r>
              <a:rPr lang="en-US" dirty="0">
                <a:solidFill>
                  <a:srgbClr val="3D3633"/>
                </a:solidFill>
              </a:rPr>
              <a:t>Math</a:t>
            </a:r>
          </a:p>
          <a:p>
            <a:pPr marL="742950" lvl="1" indent="-285750">
              <a:buFont typeface="Arial"/>
              <a:buChar char="•"/>
            </a:pPr>
            <a:r>
              <a:rPr lang="en-US" dirty="0">
                <a:solidFill>
                  <a:srgbClr val="3D3633"/>
                </a:solidFill>
              </a:rPr>
              <a:t>Integrations</a:t>
            </a:r>
          </a:p>
          <a:p>
            <a:pPr marL="742950" lvl="1" indent="-285750">
              <a:buFont typeface="Arial"/>
              <a:buChar char="•"/>
            </a:pPr>
            <a:r>
              <a:rPr lang="en-US" dirty="0">
                <a:solidFill>
                  <a:srgbClr val="3D3633"/>
                </a:solidFill>
              </a:rPr>
              <a:t>Support &amp; Documentation</a:t>
            </a:r>
          </a:p>
          <a:p>
            <a:pPr marL="285750" indent="-285750">
              <a:buFont typeface="Arial"/>
              <a:buChar char="•"/>
            </a:pPr>
            <a:r>
              <a:rPr lang="en-US" dirty="0">
                <a:solidFill>
                  <a:srgbClr val="3D3633"/>
                </a:solidFill>
              </a:rPr>
              <a:t>LaTeX</a:t>
            </a:r>
          </a:p>
          <a:p>
            <a:pPr marL="742950" lvl="1" indent="-285750">
              <a:buFont typeface="Arial,Sans-Serif"/>
              <a:buChar char="•"/>
            </a:pPr>
            <a:r>
              <a:rPr lang="en-US" dirty="0">
                <a:solidFill>
                  <a:srgbClr val="3D3633"/>
                </a:solidFill>
              </a:rPr>
              <a:t>Digital accessibility</a:t>
            </a:r>
            <a:endParaRPr lang="en-US" dirty="0">
              <a:solidFill>
                <a:srgbClr val="C00000"/>
              </a:solidFill>
            </a:endParaRPr>
          </a:p>
          <a:p>
            <a:pPr marL="742950" lvl="1" indent="-285750">
              <a:buFont typeface="Arial,Sans-Serif"/>
              <a:buChar char="•"/>
            </a:pPr>
            <a:r>
              <a:rPr lang="en-US" dirty="0">
                <a:solidFill>
                  <a:srgbClr val="3D3633"/>
                </a:solidFill>
              </a:rPr>
              <a:t>Citations &amp; bibliography</a:t>
            </a:r>
            <a:endParaRPr lang="en-US" dirty="0">
              <a:solidFill>
                <a:srgbClr val="C00000"/>
              </a:solidFill>
            </a:endParaRPr>
          </a:p>
          <a:p>
            <a:pPr marL="742950" lvl="1" indent="-285750">
              <a:buFont typeface="Arial,Sans-Serif"/>
              <a:buChar char="•"/>
            </a:pPr>
            <a:r>
              <a:rPr lang="en-US" dirty="0">
                <a:solidFill>
                  <a:srgbClr val="3D3633"/>
                </a:solidFill>
              </a:rPr>
              <a:t>Math</a:t>
            </a:r>
            <a:endParaRPr lang="en-US" dirty="0">
              <a:solidFill>
                <a:srgbClr val="C00000"/>
              </a:solidFill>
            </a:endParaRPr>
          </a:p>
          <a:p>
            <a:pPr marL="742950" lvl="1" indent="-285750">
              <a:buFont typeface="Arial,Sans-Serif"/>
              <a:buChar char="•"/>
            </a:pPr>
            <a:r>
              <a:rPr lang="en-US" dirty="0">
                <a:solidFill>
                  <a:srgbClr val="3D3633"/>
                </a:solidFill>
              </a:rPr>
              <a:t>Integrations</a:t>
            </a:r>
            <a:endParaRPr lang="en-US" dirty="0">
              <a:solidFill>
                <a:srgbClr val="C00000"/>
              </a:solidFill>
            </a:endParaRPr>
          </a:p>
          <a:p>
            <a:pPr marL="742950" lvl="1" indent="-285750">
              <a:buFont typeface="Arial,Sans-Serif"/>
              <a:buChar char="•"/>
            </a:pPr>
            <a:r>
              <a:rPr lang="en-US" dirty="0">
                <a:solidFill>
                  <a:srgbClr val="3D3633"/>
                </a:solidFill>
              </a:rPr>
              <a:t>Support &amp; Documentation</a:t>
            </a:r>
            <a:endParaRPr lang="en-US" sz="1400" dirty="0"/>
          </a:p>
          <a:p>
            <a:pPr marL="285750" indent="-285750">
              <a:buFont typeface="Arial"/>
              <a:buChar char="•"/>
            </a:pPr>
            <a:r>
              <a:rPr lang="en-US" dirty="0">
                <a:solidFill>
                  <a:srgbClr val="3D3633"/>
                </a:solidFill>
              </a:rPr>
              <a:t>Adobe Acrobat Pro DC</a:t>
            </a:r>
          </a:p>
          <a:p>
            <a:pPr marL="742950" lvl="1" indent="-285750">
              <a:buFont typeface="Arial"/>
              <a:buChar char="•"/>
            </a:pPr>
            <a:r>
              <a:rPr lang="en-US" dirty="0">
                <a:solidFill>
                  <a:srgbClr val="3D3633"/>
                </a:solidFill>
              </a:rPr>
              <a:t>Digital accessibility</a:t>
            </a:r>
          </a:p>
          <a:p>
            <a:pPr marL="742950" lvl="1" indent="-285750">
              <a:buFont typeface="Arial"/>
              <a:buChar char="•"/>
            </a:pPr>
            <a:r>
              <a:rPr lang="en-US" dirty="0">
                <a:solidFill>
                  <a:srgbClr val="3D3633"/>
                </a:solidFill>
              </a:rPr>
              <a:t>Document composition and editing</a:t>
            </a:r>
          </a:p>
          <a:p>
            <a:pPr marL="742950" lvl="1" indent="-285750">
              <a:buFont typeface="Arial"/>
              <a:buChar char="•"/>
            </a:pPr>
            <a:r>
              <a:rPr lang="en-US" dirty="0">
                <a:solidFill>
                  <a:srgbClr val="3D3633"/>
                </a:solidFill>
              </a:rPr>
              <a:t>Support &amp; documentation</a:t>
            </a:r>
          </a:p>
        </p:txBody>
      </p:sp>
      <p:pic>
        <p:nvPicPr>
          <p:cNvPr id="3" name="Picture 2" descr="LaTeX logo">
            <a:extLst>
              <a:ext uri="{FF2B5EF4-FFF2-40B4-BE49-F238E27FC236}">
                <a16:creationId xmlns:a16="http://schemas.microsoft.com/office/drawing/2014/main" id="{9F023CE6-83DC-DE9F-8D77-F9EAECD2DE8E}"/>
              </a:ext>
            </a:extLst>
          </p:cNvPr>
          <p:cNvPicPr>
            <a:picLocks noChangeAspect="1"/>
          </p:cNvPicPr>
          <p:nvPr/>
        </p:nvPicPr>
        <p:blipFill>
          <a:blip r:embed="rId3"/>
          <a:stretch>
            <a:fillRect/>
          </a:stretch>
        </p:blipFill>
        <p:spPr>
          <a:xfrm>
            <a:off x="9750842" y="4911892"/>
            <a:ext cx="2219325" cy="1028700"/>
          </a:xfrm>
          <a:prstGeom prst="rect">
            <a:avLst/>
          </a:prstGeom>
        </p:spPr>
      </p:pic>
      <p:pic>
        <p:nvPicPr>
          <p:cNvPr id="5" name="Picture 4" descr="Adobe acrobat logo - Social media &amp; Logos Icons">
            <a:extLst>
              <a:ext uri="{FF2B5EF4-FFF2-40B4-BE49-F238E27FC236}">
                <a16:creationId xmlns:a16="http://schemas.microsoft.com/office/drawing/2014/main" id="{73961AED-169C-1F15-F366-F03772ECA397}"/>
              </a:ext>
            </a:extLst>
          </p:cNvPr>
          <p:cNvPicPr>
            <a:picLocks noChangeAspect="1"/>
          </p:cNvPicPr>
          <p:nvPr/>
        </p:nvPicPr>
        <p:blipFill>
          <a:blip r:embed="rId4"/>
          <a:stretch>
            <a:fillRect/>
          </a:stretch>
        </p:blipFill>
        <p:spPr>
          <a:xfrm>
            <a:off x="7732295" y="3433011"/>
            <a:ext cx="2743200" cy="1371600"/>
          </a:xfrm>
          <a:prstGeom prst="rect">
            <a:avLst/>
          </a:prstGeom>
        </p:spPr>
      </p:pic>
    </p:spTree>
    <p:extLst>
      <p:ext uri="{BB962C8B-B14F-4D97-AF65-F5344CB8AC3E}">
        <p14:creationId xmlns:p14="http://schemas.microsoft.com/office/powerpoint/2010/main" val="423187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66421-B7EF-2B00-75C1-6CAD2B3AE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1BAC2-5846-85D5-7EE9-0BFEE317B352}"/>
              </a:ext>
            </a:extLst>
          </p:cNvPr>
          <p:cNvSpPr>
            <a:spLocks noGrp="1"/>
          </p:cNvSpPr>
          <p:nvPr>
            <p:ph type="title"/>
          </p:nvPr>
        </p:nvSpPr>
        <p:spPr/>
        <p:txBody>
          <a:bodyPr/>
          <a:lstStyle/>
          <a:p>
            <a:r>
              <a:rPr lang="en-US" dirty="0"/>
              <a:t>Ch 12: Formatting Text</a:t>
            </a:r>
            <a:endParaRPr lang="en-US" dirty="0">
              <a:solidFill>
                <a:srgbClr val="000000"/>
              </a:solidFill>
            </a:endParaRPr>
          </a:p>
        </p:txBody>
      </p:sp>
      <p:pic>
        <p:nvPicPr>
          <p:cNvPr id="16" name="Content Placeholder 15" descr="Microsoft Word Logo">
            <a:extLst>
              <a:ext uri="{FF2B5EF4-FFF2-40B4-BE49-F238E27FC236}">
                <a16:creationId xmlns:a16="http://schemas.microsoft.com/office/drawing/2014/main" id="{C1836E82-736B-458F-139D-361FFA9B8915}"/>
              </a:ext>
            </a:extLst>
          </p:cNvPr>
          <p:cNvPicPr>
            <a:picLocks noGrp="1" noChangeAspect="1"/>
          </p:cNvPicPr>
          <p:nvPr>
            <p:ph idx="1"/>
          </p:nvPr>
        </p:nvPicPr>
        <p:blipFill>
          <a:blip r:embed="rId2"/>
          <a:stretch>
            <a:fillRect/>
          </a:stretch>
        </p:blipFill>
        <p:spPr>
          <a:xfrm>
            <a:off x="5190438" y="1961982"/>
            <a:ext cx="6936577" cy="3940426"/>
          </a:xfrm>
          <a:prstGeom prst="rect">
            <a:avLst/>
          </a:prstGeom>
        </p:spPr>
      </p:pic>
      <p:sp>
        <p:nvSpPr>
          <p:cNvPr id="22" name="TextBox 21">
            <a:extLst>
              <a:ext uri="{FF2B5EF4-FFF2-40B4-BE49-F238E27FC236}">
                <a16:creationId xmlns:a16="http://schemas.microsoft.com/office/drawing/2014/main" id="{7F8BEFBF-F716-484A-EFBC-646C09CE0467}"/>
              </a:ext>
            </a:extLst>
          </p:cNvPr>
          <p:cNvSpPr txBox="1"/>
          <p:nvPr/>
        </p:nvSpPr>
        <p:spPr>
          <a:xfrm>
            <a:off x="946484" y="1411705"/>
            <a:ext cx="693821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dirty="0">
                <a:solidFill>
                  <a:srgbClr val="3D3633"/>
                </a:solidFill>
              </a:rPr>
              <a:t>Text and its Affordances</a:t>
            </a:r>
            <a:endParaRPr lang="en-US" sz="1100" dirty="0">
              <a:solidFill>
                <a:srgbClr val="C00000"/>
              </a:solidFill>
            </a:endParaRPr>
          </a:p>
          <a:p>
            <a:pPr marL="742950" lvl="1" indent="-285750">
              <a:buFont typeface="Arial"/>
              <a:buChar char="•"/>
            </a:pPr>
            <a:r>
              <a:rPr lang="en-US" sz="1400">
                <a:solidFill>
                  <a:srgbClr val="3D3633"/>
                </a:solidFill>
              </a:rPr>
              <a:t>Conveying information electronically</a:t>
            </a:r>
            <a:endParaRPr lang="en-US" sz="1400" dirty="0">
              <a:solidFill>
                <a:srgbClr val="3D3633"/>
              </a:solidFill>
            </a:endParaRPr>
          </a:p>
          <a:p>
            <a:pPr marL="742950" lvl="1" indent="-285750">
              <a:buFont typeface="Arial"/>
              <a:buChar char="•"/>
            </a:pPr>
            <a:r>
              <a:rPr lang="en-US" sz="1400" dirty="0">
                <a:solidFill>
                  <a:srgbClr val="3D3633"/>
                </a:solidFill>
              </a:rPr>
              <a:t>Relating information logically</a:t>
            </a:r>
          </a:p>
          <a:p>
            <a:pPr marL="742950" lvl="1" indent="-285750">
              <a:buFont typeface="Arial"/>
              <a:buChar char="•"/>
            </a:pPr>
            <a:r>
              <a:rPr lang="en-US" sz="1400" dirty="0">
                <a:solidFill>
                  <a:srgbClr val="3D3633"/>
                </a:solidFill>
              </a:rPr>
              <a:t>On outlining</a:t>
            </a:r>
          </a:p>
          <a:p>
            <a:pPr marL="1200150" lvl="2" indent="-285750">
              <a:buFont typeface="Arial"/>
              <a:buChar char="•"/>
            </a:pPr>
            <a:r>
              <a:rPr lang="en-US" sz="1400">
                <a:solidFill>
                  <a:srgbClr val="3D3633"/>
                </a:solidFill>
              </a:rPr>
              <a:t>Overview of outlines</a:t>
            </a:r>
          </a:p>
          <a:p>
            <a:pPr marL="1200150" lvl="2" indent="-285750">
              <a:buFont typeface="Arial"/>
              <a:buChar char="•"/>
            </a:pPr>
            <a:r>
              <a:rPr lang="en-US" sz="1400">
                <a:solidFill>
                  <a:srgbClr val="3D3633"/>
                </a:solidFill>
              </a:rPr>
              <a:t>Structure of outlines and headings</a:t>
            </a:r>
            <a:endParaRPr lang="en-US" sz="1400" dirty="0">
              <a:solidFill>
                <a:srgbClr val="3D3633"/>
              </a:solidFill>
            </a:endParaRPr>
          </a:p>
          <a:p>
            <a:pPr marL="1200150" lvl="2" indent="-285750">
              <a:buFont typeface="Arial"/>
              <a:buChar char="•"/>
            </a:pPr>
            <a:r>
              <a:rPr lang="en-US" sz="1400">
                <a:solidFill>
                  <a:srgbClr val="3D3633"/>
                </a:solidFill>
              </a:rPr>
              <a:t>Logical rules for outlines and headings</a:t>
            </a:r>
          </a:p>
          <a:p>
            <a:pPr marL="285750" indent="-285750">
              <a:buFont typeface="Arial"/>
              <a:buChar char="•"/>
            </a:pPr>
            <a:r>
              <a:rPr lang="en-US" sz="1400" dirty="0">
                <a:solidFill>
                  <a:srgbClr val="3D3633"/>
                </a:solidFill>
              </a:rPr>
              <a:t>Format Attributes and Style</a:t>
            </a:r>
          </a:p>
          <a:p>
            <a:pPr marL="742950" lvl="1" indent="-285750">
              <a:buFont typeface="Arial"/>
              <a:buChar char="•"/>
            </a:pPr>
            <a:r>
              <a:rPr lang="en-US" sz="1400">
                <a:solidFill>
                  <a:srgbClr val="3D3633"/>
                </a:solidFill>
              </a:rPr>
              <a:t>Character attributes</a:t>
            </a:r>
          </a:p>
          <a:p>
            <a:pPr marL="742950" lvl="1" indent="-285750">
              <a:buFont typeface="Arial"/>
              <a:buChar char="•"/>
            </a:pPr>
            <a:r>
              <a:rPr lang="en-US" sz="1400" dirty="0">
                <a:solidFill>
                  <a:srgbClr val="3D3633"/>
                </a:solidFill>
              </a:rPr>
              <a:t>Hyperlinked text</a:t>
            </a:r>
          </a:p>
          <a:p>
            <a:pPr marL="742950" lvl="1" indent="-285750">
              <a:buFont typeface="Arial"/>
              <a:buChar char="•"/>
            </a:pPr>
            <a:r>
              <a:rPr lang="en-US" sz="1400">
                <a:solidFill>
                  <a:srgbClr val="3D3633"/>
                </a:solidFill>
              </a:rPr>
              <a:t>Paragraph attributes</a:t>
            </a:r>
            <a:endParaRPr lang="en-US" sz="1400" dirty="0">
              <a:solidFill>
                <a:srgbClr val="3D3633"/>
              </a:solidFill>
            </a:endParaRPr>
          </a:p>
          <a:p>
            <a:pPr marL="742950" lvl="1" indent="-285750">
              <a:buFont typeface="Arial"/>
              <a:buChar char="•"/>
            </a:pPr>
            <a:r>
              <a:rPr lang="en-US" sz="1400">
                <a:solidFill>
                  <a:srgbClr val="3D3633"/>
                </a:solidFill>
              </a:rPr>
              <a:t>Page attributes</a:t>
            </a:r>
          </a:p>
          <a:p>
            <a:pPr marL="742950" lvl="1" indent="-285750">
              <a:buFont typeface="Arial"/>
              <a:buChar char="•"/>
            </a:pPr>
            <a:r>
              <a:rPr lang="en-US" sz="1400" dirty="0">
                <a:solidFill>
                  <a:srgbClr val="3D3633"/>
                </a:solidFill>
              </a:rPr>
              <a:t>Default attributes and Normal style</a:t>
            </a:r>
          </a:p>
          <a:p>
            <a:pPr marL="285750" indent="-285750">
              <a:buFont typeface="Arial"/>
              <a:buChar char="•"/>
            </a:pPr>
            <a:r>
              <a:rPr lang="en-US" sz="1400" dirty="0">
                <a:solidFill>
                  <a:srgbClr val="3D3633"/>
                </a:solidFill>
              </a:rPr>
              <a:t>Recommended Styles for Research Publishing</a:t>
            </a:r>
          </a:p>
          <a:p>
            <a:pPr marL="742950" lvl="1" indent="-285750">
              <a:buFont typeface="Arial"/>
              <a:buChar char="•"/>
            </a:pPr>
            <a:r>
              <a:rPr lang="en-US" sz="1400" dirty="0">
                <a:solidFill>
                  <a:srgbClr val="3D3633"/>
                </a:solidFill>
              </a:rPr>
              <a:t>Body style</a:t>
            </a:r>
          </a:p>
          <a:p>
            <a:pPr marL="742950" lvl="1" indent="-285750">
              <a:buFont typeface="Arial"/>
              <a:buChar char="•"/>
            </a:pPr>
            <a:r>
              <a:rPr lang="en-US" sz="1400" dirty="0">
                <a:solidFill>
                  <a:srgbClr val="3D3633"/>
                </a:solidFill>
              </a:rPr>
              <a:t>Heading styles</a:t>
            </a:r>
          </a:p>
          <a:p>
            <a:pPr marL="742950" lvl="1" indent="-285750">
              <a:buFont typeface="Arial"/>
              <a:buChar char="•"/>
            </a:pPr>
            <a:r>
              <a:rPr lang="en-US" sz="1400" dirty="0">
                <a:solidFill>
                  <a:srgbClr val="3D3633"/>
                </a:solidFill>
              </a:rPr>
              <a:t>Caption styles</a:t>
            </a:r>
          </a:p>
          <a:p>
            <a:pPr marL="742950" lvl="1" indent="-285750">
              <a:buFont typeface="Arial"/>
              <a:buChar char="•"/>
            </a:pPr>
            <a:r>
              <a:rPr lang="en-US" sz="1400" dirty="0">
                <a:solidFill>
                  <a:srgbClr val="3D3633"/>
                </a:solidFill>
              </a:rPr>
              <a:t>Numbering tables and figures</a:t>
            </a:r>
          </a:p>
          <a:p>
            <a:pPr marL="742950" lvl="1" indent="-285750">
              <a:buFont typeface="Arial"/>
              <a:buChar char="•"/>
            </a:pPr>
            <a:r>
              <a:rPr lang="en-US" sz="1400" dirty="0">
                <a:solidFill>
                  <a:srgbClr val="3D3633"/>
                </a:solidFill>
              </a:rPr>
              <a:t>Reference styles</a:t>
            </a:r>
          </a:p>
          <a:p>
            <a:pPr marL="742950" lvl="1" indent="-285750">
              <a:buFont typeface="Arial"/>
              <a:buChar char="•"/>
            </a:pPr>
            <a:r>
              <a:rPr lang="en-US" sz="1400" dirty="0">
                <a:solidFill>
                  <a:srgbClr val="3D3633"/>
                </a:solidFill>
              </a:rPr>
              <a:t>Block quotes</a:t>
            </a:r>
          </a:p>
        </p:txBody>
      </p:sp>
    </p:spTree>
    <p:extLst>
      <p:ext uri="{BB962C8B-B14F-4D97-AF65-F5344CB8AC3E}">
        <p14:creationId xmlns:p14="http://schemas.microsoft.com/office/powerpoint/2010/main" val="1594916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F46FB-DCAE-3633-FAC2-3124637B3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AF1E3-C1CF-A471-FCCF-A74CC65574F0}"/>
              </a:ext>
            </a:extLst>
          </p:cNvPr>
          <p:cNvSpPr>
            <a:spLocks noGrp="1"/>
          </p:cNvSpPr>
          <p:nvPr>
            <p:ph type="title"/>
          </p:nvPr>
        </p:nvSpPr>
        <p:spPr/>
        <p:txBody>
          <a:bodyPr/>
          <a:lstStyle/>
          <a:p>
            <a:r>
              <a:rPr lang="en-US" dirty="0"/>
              <a:t>Ch 13 : Formatting Figures</a:t>
            </a:r>
            <a:endParaRPr lang="en-US" dirty="0">
              <a:solidFill>
                <a:srgbClr val="000000"/>
              </a:solidFill>
            </a:endParaRPr>
          </a:p>
        </p:txBody>
      </p:sp>
      <p:pic>
        <p:nvPicPr>
          <p:cNvPr id="16" name="Content Placeholder 15" descr="Microsoft Word Logo">
            <a:extLst>
              <a:ext uri="{FF2B5EF4-FFF2-40B4-BE49-F238E27FC236}">
                <a16:creationId xmlns:a16="http://schemas.microsoft.com/office/drawing/2014/main" id="{01261ED9-7038-B566-D241-F37728583E0F}"/>
              </a:ext>
            </a:extLst>
          </p:cNvPr>
          <p:cNvPicPr>
            <a:picLocks noGrp="1" noChangeAspect="1"/>
          </p:cNvPicPr>
          <p:nvPr>
            <p:ph idx="1"/>
          </p:nvPr>
        </p:nvPicPr>
        <p:blipFill>
          <a:blip r:embed="rId2"/>
          <a:stretch>
            <a:fillRect/>
          </a:stretch>
        </p:blipFill>
        <p:spPr>
          <a:xfrm>
            <a:off x="5190438" y="1961982"/>
            <a:ext cx="6936577" cy="3940426"/>
          </a:xfrm>
          <a:prstGeom prst="rect">
            <a:avLst/>
          </a:prstGeom>
        </p:spPr>
      </p:pic>
      <p:sp>
        <p:nvSpPr>
          <p:cNvPr id="22" name="TextBox 21">
            <a:extLst>
              <a:ext uri="{FF2B5EF4-FFF2-40B4-BE49-F238E27FC236}">
                <a16:creationId xmlns:a16="http://schemas.microsoft.com/office/drawing/2014/main" id="{09D79499-8802-5F28-AB51-5C16DCDB3637}"/>
              </a:ext>
            </a:extLst>
          </p:cNvPr>
          <p:cNvSpPr txBox="1"/>
          <p:nvPr/>
        </p:nvSpPr>
        <p:spPr>
          <a:xfrm>
            <a:off x="946484" y="1411705"/>
            <a:ext cx="693821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3D3633"/>
                </a:solidFill>
              </a:rPr>
              <a:t>Figure Attributes</a:t>
            </a:r>
            <a:endParaRPr lang="en-US" dirty="0">
              <a:solidFill>
                <a:srgbClr val="C00000"/>
              </a:solidFill>
            </a:endParaRPr>
          </a:p>
          <a:p>
            <a:pPr marL="742950" lvl="1" indent="-285750">
              <a:buFont typeface="Arial"/>
              <a:buChar char="•"/>
            </a:pPr>
            <a:r>
              <a:rPr lang="en-US" sz="2400">
                <a:solidFill>
                  <a:srgbClr val="3D3633"/>
                </a:solidFill>
              </a:rPr>
              <a:t>Size</a:t>
            </a:r>
            <a:endParaRPr lang="en-US" sz="2400" dirty="0">
              <a:solidFill>
                <a:srgbClr val="3D3633"/>
              </a:solidFill>
            </a:endParaRPr>
          </a:p>
          <a:p>
            <a:pPr marL="742950" lvl="1" indent="-285750">
              <a:buFont typeface="Arial"/>
              <a:buChar char="•"/>
            </a:pPr>
            <a:r>
              <a:rPr lang="en-US" sz="2400" dirty="0">
                <a:solidFill>
                  <a:srgbClr val="3D3633"/>
                </a:solidFill>
              </a:rPr>
              <a:t>Arrangement</a:t>
            </a:r>
          </a:p>
          <a:p>
            <a:pPr marL="742950" lvl="1" indent="-285750">
              <a:buFont typeface="Arial"/>
              <a:buChar char="•"/>
            </a:pPr>
            <a:r>
              <a:rPr lang="en-US" sz="2400" dirty="0">
                <a:solidFill>
                  <a:srgbClr val="3D3633"/>
                </a:solidFill>
              </a:rPr>
              <a:t>Styles</a:t>
            </a:r>
          </a:p>
          <a:p>
            <a:pPr marL="742950" lvl="1" indent="-285750">
              <a:buFont typeface="Arial"/>
              <a:buChar char="•"/>
            </a:pPr>
            <a:r>
              <a:rPr lang="en-US" sz="2400" dirty="0">
                <a:solidFill>
                  <a:srgbClr val="3D3633"/>
                </a:solidFill>
              </a:rPr>
              <a:t>Accessibility</a:t>
            </a:r>
          </a:p>
          <a:p>
            <a:pPr marL="742950" lvl="1" indent="-285750">
              <a:buFont typeface="Arial"/>
              <a:buChar char="•"/>
            </a:pPr>
            <a:r>
              <a:rPr lang="en-US" sz="2400" dirty="0">
                <a:solidFill>
                  <a:srgbClr val="3D3633"/>
                </a:solidFill>
              </a:rPr>
              <a:t>Integrating figures into body text</a:t>
            </a:r>
          </a:p>
          <a:p>
            <a:pPr marL="285750" indent="-285750">
              <a:buFont typeface="Arial"/>
              <a:buChar char="•"/>
            </a:pPr>
            <a:r>
              <a:rPr lang="en-US" sz="2400" dirty="0">
                <a:solidFill>
                  <a:srgbClr val="3D3633"/>
                </a:solidFill>
              </a:rPr>
              <a:t>Figure Numbering and Captions</a:t>
            </a:r>
          </a:p>
          <a:p>
            <a:pPr marL="285750" indent="-285750">
              <a:buFont typeface="Arial"/>
              <a:buChar char="•"/>
            </a:pPr>
            <a:r>
              <a:rPr lang="en-US" sz="2400" dirty="0">
                <a:solidFill>
                  <a:srgbClr val="3D3633"/>
                </a:solidFill>
              </a:rPr>
              <a:t>Separated Graphic Content</a:t>
            </a:r>
          </a:p>
        </p:txBody>
      </p:sp>
    </p:spTree>
    <p:extLst>
      <p:ext uri="{BB962C8B-B14F-4D97-AF65-F5344CB8AC3E}">
        <p14:creationId xmlns:p14="http://schemas.microsoft.com/office/powerpoint/2010/main" val="534304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1D7E-D523-86F5-E74F-3905E5B8F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594EC-78BC-DB3F-E2F9-65B7B19BC406}"/>
              </a:ext>
            </a:extLst>
          </p:cNvPr>
          <p:cNvSpPr>
            <a:spLocks noGrp="1"/>
          </p:cNvSpPr>
          <p:nvPr>
            <p:ph type="title"/>
          </p:nvPr>
        </p:nvSpPr>
        <p:spPr/>
        <p:txBody>
          <a:bodyPr/>
          <a:lstStyle/>
          <a:p>
            <a:r>
              <a:rPr lang="en-US" dirty="0"/>
              <a:t>Ch 14 : Formatting Tables</a:t>
            </a:r>
            <a:endParaRPr lang="en-US" dirty="0">
              <a:solidFill>
                <a:srgbClr val="000000"/>
              </a:solidFill>
            </a:endParaRPr>
          </a:p>
        </p:txBody>
      </p:sp>
      <p:pic>
        <p:nvPicPr>
          <p:cNvPr id="16" name="Content Placeholder 15" descr="Microsoft Word Logo">
            <a:extLst>
              <a:ext uri="{FF2B5EF4-FFF2-40B4-BE49-F238E27FC236}">
                <a16:creationId xmlns:a16="http://schemas.microsoft.com/office/drawing/2014/main" id="{BAB1690F-EB6D-8C9A-CC0C-BE4DA107A434}"/>
              </a:ext>
            </a:extLst>
          </p:cNvPr>
          <p:cNvPicPr>
            <a:picLocks noGrp="1" noChangeAspect="1"/>
          </p:cNvPicPr>
          <p:nvPr>
            <p:ph idx="1"/>
          </p:nvPr>
        </p:nvPicPr>
        <p:blipFill>
          <a:blip r:embed="rId2"/>
          <a:stretch>
            <a:fillRect/>
          </a:stretch>
        </p:blipFill>
        <p:spPr>
          <a:xfrm>
            <a:off x="5190438" y="1961982"/>
            <a:ext cx="6936577" cy="3940426"/>
          </a:xfrm>
          <a:prstGeom prst="rect">
            <a:avLst/>
          </a:prstGeom>
        </p:spPr>
      </p:pic>
      <p:sp>
        <p:nvSpPr>
          <p:cNvPr id="22" name="TextBox 21">
            <a:extLst>
              <a:ext uri="{FF2B5EF4-FFF2-40B4-BE49-F238E27FC236}">
                <a16:creationId xmlns:a16="http://schemas.microsoft.com/office/drawing/2014/main" id="{C09E2A53-B37D-94D2-9DC4-7BA64A7FDAB9}"/>
              </a:ext>
            </a:extLst>
          </p:cNvPr>
          <p:cNvSpPr txBox="1"/>
          <p:nvPr/>
        </p:nvSpPr>
        <p:spPr>
          <a:xfrm>
            <a:off x="946484" y="1411705"/>
            <a:ext cx="693821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rgbClr val="3D3633"/>
                </a:solidFill>
              </a:rPr>
              <a:t>Anatomy of a Table</a:t>
            </a:r>
            <a:endParaRPr lang="en-US" sz="1600" dirty="0">
              <a:solidFill>
                <a:srgbClr val="C00000"/>
              </a:solidFill>
            </a:endParaRPr>
          </a:p>
          <a:p>
            <a:pPr marL="285750" indent="-285750">
              <a:buFont typeface="Arial"/>
              <a:buChar char="•"/>
            </a:pPr>
            <a:r>
              <a:rPr lang="en-US" sz="2000" dirty="0">
                <a:solidFill>
                  <a:srgbClr val="3D3633"/>
                </a:solidFill>
              </a:rPr>
              <a:t>Table Attributes</a:t>
            </a:r>
          </a:p>
          <a:p>
            <a:pPr marL="742950" lvl="1" indent="-285750">
              <a:buFont typeface="Arial"/>
              <a:buChar char="•"/>
            </a:pPr>
            <a:r>
              <a:rPr lang="en-US" sz="2000" dirty="0">
                <a:solidFill>
                  <a:srgbClr val="3D3633"/>
                </a:solidFill>
              </a:rPr>
              <a:t>Inserting a table in Word</a:t>
            </a:r>
          </a:p>
          <a:p>
            <a:pPr marL="742950" lvl="1" indent="-285750">
              <a:buFont typeface="Arial"/>
              <a:buChar char="•"/>
            </a:pPr>
            <a:r>
              <a:rPr lang="en-US" sz="2000" dirty="0">
                <a:solidFill>
                  <a:srgbClr val="3D3633"/>
                </a:solidFill>
              </a:rPr>
              <a:t>Design attributes</a:t>
            </a:r>
          </a:p>
          <a:p>
            <a:pPr marL="1200150" lvl="2" indent="-285750">
              <a:buFont typeface="Arial"/>
              <a:buChar char="•"/>
            </a:pPr>
            <a:r>
              <a:rPr lang="en-US" sz="2000" dirty="0">
                <a:solidFill>
                  <a:srgbClr val="3D3633"/>
                </a:solidFill>
              </a:rPr>
              <a:t>Table style options (table tagging)</a:t>
            </a:r>
          </a:p>
          <a:p>
            <a:pPr marL="1200150" lvl="2" indent="-285750">
              <a:buFont typeface="Arial"/>
              <a:buChar char="•"/>
            </a:pPr>
            <a:r>
              <a:rPr lang="en-US" sz="2000" dirty="0">
                <a:solidFill>
                  <a:srgbClr val="3D3633"/>
                </a:solidFill>
              </a:rPr>
              <a:t>Table styles</a:t>
            </a:r>
          </a:p>
          <a:p>
            <a:pPr marL="1200150" lvl="2" indent="-285750">
              <a:buFont typeface="Arial"/>
              <a:buChar char="•"/>
            </a:pPr>
            <a:r>
              <a:rPr lang="en-US" sz="2000" dirty="0">
                <a:solidFill>
                  <a:srgbClr val="3D3633"/>
                </a:solidFill>
              </a:rPr>
              <a:t>Shading</a:t>
            </a:r>
          </a:p>
          <a:p>
            <a:pPr marL="1200150" lvl="2" indent="-285750">
              <a:buFont typeface="Arial"/>
              <a:buChar char="•"/>
            </a:pPr>
            <a:r>
              <a:rPr lang="en-US" sz="2000" dirty="0">
                <a:solidFill>
                  <a:srgbClr val="3D3633"/>
                </a:solidFill>
              </a:rPr>
              <a:t>Borders</a:t>
            </a:r>
          </a:p>
          <a:p>
            <a:pPr marL="742950" lvl="1" indent="-285750">
              <a:buFont typeface="Arial"/>
              <a:buChar char="•"/>
            </a:pPr>
            <a:r>
              <a:rPr lang="en-US" sz="2000" dirty="0">
                <a:solidFill>
                  <a:srgbClr val="3D3633"/>
                </a:solidFill>
              </a:rPr>
              <a:t>Layout attributes</a:t>
            </a:r>
          </a:p>
          <a:p>
            <a:pPr marL="1200150" lvl="2" indent="-285750">
              <a:buFont typeface="Arial"/>
              <a:buChar char="•"/>
            </a:pPr>
            <a:r>
              <a:rPr lang="en-US" sz="2000" dirty="0">
                <a:solidFill>
                  <a:srgbClr val="3D3633"/>
                </a:solidFill>
              </a:rPr>
              <a:t>Gridlines and nonprinting characters</a:t>
            </a:r>
          </a:p>
          <a:p>
            <a:pPr marL="1200150" lvl="2" indent="-285750">
              <a:buFont typeface="Arial"/>
              <a:buChar char="•"/>
            </a:pPr>
            <a:r>
              <a:rPr lang="en-US" sz="2000" dirty="0">
                <a:solidFill>
                  <a:srgbClr val="3D3633"/>
                </a:solidFill>
              </a:rPr>
              <a:t>Cell size</a:t>
            </a:r>
          </a:p>
          <a:p>
            <a:pPr marL="1200150" lvl="2" indent="-285750">
              <a:buFont typeface="Arial"/>
              <a:buChar char="•"/>
            </a:pPr>
            <a:r>
              <a:rPr lang="en-US" sz="2000">
                <a:solidFill>
                  <a:srgbClr val="3D3633"/>
                </a:solidFill>
              </a:rPr>
              <a:t>AutoFit</a:t>
            </a:r>
            <a:endParaRPr lang="en-US" sz="2000" dirty="0">
              <a:solidFill>
                <a:srgbClr val="3D3633"/>
              </a:solidFill>
            </a:endParaRPr>
          </a:p>
          <a:p>
            <a:pPr marL="1200150" lvl="2" indent="-285750">
              <a:buFont typeface="Arial"/>
              <a:buChar char="•"/>
            </a:pPr>
            <a:r>
              <a:rPr lang="en-US" sz="2000" dirty="0">
                <a:solidFill>
                  <a:srgbClr val="3D3633"/>
                </a:solidFill>
              </a:rPr>
              <a:t>Alignment</a:t>
            </a:r>
          </a:p>
          <a:p>
            <a:pPr marL="285750" indent="-285750">
              <a:buFont typeface="Arial"/>
              <a:buChar char="•"/>
            </a:pPr>
            <a:r>
              <a:rPr lang="en-US" sz="2000" dirty="0">
                <a:solidFill>
                  <a:srgbClr val="3D3633"/>
                </a:solidFill>
              </a:rPr>
              <a:t>Table Numbering and Captions</a:t>
            </a:r>
          </a:p>
          <a:p>
            <a:pPr marL="285750" indent="-285750">
              <a:buFont typeface="Arial"/>
              <a:buChar char="•"/>
            </a:pPr>
            <a:r>
              <a:rPr lang="en-US" sz="2000" dirty="0">
                <a:solidFill>
                  <a:srgbClr val="3D3633"/>
                </a:solidFill>
              </a:rPr>
              <a:t>Table Accessibility</a:t>
            </a:r>
          </a:p>
        </p:txBody>
      </p:sp>
    </p:spTree>
    <p:extLst>
      <p:ext uri="{BB962C8B-B14F-4D97-AF65-F5344CB8AC3E}">
        <p14:creationId xmlns:p14="http://schemas.microsoft.com/office/powerpoint/2010/main" val="148230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96D60-1299-6976-56A5-59E39919F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2D639-8AE8-972C-E5AE-1A95212C3C3E}"/>
              </a:ext>
            </a:extLst>
          </p:cNvPr>
          <p:cNvSpPr>
            <a:spLocks noGrp="1"/>
          </p:cNvSpPr>
          <p:nvPr>
            <p:ph type="title"/>
          </p:nvPr>
        </p:nvSpPr>
        <p:spPr/>
        <p:txBody>
          <a:bodyPr/>
          <a:lstStyle/>
          <a:p>
            <a:r>
              <a:rPr lang="en-US" dirty="0"/>
              <a:t>Ch 15 : Formatting Strategically</a:t>
            </a:r>
            <a:endParaRPr lang="en-US" dirty="0">
              <a:solidFill>
                <a:srgbClr val="000000"/>
              </a:solidFill>
            </a:endParaRPr>
          </a:p>
        </p:txBody>
      </p:sp>
      <p:pic>
        <p:nvPicPr>
          <p:cNvPr id="16" name="Content Placeholder 15" descr="Microsoft Word Logo">
            <a:extLst>
              <a:ext uri="{FF2B5EF4-FFF2-40B4-BE49-F238E27FC236}">
                <a16:creationId xmlns:a16="http://schemas.microsoft.com/office/drawing/2014/main" id="{38BCCC39-A0FB-970C-EED6-FE3C0AAA205C}"/>
              </a:ext>
            </a:extLst>
          </p:cNvPr>
          <p:cNvPicPr>
            <a:picLocks noGrp="1" noChangeAspect="1"/>
          </p:cNvPicPr>
          <p:nvPr>
            <p:ph idx="1"/>
          </p:nvPr>
        </p:nvPicPr>
        <p:blipFill>
          <a:blip r:embed="rId2"/>
          <a:stretch>
            <a:fillRect/>
          </a:stretch>
        </p:blipFill>
        <p:spPr>
          <a:xfrm>
            <a:off x="7476438" y="1352382"/>
            <a:ext cx="4321714" cy="2456532"/>
          </a:xfrm>
          <a:prstGeom prst="rect">
            <a:avLst/>
          </a:prstGeom>
        </p:spPr>
      </p:pic>
      <p:sp>
        <p:nvSpPr>
          <p:cNvPr id="22" name="TextBox 21">
            <a:extLst>
              <a:ext uri="{FF2B5EF4-FFF2-40B4-BE49-F238E27FC236}">
                <a16:creationId xmlns:a16="http://schemas.microsoft.com/office/drawing/2014/main" id="{D6480EAC-F85B-FDEA-97B1-64568CE4C71D}"/>
              </a:ext>
            </a:extLst>
          </p:cNvPr>
          <p:cNvSpPr txBox="1"/>
          <p:nvPr/>
        </p:nvSpPr>
        <p:spPr>
          <a:xfrm>
            <a:off x="946484" y="1411705"/>
            <a:ext cx="693821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rgbClr val="3D3633"/>
                </a:solidFill>
              </a:rPr>
              <a:t>Electronic Format Accessibility</a:t>
            </a:r>
          </a:p>
          <a:p>
            <a:pPr marL="285750" indent="-285750">
              <a:buFont typeface="Arial"/>
              <a:buChar char="•"/>
            </a:pPr>
            <a:r>
              <a:rPr lang="en-US" sz="2000" dirty="0">
                <a:solidFill>
                  <a:srgbClr val="3D3633"/>
                </a:solidFill>
              </a:rPr>
              <a:t>Applications for Document Accessibility</a:t>
            </a:r>
          </a:p>
          <a:p>
            <a:pPr marL="742950" lvl="1" indent="-285750">
              <a:buFont typeface="Arial"/>
              <a:buChar char="•"/>
            </a:pPr>
            <a:r>
              <a:rPr lang="en-US" sz="2000" dirty="0">
                <a:solidFill>
                  <a:srgbClr val="3D3633"/>
                </a:solidFill>
              </a:rPr>
              <a:t>Word</a:t>
            </a:r>
          </a:p>
          <a:p>
            <a:pPr marL="742950" lvl="1" indent="-285750">
              <a:buFont typeface="Arial"/>
              <a:buChar char="•"/>
            </a:pPr>
            <a:r>
              <a:rPr lang="en-US" sz="2000" dirty="0">
                <a:solidFill>
                  <a:srgbClr val="3D3633"/>
                </a:solidFill>
              </a:rPr>
              <a:t>Acrobat DC Pro</a:t>
            </a:r>
          </a:p>
          <a:p>
            <a:pPr marL="285750" indent="-285750">
              <a:buFont typeface="Arial"/>
              <a:buChar char="•"/>
            </a:pPr>
            <a:r>
              <a:rPr lang="en-US" sz="2000" dirty="0">
                <a:solidFill>
                  <a:srgbClr val="3D3633"/>
                </a:solidFill>
              </a:rPr>
              <a:t>Format Editing from Top to Bottom</a:t>
            </a:r>
          </a:p>
          <a:p>
            <a:pPr marL="285750" indent="-285750">
              <a:buFont typeface="Arial"/>
              <a:buChar char="•"/>
            </a:pPr>
            <a:r>
              <a:rPr lang="en-US" sz="2000" dirty="0">
                <a:solidFill>
                  <a:srgbClr val="3D3633"/>
                </a:solidFill>
              </a:rPr>
              <a:t>Accessibility Checkers</a:t>
            </a:r>
          </a:p>
        </p:txBody>
      </p:sp>
      <p:pic>
        <p:nvPicPr>
          <p:cNvPr id="4" name="Picture 3" descr="Adobe acrobat logo - Social media &amp; Logos Icons">
            <a:extLst>
              <a:ext uri="{FF2B5EF4-FFF2-40B4-BE49-F238E27FC236}">
                <a16:creationId xmlns:a16="http://schemas.microsoft.com/office/drawing/2014/main" id="{B7759B1B-6B32-A3AD-3784-F83135AB91B8}"/>
              </a:ext>
            </a:extLst>
          </p:cNvPr>
          <p:cNvPicPr>
            <a:picLocks noChangeAspect="1"/>
          </p:cNvPicPr>
          <p:nvPr/>
        </p:nvPicPr>
        <p:blipFill>
          <a:blip r:embed="rId3"/>
          <a:stretch>
            <a:fillRect/>
          </a:stretch>
        </p:blipFill>
        <p:spPr>
          <a:xfrm>
            <a:off x="6657474" y="3882190"/>
            <a:ext cx="4323347" cy="2197768"/>
          </a:xfrm>
          <a:prstGeom prst="rect">
            <a:avLst/>
          </a:prstGeom>
        </p:spPr>
      </p:pic>
    </p:spTree>
    <p:extLst>
      <p:ext uri="{BB962C8B-B14F-4D97-AF65-F5344CB8AC3E}">
        <p14:creationId xmlns:p14="http://schemas.microsoft.com/office/powerpoint/2010/main" val="3871219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FBE71-CF0E-0C8E-3233-1A76AA992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94933-7CF3-3DE1-1E6A-C7467DE2AC81}"/>
              </a:ext>
            </a:extLst>
          </p:cNvPr>
          <p:cNvSpPr>
            <a:spLocks noGrp="1"/>
          </p:cNvSpPr>
          <p:nvPr>
            <p:ph type="title"/>
          </p:nvPr>
        </p:nvSpPr>
        <p:spPr/>
        <p:txBody>
          <a:bodyPr/>
          <a:lstStyle/>
          <a:p>
            <a:r>
              <a:rPr lang="en-US"/>
              <a:t>Key Findings</a:t>
            </a:r>
          </a:p>
        </p:txBody>
      </p:sp>
      <p:sp>
        <p:nvSpPr>
          <p:cNvPr id="3" name="Content Placeholder 2">
            <a:extLst>
              <a:ext uri="{FF2B5EF4-FFF2-40B4-BE49-F238E27FC236}">
                <a16:creationId xmlns:a16="http://schemas.microsoft.com/office/drawing/2014/main" id="{72BF25DE-7AA2-35EE-D4C5-E7D3F14BDADD}"/>
              </a:ext>
            </a:extLst>
          </p:cNvPr>
          <p:cNvSpPr>
            <a:spLocks noGrp="1"/>
          </p:cNvSpPr>
          <p:nvPr>
            <p:ph idx="1"/>
          </p:nvPr>
        </p:nvSpPr>
        <p:spPr>
          <a:xfrm>
            <a:off x="838200" y="1825625"/>
            <a:ext cx="7735432" cy="4068181"/>
          </a:xfrm>
        </p:spPr>
        <p:txBody>
          <a:bodyPr vert="horz" lIns="91440" tIns="45720" rIns="91440" bIns="45720" rtlCol="0" anchor="t">
            <a:normAutofit/>
          </a:bodyPr>
          <a:lstStyle/>
          <a:p>
            <a:r>
              <a:rPr lang="en-US" dirty="0"/>
              <a:t>Students use multiple technologies to prepare their ETD</a:t>
            </a:r>
          </a:p>
          <a:p>
            <a:r>
              <a:rPr lang="en-US" dirty="0"/>
              <a:t>Graduate students' technology skills vary widely</a:t>
            </a:r>
          </a:p>
          <a:p>
            <a:r>
              <a:rPr lang="en-US" dirty="0"/>
              <a:t>Technology documentation may not suit the specific constraints of ETDs</a:t>
            </a:r>
          </a:p>
          <a:p>
            <a:r>
              <a:rPr lang="en-US" dirty="0"/>
              <a:t> These chapters contain the knowledge I've accumulated from years of technical writing and ETD administration</a:t>
            </a:r>
          </a:p>
          <a:p>
            <a:endParaRPr lang="en-US"/>
          </a:p>
        </p:txBody>
      </p:sp>
    </p:spTree>
    <p:extLst>
      <p:ext uri="{BB962C8B-B14F-4D97-AF65-F5344CB8AC3E}">
        <p14:creationId xmlns:p14="http://schemas.microsoft.com/office/powerpoint/2010/main" val="375273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6E59-478B-D4C0-25A6-BCEA78CCD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01D89-51EF-B2DD-5341-F3BC849E5463}"/>
              </a:ext>
            </a:extLst>
          </p:cNvPr>
          <p:cNvSpPr>
            <a:spLocks noGrp="1"/>
          </p:cNvSpPr>
          <p:nvPr>
            <p:ph type="title"/>
          </p:nvPr>
        </p:nvSpPr>
        <p:spPr/>
        <p:txBody>
          <a:bodyPr/>
          <a:lstStyle/>
          <a:p>
            <a:r>
              <a:rPr lang="en-US"/>
              <a:t>Q &amp; A</a:t>
            </a:r>
          </a:p>
        </p:txBody>
      </p:sp>
      <p:sp>
        <p:nvSpPr>
          <p:cNvPr id="3" name="Text Placeholder 2">
            <a:extLst>
              <a:ext uri="{FF2B5EF4-FFF2-40B4-BE49-F238E27FC236}">
                <a16:creationId xmlns:a16="http://schemas.microsoft.com/office/drawing/2014/main" id="{47611F4D-09D6-1B4D-74AB-CDEC86F8F23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72115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C93ED2-F41F-6532-D5D5-AE3555B6B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45C18-6825-C716-E608-FC0175131CAC}"/>
              </a:ext>
            </a:extLst>
          </p:cNvPr>
          <p:cNvSpPr>
            <a:spLocks noGrp="1"/>
          </p:cNvSpPr>
          <p:nvPr>
            <p:ph type="title"/>
          </p:nvPr>
        </p:nvSpPr>
        <p:spPr/>
        <p:txBody>
          <a:bodyPr/>
          <a:lstStyle/>
          <a:p>
            <a:r>
              <a:rPr lang="en-US"/>
              <a:t>Core competencies to enhance careers</a:t>
            </a:r>
          </a:p>
        </p:txBody>
      </p:sp>
      <p:sp>
        <p:nvSpPr>
          <p:cNvPr id="3" name="Content Placeholder 2">
            <a:extLst>
              <a:ext uri="{FF2B5EF4-FFF2-40B4-BE49-F238E27FC236}">
                <a16:creationId xmlns:a16="http://schemas.microsoft.com/office/drawing/2014/main" id="{A5EAD803-67BE-408E-B656-FBB058623E1B}"/>
              </a:ext>
            </a:extLst>
          </p:cNvPr>
          <p:cNvSpPr>
            <a:spLocks noGrp="1"/>
          </p:cNvSpPr>
          <p:nvPr>
            <p:ph idx="1"/>
          </p:nvPr>
        </p:nvSpPr>
        <p:spPr/>
        <p:txBody>
          <a:bodyPr vert="horz" lIns="91440" tIns="45720" rIns="91440" bIns="45720" rtlCol="0" anchor="t">
            <a:normAutofit/>
          </a:bodyPr>
          <a:lstStyle/>
          <a:p>
            <a:r>
              <a:rPr lang="en-US" b="1"/>
              <a:t>Copied Basics</a:t>
            </a:r>
            <a:r>
              <a:rPr lang="en-US"/>
              <a:t> encompasses the basics of research and the basics of academia</a:t>
            </a:r>
          </a:p>
          <a:p>
            <a:r>
              <a:rPr lang="en-US"/>
              <a:t>Examples</a:t>
            </a:r>
          </a:p>
          <a:p>
            <a:pPr lvl="1"/>
            <a:r>
              <a:rPr lang="en-US"/>
              <a:t>There are different kinds of literature reviews with different levels of rigor.</a:t>
            </a:r>
          </a:p>
          <a:p>
            <a:pPr lvl="1"/>
            <a:r>
              <a:rPr lang="en-US"/>
              <a:t>Citations are indications of many thing, not just an anti-plagiarism device</a:t>
            </a:r>
          </a:p>
          <a:p>
            <a:pPr lvl="1"/>
            <a:r>
              <a:rPr lang="en-US"/>
              <a:t>Searching databases beyond Google Scholar will save time and get better results</a:t>
            </a:r>
          </a:p>
          <a:p>
            <a:pPr lvl="1"/>
            <a:r>
              <a:rPr lang="en-US"/>
              <a:t>It is common to have at least one unfavorable peer reviewer</a:t>
            </a:r>
          </a:p>
          <a:p>
            <a:pPr lvl="1"/>
            <a:r>
              <a:rPr lang="en-US"/>
              <a:t>You don’t have to accept every suggestion the reviewers make</a:t>
            </a:r>
          </a:p>
          <a:p>
            <a:pPr lvl="1"/>
            <a:r>
              <a:rPr lang="en-US"/>
              <a:t>Impact factor is </a:t>
            </a:r>
            <a:r>
              <a:rPr lang="en-US" b="1"/>
              <a:t>not</a:t>
            </a:r>
            <a:r>
              <a:rPr lang="en-US"/>
              <a:t> an indicator of the prestige or quality of a journal</a:t>
            </a:r>
          </a:p>
          <a:p>
            <a:pPr lvl="1"/>
            <a:endParaRPr lang="en-US"/>
          </a:p>
        </p:txBody>
      </p:sp>
    </p:spTree>
    <p:extLst>
      <p:ext uri="{BB962C8B-B14F-4D97-AF65-F5344CB8AC3E}">
        <p14:creationId xmlns:p14="http://schemas.microsoft.com/office/powerpoint/2010/main" val="1029462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5177E-0331-A6F1-159D-BE7DD831D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B59F4-773A-E8CF-9235-1A711B69C8C3}"/>
              </a:ext>
            </a:extLst>
          </p:cNvPr>
          <p:cNvSpPr>
            <a:spLocks noGrp="1"/>
          </p:cNvSpPr>
          <p:nvPr>
            <p:ph type="title"/>
          </p:nvPr>
        </p:nvSpPr>
        <p:spPr/>
        <p:txBody>
          <a:bodyPr/>
          <a:lstStyle/>
          <a:p>
            <a:r>
              <a:rPr lang="en-US"/>
              <a:t>Conclusion</a:t>
            </a:r>
          </a:p>
        </p:txBody>
      </p:sp>
      <p:sp>
        <p:nvSpPr>
          <p:cNvPr id="3" name="Text Placeholder 2">
            <a:extLst>
              <a:ext uri="{FF2B5EF4-FFF2-40B4-BE49-F238E27FC236}">
                <a16:creationId xmlns:a16="http://schemas.microsoft.com/office/drawing/2014/main" id="{64B847D2-1661-1E37-76A0-52B9BD8858F8}"/>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232249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C7B8169-6582-EABA-3611-D30C496D3754}"/>
              </a:ext>
            </a:extLst>
          </p:cNvPr>
          <p:cNvSpPr>
            <a:spLocks noGrp="1"/>
          </p:cNvSpPr>
          <p:nvPr>
            <p:ph type="title"/>
          </p:nvPr>
        </p:nvSpPr>
        <p:spPr>
          <a:xfrm>
            <a:off x="839788" y="457200"/>
            <a:ext cx="3932237" cy="1600200"/>
          </a:xfrm>
        </p:spPr>
        <p:txBody>
          <a:bodyPr/>
          <a:lstStyle/>
          <a:p>
            <a:r>
              <a:rPr lang="en-US"/>
              <a:t>The Goal: </a:t>
            </a:r>
            <a:br>
              <a:rPr lang="en-US"/>
            </a:br>
            <a:r>
              <a:rPr lang="en-US"/>
              <a:t>The Garden Path</a:t>
            </a:r>
          </a:p>
        </p:txBody>
      </p:sp>
      <p:pic>
        <p:nvPicPr>
          <p:cNvPr id="3" name="Picture 2" descr="A drawing of a building with a maze of hedges surrounding a clear path to the building. ">
            <a:extLst>
              <a:ext uri="{FF2B5EF4-FFF2-40B4-BE49-F238E27FC236}">
                <a16:creationId xmlns:a16="http://schemas.microsoft.com/office/drawing/2014/main" id="{8EB4200C-988F-F7C0-C80B-456A023ADE58}"/>
              </a:ext>
            </a:extLst>
          </p:cNvPr>
          <p:cNvPicPr>
            <a:picLocks noChangeAspect="1"/>
          </p:cNvPicPr>
          <p:nvPr/>
        </p:nvPicPr>
        <p:blipFill>
          <a:blip r:embed="rId2"/>
          <a:stretch>
            <a:fillRect/>
          </a:stretch>
        </p:blipFill>
        <p:spPr>
          <a:xfrm>
            <a:off x="5832475" y="987425"/>
            <a:ext cx="4873625" cy="4873625"/>
          </a:xfrm>
          <a:prstGeom prst="rect">
            <a:avLst/>
          </a:prstGeom>
          <a:noFill/>
        </p:spPr>
      </p:pic>
      <p:sp>
        <p:nvSpPr>
          <p:cNvPr id="10" name="Text Placeholder 3">
            <a:extLst>
              <a:ext uri="{FF2B5EF4-FFF2-40B4-BE49-F238E27FC236}">
                <a16:creationId xmlns:a16="http://schemas.microsoft.com/office/drawing/2014/main" id="{19E09FBA-E755-D902-5221-1428A0E437C5}"/>
              </a:ext>
            </a:extLst>
          </p:cNvPr>
          <p:cNvSpPr>
            <a:spLocks noGrp="1"/>
          </p:cNvSpPr>
          <p:nvPr>
            <p:ph type="body" sz="half" idx="2"/>
          </p:nvPr>
        </p:nvSpPr>
        <p:spPr>
          <a:xfrm>
            <a:off x="839788" y="2057400"/>
            <a:ext cx="3932237" cy="3811588"/>
          </a:xfrm>
        </p:spPr>
        <p:txBody>
          <a:bodyPr vert="horz" lIns="91440" tIns="45720" rIns="91440" bIns="45720" rtlCol="0" anchor="t">
            <a:normAutofit/>
          </a:bodyPr>
          <a:lstStyle/>
          <a:p>
            <a:pPr marL="285750" indent="-285750">
              <a:buFont typeface="Arial,Sans-Serif" panose="020B0604020202020204" pitchFamily="34" charset="0"/>
              <a:buChar char="•"/>
            </a:pPr>
            <a:r>
              <a:rPr lang="en-US" sz="1700"/>
              <a:t>Creation of an efficient, centralized, and sustainable information source</a:t>
            </a:r>
            <a:endParaRPr lang="en-US" sz="1700">
              <a:solidFill>
                <a:srgbClr val="C00000"/>
              </a:solidFill>
            </a:endParaRPr>
          </a:p>
          <a:p>
            <a:endParaRPr lang="en-US"/>
          </a:p>
          <a:p>
            <a:endParaRPr lang="en-US"/>
          </a:p>
          <a:p>
            <a:endParaRPr lang="en-US"/>
          </a:p>
          <a:p>
            <a:endParaRPr lang="en-US"/>
          </a:p>
          <a:p>
            <a:endParaRPr lang="en-US"/>
          </a:p>
          <a:p>
            <a:r>
              <a:rPr lang="en-US" i="1"/>
              <a:t>Students can walk a cultivated path that guides them to the information they need, the people who can help. Most importantly, the end goal is clearly presented. </a:t>
            </a:r>
          </a:p>
        </p:txBody>
      </p:sp>
    </p:spTree>
    <p:extLst>
      <p:ext uri="{BB962C8B-B14F-4D97-AF65-F5344CB8AC3E}">
        <p14:creationId xmlns:p14="http://schemas.microsoft.com/office/powerpoint/2010/main" val="3817441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EC57A-0302-E460-559C-E2B176B981B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EF28E92-2DEB-9236-1494-A542099165F1}"/>
              </a:ext>
            </a:extLst>
          </p:cNvPr>
          <p:cNvSpPr>
            <a:spLocks noGrp="1"/>
          </p:cNvSpPr>
          <p:nvPr>
            <p:ph type="title"/>
          </p:nvPr>
        </p:nvSpPr>
        <p:spPr>
          <a:xfrm>
            <a:off x="839788" y="457200"/>
            <a:ext cx="3932237" cy="1600200"/>
          </a:xfrm>
        </p:spPr>
        <p:txBody>
          <a:bodyPr/>
          <a:lstStyle/>
          <a:p>
            <a:r>
              <a:rPr lang="en-US"/>
              <a:t>The E-Book Release</a:t>
            </a:r>
          </a:p>
        </p:txBody>
      </p:sp>
      <p:pic>
        <p:nvPicPr>
          <p:cNvPr id="3" name="Picture 2" descr="Surviving Research Publication book cover: a painting of abstract shapes with a silhouette of a hand in the foreground">
            <a:extLst>
              <a:ext uri="{FF2B5EF4-FFF2-40B4-BE49-F238E27FC236}">
                <a16:creationId xmlns:a16="http://schemas.microsoft.com/office/drawing/2014/main" id="{2DA0A848-1E92-3868-A9C7-2A21D4C45083}"/>
              </a:ext>
            </a:extLst>
          </p:cNvPr>
          <p:cNvPicPr>
            <a:picLocks noChangeAspect="1"/>
          </p:cNvPicPr>
          <p:nvPr/>
        </p:nvPicPr>
        <p:blipFill>
          <a:blip r:embed="rId2"/>
          <a:stretch>
            <a:fillRect/>
          </a:stretch>
        </p:blipFill>
        <p:spPr>
          <a:xfrm>
            <a:off x="6385928" y="987425"/>
            <a:ext cx="3766718" cy="4873625"/>
          </a:xfrm>
          <a:prstGeom prst="rect">
            <a:avLst/>
          </a:prstGeom>
          <a:noFill/>
        </p:spPr>
      </p:pic>
      <p:sp>
        <p:nvSpPr>
          <p:cNvPr id="10" name="Text Placeholder 3">
            <a:extLst>
              <a:ext uri="{FF2B5EF4-FFF2-40B4-BE49-F238E27FC236}">
                <a16:creationId xmlns:a16="http://schemas.microsoft.com/office/drawing/2014/main" id="{07C27FE9-1CB1-011C-2E72-126383DA65DC}"/>
              </a:ext>
            </a:extLst>
          </p:cNvPr>
          <p:cNvSpPr>
            <a:spLocks noGrp="1"/>
          </p:cNvSpPr>
          <p:nvPr>
            <p:ph type="body" sz="half" idx="2"/>
          </p:nvPr>
        </p:nvSpPr>
        <p:spPr>
          <a:xfrm>
            <a:off x="839788" y="2057400"/>
            <a:ext cx="3932237" cy="3811588"/>
          </a:xfrm>
        </p:spPr>
        <p:txBody>
          <a:bodyPr vert="horz" lIns="91440" tIns="45720" rIns="91440" bIns="45720" rtlCol="0" anchor="t">
            <a:normAutofit/>
          </a:bodyPr>
          <a:lstStyle/>
          <a:p>
            <a:pPr marL="285750" indent="-285750">
              <a:buFont typeface="Arial" panose="020B0604020202020204" pitchFamily="34" charset="0"/>
              <a:buChar char="•"/>
            </a:pPr>
            <a:r>
              <a:rPr lang="en-US" dirty="0"/>
              <a:t>Anticipated release date:</a:t>
            </a:r>
          </a:p>
          <a:p>
            <a:pPr marL="285750" indent="-285750">
              <a:buFont typeface="Arial" panose="020B0604020202020204" pitchFamily="34" charset="0"/>
              <a:buChar char="•"/>
            </a:pPr>
            <a:r>
              <a:rPr lang="en-US" dirty="0"/>
              <a:t>Link: go.iastate.edu/PNBVC9</a:t>
            </a:r>
          </a:p>
          <a:p>
            <a:pPr marL="285750" indent="-285750">
              <a:buFont typeface="Arial" panose="020B0604020202020204" pitchFamily="34" charset="0"/>
              <a:buChar char="•"/>
            </a:pPr>
            <a:r>
              <a:rPr lang="en-US" dirty="0"/>
              <a:t>ISU integration</a:t>
            </a:r>
          </a:p>
          <a:p>
            <a:pPr marL="742950" lvl="1" indent="-285750">
              <a:buFont typeface="Arial" panose="020B0604020202020204" pitchFamily="34" charset="0"/>
              <a:buChar char="•"/>
            </a:pPr>
            <a:r>
              <a:rPr lang="en-US" dirty="0"/>
              <a:t>GR ST 5320: Mapping Graduate School Trajectory</a:t>
            </a:r>
          </a:p>
          <a:p>
            <a:pPr marL="742950" lvl="1" indent="-285750">
              <a:buFont typeface="Arial" panose="020B0604020202020204" pitchFamily="34" charset="0"/>
              <a:buChar char="•"/>
            </a:pPr>
            <a:r>
              <a:rPr lang="en-US" dirty="0"/>
              <a:t>GR ST 5330: Sustaining Productivity through Accountability in Graduate School</a:t>
            </a:r>
          </a:p>
          <a:p>
            <a:pPr marL="742950" lvl="1" indent="-285750">
              <a:buFont typeface="Arial" panose="020B0604020202020204" pitchFamily="34" charset="0"/>
              <a:buChar char="•"/>
            </a:pPr>
            <a:r>
              <a:rPr lang="en-US" dirty="0"/>
              <a:t>GR ST 5340: Attaining Success in Graduate School</a:t>
            </a:r>
          </a:p>
          <a:p>
            <a:pPr marL="742950" lvl="1" indent="-285750">
              <a:buFont typeface="Arial" panose="020B0604020202020204" pitchFamily="34" charset="0"/>
              <a:buChar char="•"/>
            </a:pPr>
            <a:r>
              <a:rPr lang="en-US" dirty="0"/>
              <a:t>LIB 5600: Advanced Research Skills for Graduate Students</a:t>
            </a:r>
          </a:p>
          <a:p>
            <a:pPr marL="742950" lvl="1" indent="-285750">
              <a:buFont typeface="Arial" panose="020B0604020202020204" pitchFamily="34" charset="0"/>
              <a:buChar char="•"/>
            </a:pPr>
            <a:r>
              <a:rPr lang="en-US" dirty="0"/>
              <a:t>Non-credit Canvas course for ETD preparation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820044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38D7-9DBF-D9C1-6B5B-CCA9F5152134}"/>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B426F568-81D8-4B9E-2F92-DE65F8960C33}"/>
              </a:ext>
            </a:extLst>
          </p:cNvPr>
          <p:cNvSpPr>
            <a:spLocks noGrp="1"/>
          </p:cNvSpPr>
          <p:nvPr>
            <p:ph idx="1"/>
          </p:nvPr>
        </p:nvSpPr>
        <p:spPr>
          <a:xfrm>
            <a:off x="838200" y="1825625"/>
            <a:ext cx="3152775" cy="4068181"/>
          </a:xfrm>
        </p:spPr>
        <p:txBody>
          <a:bodyPr vert="horz" lIns="91440" tIns="45720" rIns="91440" bIns="45720" rtlCol="0" anchor="t">
            <a:noAutofit/>
          </a:bodyPr>
          <a:lstStyle/>
          <a:p>
            <a:pPr marL="0" indent="0">
              <a:buNone/>
            </a:pPr>
            <a:r>
              <a:rPr lang="en-US" sz="2000" dirty="0"/>
              <a:t>Kerry Agnitsch (ISU IRB Co-Chair)</a:t>
            </a:r>
          </a:p>
          <a:p>
            <a:pPr marL="0" indent="0">
              <a:buNone/>
            </a:pPr>
            <a:r>
              <a:rPr lang="en-US" sz="2000" dirty="0"/>
              <a:t>Abbey Elder (ISU open access and scholarly communications librarian)</a:t>
            </a:r>
            <a:endParaRPr lang="en-US" sz="2000"/>
          </a:p>
          <a:p>
            <a:pPr marL="0" indent="0">
              <a:buNone/>
            </a:pPr>
            <a:r>
              <a:rPr lang="en-US" sz="2000" dirty="0"/>
              <a:t>Kim Fleshman (Bowling Green State University Coordinator, Thesis &amp; Dissertation Services)</a:t>
            </a:r>
            <a:endParaRPr lang="en-US" sz="2000" dirty="0">
              <a:solidFill>
                <a:srgbClr val="C00000"/>
              </a:solidFill>
            </a:endParaRPr>
          </a:p>
          <a:p>
            <a:pPr marL="0" indent="0">
              <a:buNone/>
            </a:pPr>
            <a:r>
              <a:rPr lang="en-US" sz="2000" dirty="0"/>
              <a:t>John </a:t>
            </a:r>
            <a:r>
              <a:rPr lang="en-US" sz="2000" dirty="0" err="1"/>
              <a:t>Fudrow</a:t>
            </a:r>
            <a:r>
              <a:rPr lang="en-US" sz="2000" dirty="0"/>
              <a:t> (University of Pittsburgh Repository Librarian)</a:t>
            </a:r>
            <a:endParaRPr lang="en-US" sz="2000">
              <a:solidFill>
                <a:srgbClr val="C00000"/>
              </a:solidFill>
            </a:endParaRPr>
          </a:p>
          <a:p>
            <a:pPr marL="0" indent="0">
              <a:buNone/>
            </a:pPr>
            <a:endParaRPr lang="en-US" sz="2000" dirty="0"/>
          </a:p>
          <a:p>
            <a:pPr marL="0" indent="0">
              <a:buNone/>
            </a:pPr>
            <a:endParaRPr lang="en-US" sz="2000" dirty="0"/>
          </a:p>
          <a:p>
            <a:pPr marL="0" indent="0">
              <a:buNone/>
            </a:pPr>
            <a:endParaRPr lang="en-US" sz="2000"/>
          </a:p>
        </p:txBody>
      </p:sp>
      <p:sp>
        <p:nvSpPr>
          <p:cNvPr id="5" name="Content Placeholder 2">
            <a:extLst>
              <a:ext uri="{FF2B5EF4-FFF2-40B4-BE49-F238E27FC236}">
                <a16:creationId xmlns:a16="http://schemas.microsoft.com/office/drawing/2014/main" id="{D0857565-975A-85DF-528C-E61FE632566B}"/>
              </a:ext>
            </a:extLst>
          </p:cNvPr>
          <p:cNvSpPr txBox="1">
            <a:spLocks/>
          </p:cNvSpPr>
          <p:nvPr/>
        </p:nvSpPr>
        <p:spPr>
          <a:xfrm>
            <a:off x="4457700" y="1825625"/>
            <a:ext cx="3152775" cy="40681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Kate Garretson (ISU Instruction Librarian)</a:t>
            </a:r>
            <a:endParaRPr lang="en-US" dirty="0"/>
          </a:p>
          <a:p>
            <a:pPr marL="0" indent="0">
              <a:buNone/>
            </a:pPr>
            <a:r>
              <a:rPr lang="en-US" sz="2000" dirty="0"/>
              <a:t>Jesse Garrison (ISU Science and Technology Librarian) </a:t>
            </a:r>
            <a:endParaRPr lang="en-US" dirty="0"/>
          </a:p>
          <a:p>
            <a:pPr marL="0" indent="0">
              <a:buNone/>
            </a:pPr>
            <a:r>
              <a:rPr lang="en-US" sz="2000" dirty="0"/>
              <a:t>Paul Gregory (ISU Commercialization Manager)</a:t>
            </a:r>
            <a:endParaRPr lang="en-US" sz="2000" dirty="0">
              <a:solidFill>
                <a:srgbClr val="C00000"/>
              </a:solidFill>
            </a:endParaRPr>
          </a:p>
          <a:p>
            <a:pPr marL="0" indent="0">
              <a:buNone/>
            </a:pPr>
            <a:r>
              <a:rPr lang="en-US" sz="2000" dirty="0"/>
              <a:t>Tina Griffin (Medical librarian, Associate professor, UIC) </a:t>
            </a:r>
            <a:endParaRPr lang="en-US" sz="2000" dirty="0">
              <a:solidFill>
                <a:srgbClr val="C00000"/>
              </a:solidFill>
            </a:endParaRPr>
          </a:p>
          <a:p>
            <a:pPr marL="0" indent="0">
              <a:buNone/>
            </a:pPr>
            <a:endParaRPr lang="en-US" sz="2000" dirty="0"/>
          </a:p>
        </p:txBody>
      </p:sp>
      <p:sp>
        <p:nvSpPr>
          <p:cNvPr id="6" name="Content Placeholder 2">
            <a:extLst>
              <a:ext uri="{FF2B5EF4-FFF2-40B4-BE49-F238E27FC236}">
                <a16:creationId xmlns:a16="http://schemas.microsoft.com/office/drawing/2014/main" id="{C7A9150A-4243-857F-41CC-0BD6C3B260DB}"/>
              </a:ext>
            </a:extLst>
          </p:cNvPr>
          <p:cNvSpPr txBox="1">
            <a:spLocks/>
          </p:cNvSpPr>
          <p:nvPr/>
        </p:nvSpPr>
        <p:spPr>
          <a:xfrm>
            <a:off x="8077200" y="1825625"/>
            <a:ext cx="3152775" cy="40681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Sarah Kaatz (ISU Director of the Office of Research Ethics)</a:t>
            </a:r>
            <a:endParaRPr lang="en-US" sz="2000" dirty="0">
              <a:solidFill>
                <a:srgbClr val="000000"/>
              </a:solidFill>
            </a:endParaRPr>
          </a:p>
          <a:p>
            <a:pPr marL="0" indent="0">
              <a:buNone/>
            </a:pPr>
            <a:r>
              <a:rPr lang="en-US" sz="2000" dirty="0"/>
              <a:t>Dianah Ngonyama (ISU Research Integrity Officer)</a:t>
            </a:r>
            <a:endParaRPr lang="en-US"/>
          </a:p>
          <a:p>
            <a:pPr marL="0" indent="0">
              <a:buNone/>
            </a:pPr>
            <a:r>
              <a:rPr lang="en-US" sz="2000" dirty="0"/>
              <a:t>Robin Sinn (ISU Director, Collections and Open Strategies)</a:t>
            </a:r>
            <a:endParaRPr lang="en-US"/>
          </a:p>
          <a:p>
            <a:pPr marL="0" indent="0">
              <a:buNone/>
            </a:pPr>
            <a:r>
              <a:rPr lang="en-US" sz="2000" dirty="0"/>
              <a:t>Erin Thomas (Science &amp; Engineering Librarian, UUW-Madison)</a:t>
            </a:r>
          </a:p>
        </p:txBody>
      </p:sp>
    </p:spTree>
    <p:extLst>
      <p:ext uri="{BB962C8B-B14F-4D97-AF65-F5344CB8AC3E}">
        <p14:creationId xmlns:p14="http://schemas.microsoft.com/office/powerpoint/2010/main" val="273431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351B4-6B55-95EF-4AAC-7717F7964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D5150-1A4E-085C-260D-4706199B8DED}"/>
              </a:ext>
            </a:extLst>
          </p:cNvPr>
          <p:cNvSpPr>
            <a:spLocks noGrp="1"/>
          </p:cNvSpPr>
          <p:nvPr>
            <p:ph type="title"/>
          </p:nvPr>
        </p:nvSpPr>
        <p:spPr/>
        <p:txBody>
          <a:bodyPr/>
          <a:lstStyle/>
          <a:p>
            <a:r>
              <a:rPr lang="en-US"/>
              <a:t>Q &amp; A</a:t>
            </a:r>
          </a:p>
        </p:txBody>
      </p:sp>
      <p:sp>
        <p:nvSpPr>
          <p:cNvPr id="3" name="Text Placeholder 2">
            <a:extLst>
              <a:ext uri="{FF2B5EF4-FFF2-40B4-BE49-F238E27FC236}">
                <a16:creationId xmlns:a16="http://schemas.microsoft.com/office/drawing/2014/main" id="{2EAF1047-119E-F48B-F4E3-96453F16A7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65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3F6B0-9B66-A8C8-0D59-8B48882BAC0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1B09016-1E5B-AA96-7D6D-93F649B30208}"/>
              </a:ext>
            </a:extLst>
          </p:cNvPr>
          <p:cNvSpPr>
            <a:spLocks noGrp="1"/>
          </p:cNvSpPr>
          <p:nvPr>
            <p:ph type="title"/>
          </p:nvPr>
        </p:nvSpPr>
        <p:spPr>
          <a:xfrm>
            <a:off x="839788" y="457200"/>
            <a:ext cx="8570912" cy="1600200"/>
          </a:xfrm>
        </p:spPr>
        <p:txBody>
          <a:bodyPr/>
          <a:lstStyle/>
          <a:p>
            <a:r>
              <a:rPr lang="en-US" dirty="0"/>
              <a:t>Questions for The Audience</a:t>
            </a:r>
          </a:p>
        </p:txBody>
      </p:sp>
      <p:sp>
        <p:nvSpPr>
          <p:cNvPr id="10" name="Text Placeholder 3">
            <a:extLst>
              <a:ext uri="{FF2B5EF4-FFF2-40B4-BE49-F238E27FC236}">
                <a16:creationId xmlns:a16="http://schemas.microsoft.com/office/drawing/2014/main" id="{2C7CB266-BBE4-19B9-3850-F88C8C7A22D3}"/>
              </a:ext>
            </a:extLst>
          </p:cNvPr>
          <p:cNvSpPr>
            <a:spLocks noGrp="1"/>
          </p:cNvSpPr>
          <p:nvPr>
            <p:ph type="body" sz="half" idx="2"/>
          </p:nvPr>
        </p:nvSpPr>
        <p:spPr>
          <a:xfrm>
            <a:off x="839788" y="2057400"/>
            <a:ext cx="9771062" cy="3811588"/>
          </a:xfrm>
        </p:spPr>
        <p:txBody>
          <a:bodyPr vert="horz" lIns="91440" tIns="45720" rIns="91440" bIns="45720" rtlCol="0" anchor="t">
            <a:normAutofit/>
          </a:bodyPr>
          <a:lstStyle/>
          <a:p>
            <a:pPr marL="342900" indent="-342900">
              <a:buAutoNum type="arabicPeriod"/>
            </a:pPr>
            <a:r>
              <a:rPr lang="en-US" sz="2400" dirty="0"/>
              <a:t>Where do you see the need for this OER at your institution or organization?</a:t>
            </a:r>
          </a:p>
          <a:p>
            <a:pPr marL="342900" indent="-342900">
              <a:buAutoNum type="arabicPeriod"/>
            </a:pPr>
            <a:r>
              <a:rPr lang="en-US" sz="2400" dirty="0"/>
              <a:t>Who could you recommend this OER to?</a:t>
            </a:r>
          </a:p>
          <a:p>
            <a:pPr marL="342900" indent="-342900">
              <a:buAutoNum type="arabicPeriod"/>
            </a:pPr>
            <a:r>
              <a:rPr lang="en-US" sz="2400" dirty="0"/>
              <a:t>How could you promote the integration of this OER?</a:t>
            </a:r>
          </a:p>
          <a:p>
            <a:pPr marL="342900" indent="-342900">
              <a:buAutoNum type="arabicPeriod"/>
            </a:pPr>
            <a:r>
              <a:rPr lang="en-US" sz="2400" dirty="0"/>
              <a:t>What topics could we include in the future edition?</a:t>
            </a:r>
          </a:p>
          <a:p>
            <a:pPr marL="342900" indent="-342900">
              <a:buAutoNum type="arabicPeriod"/>
            </a:pPr>
            <a:r>
              <a:rPr lang="en-US" sz="2400" dirty="0"/>
              <a:t>What other feedback, suggestions, questions do you have?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518549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F12CB-C07C-BC5D-6952-70B9A8171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75C9C-93D3-445A-74E5-AC5B58C20034}"/>
              </a:ext>
            </a:extLst>
          </p:cNvPr>
          <p:cNvSpPr>
            <a:spLocks noGrp="1"/>
          </p:cNvSpPr>
          <p:nvPr>
            <p:ph type="title"/>
          </p:nvPr>
        </p:nvSpPr>
        <p:spPr/>
        <p:txBody>
          <a:bodyPr/>
          <a:lstStyle/>
          <a:p>
            <a:r>
              <a:rPr lang="en-US"/>
              <a:t>Q &amp; A</a:t>
            </a:r>
          </a:p>
        </p:txBody>
      </p:sp>
      <p:sp>
        <p:nvSpPr>
          <p:cNvPr id="3" name="Text Placeholder 2">
            <a:extLst>
              <a:ext uri="{FF2B5EF4-FFF2-40B4-BE49-F238E27FC236}">
                <a16:creationId xmlns:a16="http://schemas.microsoft.com/office/drawing/2014/main" id="{D34DA6C7-0124-60DF-EE99-8611818392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14977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5D2A-F873-80E4-4741-4FF40C7A9C20}"/>
              </a:ext>
            </a:extLst>
          </p:cNvPr>
          <p:cNvSpPr>
            <a:spLocks noGrp="1"/>
          </p:cNvSpPr>
          <p:nvPr>
            <p:ph type="title"/>
          </p:nvPr>
        </p:nvSpPr>
        <p:spPr>
          <a:xfrm>
            <a:off x="838200" y="365125"/>
            <a:ext cx="7286625" cy="1344613"/>
          </a:xfrm>
        </p:spPr>
        <p:txBody>
          <a:bodyPr/>
          <a:lstStyle/>
          <a:p>
            <a:r>
              <a:rPr lang="en-US" sz="3200"/>
              <a:t>The Vision – </a:t>
            </a:r>
            <a:br>
              <a:rPr lang="en-US" sz="3200"/>
            </a:br>
            <a:r>
              <a:rPr lang="en-US" sz="3200"/>
              <a:t>One Book to Help Them All</a:t>
            </a:r>
          </a:p>
        </p:txBody>
      </p:sp>
      <p:sp>
        <p:nvSpPr>
          <p:cNvPr id="3" name="Content Placeholder 2">
            <a:extLst>
              <a:ext uri="{FF2B5EF4-FFF2-40B4-BE49-F238E27FC236}">
                <a16:creationId xmlns:a16="http://schemas.microsoft.com/office/drawing/2014/main" id="{22ADD261-4E87-6D12-FC7A-AD1F0D64F5C3}"/>
              </a:ext>
            </a:extLst>
          </p:cNvPr>
          <p:cNvSpPr>
            <a:spLocks noGrp="1"/>
          </p:cNvSpPr>
          <p:nvPr>
            <p:ph idx="1"/>
          </p:nvPr>
        </p:nvSpPr>
        <p:spPr>
          <a:xfrm>
            <a:off x="838200" y="1825625"/>
            <a:ext cx="6886575" cy="4068181"/>
          </a:xfrm>
        </p:spPr>
        <p:txBody>
          <a:bodyPr vert="horz" lIns="91440" tIns="45720" rIns="91440" bIns="45720" rtlCol="0" anchor="t">
            <a:normAutofit fontScale="92500" lnSpcReduction="10000"/>
          </a:bodyPr>
          <a:lstStyle/>
          <a:p>
            <a:pPr marL="0" indent="0">
              <a:buNone/>
            </a:pPr>
            <a:r>
              <a:rPr lang="en-US" dirty="0"/>
              <a:t>Produce an open educational resource that empowers graduate students, postdocs, and early-career researchers to:</a:t>
            </a:r>
          </a:p>
          <a:p>
            <a:r>
              <a:rPr lang="en-US" dirty="0">
                <a:solidFill>
                  <a:schemeClr val="accent5">
                    <a:lumMod val="49000"/>
                  </a:schemeClr>
                </a:solidFill>
              </a:rPr>
              <a:t>Understand their role as a new scholar</a:t>
            </a:r>
          </a:p>
          <a:p>
            <a:r>
              <a:rPr lang="en-US" dirty="0">
                <a:solidFill>
                  <a:schemeClr val="accent5">
                    <a:lumMod val="49000"/>
                  </a:schemeClr>
                </a:solidFill>
              </a:rPr>
              <a:t>Streamline access to valuable information</a:t>
            </a:r>
          </a:p>
          <a:p>
            <a:r>
              <a:rPr lang="en-US" dirty="0">
                <a:solidFill>
                  <a:schemeClr val="accent5">
                    <a:lumMod val="49000"/>
                  </a:schemeClr>
                </a:solidFill>
              </a:rPr>
              <a:t>Establish and protect professional credibility</a:t>
            </a:r>
          </a:p>
          <a:p>
            <a:r>
              <a:rPr lang="en-US" dirty="0">
                <a:solidFill>
                  <a:schemeClr val="accent5">
                    <a:lumMod val="49000"/>
                  </a:schemeClr>
                </a:solidFill>
              </a:rPr>
              <a:t>Report and publish results with integrity</a:t>
            </a:r>
          </a:p>
          <a:p>
            <a:r>
              <a:rPr lang="en-US" dirty="0"/>
              <a:t>Prepare and complete electronic theses and dissertations that meet institutional, state, and federal guidelines</a:t>
            </a:r>
          </a:p>
        </p:txBody>
      </p:sp>
      <p:pic>
        <p:nvPicPr>
          <p:cNvPr id="4" name="Picture 3" descr="A colorful cover of a book&#10;&#10;AI-generated content may be incorrect.">
            <a:extLst>
              <a:ext uri="{FF2B5EF4-FFF2-40B4-BE49-F238E27FC236}">
                <a16:creationId xmlns:a16="http://schemas.microsoft.com/office/drawing/2014/main" id="{E83A5805-2489-4AE7-5B3E-C061BD57B5AA}"/>
              </a:ext>
            </a:extLst>
          </p:cNvPr>
          <p:cNvPicPr>
            <a:picLocks noChangeAspect="1"/>
          </p:cNvPicPr>
          <p:nvPr/>
        </p:nvPicPr>
        <p:blipFill>
          <a:blip r:embed="rId2"/>
          <a:stretch>
            <a:fillRect/>
          </a:stretch>
        </p:blipFill>
        <p:spPr>
          <a:xfrm>
            <a:off x="7722525" y="457200"/>
            <a:ext cx="4100249" cy="5343525"/>
          </a:xfrm>
          <a:prstGeom prst="rect">
            <a:avLst/>
          </a:prstGeom>
        </p:spPr>
      </p:pic>
    </p:spTree>
    <p:extLst>
      <p:ext uri="{BB962C8B-B14F-4D97-AF65-F5344CB8AC3E}">
        <p14:creationId xmlns:p14="http://schemas.microsoft.com/office/powerpoint/2010/main" val="303558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BC5AD-B2D7-D8B9-E4B3-7F778F58E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87747-C200-F9AB-EBF0-D7515A2A2F48}"/>
              </a:ext>
            </a:extLst>
          </p:cNvPr>
          <p:cNvSpPr>
            <a:spLocks noGrp="1"/>
          </p:cNvSpPr>
          <p:nvPr>
            <p:ph type="title"/>
          </p:nvPr>
        </p:nvSpPr>
        <p:spPr>
          <a:xfrm>
            <a:off x="838200" y="365125"/>
            <a:ext cx="7286625" cy="1344613"/>
          </a:xfrm>
        </p:spPr>
        <p:txBody>
          <a:bodyPr>
            <a:normAutofit fontScale="90000"/>
          </a:bodyPr>
          <a:lstStyle/>
          <a:p>
            <a:r>
              <a:rPr lang="en-US" sz="3200">
                <a:solidFill>
                  <a:srgbClr val="C00000"/>
                </a:solidFill>
              </a:rPr>
              <a:t>The Funding – </a:t>
            </a:r>
            <a:br>
              <a:rPr lang="en-US" sz="3200">
                <a:solidFill>
                  <a:srgbClr val="FF0000"/>
                </a:solidFill>
              </a:rPr>
            </a:br>
            <a:r>
              <a:rPr lang="en-US" sz="3200">
                <a:solidFill>
                  <a:srgbClr val="C00000"/>
                </a:solidFill>
                <a:latin typeface="Aptos Display"/>
              </a:rPr>
              <a:t>Affordable Course Materials Jumpstart Initiative</a:t>
            </a:r>
            <a:r>
              <a:rPr lang="en-US" sz="1500">
                <a:solidFill>
                  <a:srgbClr val="3D3734"/>
                </a:solidFill>
                <a:latin typeface="Aptos"/>
              </a:rPr>
              <a:t> </a:t>
            </a:r>
            <a:endParaRPr lang="en-US" sz="3200">
              <a:solidFill>
                <a:srgbClr val="C00000"/>
              </a:solidFill>
              <a:latin typeface="Aptos Display"/>
            </a:endParaRPr>
          </a:p>
        </p:txBody>
      </p:sp>
      <p:sp>
        <p:nvSpPr>
          <p:cNvPr id="3" name="Content Placeholder 2">
            <a:extLst>
              <a:ext uri="{FF2B5EF4-FFF2-40B4-BE49-F238E27FC236}">
                <a16:creationId xmlns:a16="http://schemas.microsoft.com/office/drawing/2014/main" id="{E960822B-4FC1-2E17-AF61-A0C79195B13F}"/>
              </a:ext>
            </a:extLst>
          </p:cNvPr>
          <p:cNvSpPr>
            <a:spLocks noGrp="1"/>
          </p:cNvSpPr>
          <p:nvPr>
            <p:ph idx="1"/>
          </p:nvPr>
        </p:nvSpPr>
        <p:spPr>
          <a:xfrm>
            <a:off x="838200" y="1825625"/>
            <a:ext cx="6886575" cy="4068181"/>
          </a:xfrm>
        </p:spPr>
        <p:txBody>
          <a:bodyPr vert="horz" lIns="91440" tIns="45720" rIns="91440" bIns="45720" rtlCol="0" anchor="t">
            <a:normAutofit fontScale="92500" lnSpcReduction="20000"/>
          </a:bodyPr>
          <a:lstStyle/>
          <a:p>
            <a:pPr marL="0" indent="0">
              <a:buNone/>
            </a:pPr>
            <a:r>
              <a:rPr lang="en-US"/>
              <a:t>Spring 2023</a:t>
            </a:r>
          </a:p>
          <a:p>
            <a:pPr marL="0" indent="0">
              <a:buNone/>
            </a:pPr>
            <a:r>
              <a:rPr lang="en-US">
                <a:solidFill>
                  <a:srgbClr val="3D3734"/>
                </a:solidFill>
              </a:rPr>
              <a:t>Grant Requirement and Our Project Goals</a:t>
            </a:r>
          </a:p>
          <a:p>
            <a:r>
              <a:rPr lang="en-US">
                <a:solidFill>
                  <a:schemeClr val="accent5">
                    <a:lumMod val="49000"/>
                  </a:schemeClr>
                </a:solidFill>
              </a:rPr>
              <a:t>Enhance the affordability of course materials across the university</a:t>
            </a:r>
          </a:p>
          <a:p>
            <a:pPr lvl="1"/>
            <a:r>
              <a:rPr lang="en-US">
                <a:solidFill>
                  <a:schemeClr val="accent5">
                    <a:lumMod val="49000"/>
                  </a:schemeClr>
                </a:solidFill>
              </a:rPr>
              <a:t>Open Educational Resource (no cost)</a:t>
            </a:r>
          </a:p>
          <a:p>
            <a:r>
              <a:rPr lang="en-US">
                <a:solidFill>
                  <a:schemeClr val="accent5">
                    <a:lumMod val="49000"/>
                  </a:schemeClr>
                </a:solidFill>
              </a:rPr>
              <a:t>Focus on content</a:t>
            </a:r>
          </a:p>
          <a:p>
            <a:pPr lvl="1"/>
            <a:r>
              <a:rPr lang="en-US">
                <a:solidFill>
                  <a:schemeClr val="accent5">
                    <a:lumMod val="49000"/>
                  </a:schemeClr>
                </a:solidFill>
              </a:rPr>
              <a:t>Knowledge gap for new scholars</a:t>
            </a:r>
          </a:p>
          <a:p>
            <a:r>
              <a:rPr lang="en-US">
                <a:solidFill>
                  <a:schemeClr val="accent5">
                    <a:lumMod val="49000"/>
                  </a:schemeClr>
                </a:solidFill>
              </a:rPr>
              <a:t>Aligns with Iowa State University's Strategic Plan:</a:t>
            </a:r>
          </a:p>
          <a:p>
            <a:pPr lvl="1"/>
            <a:r>
              <a:rPr lang="en-US">
                <a:solidFill>
                  <a:schemeClr val="accent5">
                    <a:lumMod val="49000"/>
                  </a:schemeClr>
                </a:solidFill>
              </a:rPr>
              <a:t>Iowa State University Strives To Be: The most student-centric leading research university -  Success Factor &gt; </a:t>
            </a:r>
            <a:r>
              <a:rPr lang="en-US" b="1">
                <a:solidFill>
                  <a:schemeClr val="accent5">
                    <a:lumMod val="49000"/>
                  </a:schemeClr>
                </a:solidFill>
              </a:rPr>
              <a:t>Accessibility and Affordability</a:t>
            </a:r>
          </a:p>
        </p:txBody>
      </p:sp>
      <p:pic>
        <p:nvPicPr>
          <p:cNvPr id="5" name="Picture 4" descr="A person working on a solar powered car&#10;&#10;AI-generated content may be incorrect.">
            <a:extLst>
              <a:ext uri="{FF2B5EF4-FFF2-40B4-BE49-F238E27FC236}">
                <a16:creationId xmlns:a16="http://schemas.microsoft.com/office/drawing/2014/main" id="{553FBF74-10B5-088E-F541-56FE32A71F85}"/>
              </a:ext>
            </a:extLst>
          </p:cNvPr>
          <p:cNvPicPr>
            <a:picLocks noChangeAspect="1"/>
          </p:cNvPicPr>
          <p:nvPr/>
        </p:nvPicPr>
        <p:blipFill>
          <a:blip r:embed="rId2"/>
          <a:stretch>
            <a:fillRect/>
          </a:stretch>
        </p:blipFill>
        <p:spPr>
          <a:xfrm>
            <a:off x="8481664" y="762000"/>
            <a:ext cx="2781997" cy="4581525"/>
          </a:xfrm>
          <a:prstGeom prst="rect">
            <a:avLst/>
          </a:prstGeom>
        </p:spPr>
      </p:pic>
    </p:spTree>
    <p:extLst>
      <p:ext uri="{BB962C8B-B14F-4D97-AF65-F5344CB8AC3E}">
        <p14:creationId xmlns:p14="http://schemas.microsoft.com/office/powerpoint/2010/main" val="379728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BE49-1975-83DF-C0A8-4109313875EB}"/>
              </a:ext>
            </a:extLst>
          </p:cNvPr>
          <p:cNvSpPr>
            <a:spLocks noGrp="1"/>
          </p:cNvSpPr>
          <p:nvPr>
            <p:ph type="title"/>
          </p:nvPr>
        </p:nvSpPr>
        <p:spPr/>
        <p:txBody>
          <a:bodyPr/>
          <a:lstStyle/>
          <a:p>
            <a:r>
              <a:rPr lang="en-US"/>
              <a:t>The Organization</a:t>
            </a:r>
          </a:p>
        </p:txBody>
      </p:sp>
      <p:graphicFrame>
        <p:nvGraphicFramePr>
          <p:cNvPr id="6" name="Content Placeholder 5">
            <a:extLst>
              <a:ext uri="{FF2B5EF4-FFF2-40B4-BE49-F238E27FC236}">
                <a16:creationId xmlns:a16="http://schemas.microsoft.com/office/drawing/2014/main" id="{285FE4C2-5920-4A01-292F-D4B81FCE084A}"/>
              </a:ext>
            </a:extLst>
          </p:cNvPr>
          <p:cNvGraphicFramePr>
            <a:graphicFrameLocks noGrp="1"/>
          </p:cNvGraphicFramePr>
          <p:nvPr>
            <p:ph idx="1"/>
            <p:extLst>
              <p:ext uri="{D42A27DB-BD31-4B8C-83A1-F6EECF244321}">
                <p14:modId xmlns:p14="http://schemas.microsoft.com/office/powerpoint/2010/main" val="562069834"/>
              </p:ext>
            </p:extLst>
          </p:nvPr>
        </p:nvGraphicFramePr>
        <p:xfrm>
          <a:off x="2034116" y="2397125"/>
          <a:ext cx="8123767" cy="3042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 name="Text Placeholder 2">
            <a:extLst>
              <a:ext uri="{FF2B5EF4-FFF2-40B4-BE49-F238E27FC236}">
                <a16:creationId xmlns:a16="http://schemas.microsoft.com/office/drawing/2014/main" id="{28B1054D-272A-AC72-4C53-2AA0441CE82C}"/>
              </a:ext>
            </a:extLst>
          </p:cNvPr>
          <p:cNvSpPr txBox="1">
            <a:spLocks/>
          </p:cNvSpPr>
          <p:nvPr/>
        </p:nvSpPr>
        <p:spPr>
          <a:xfrm>
            <a:off x="833967" y="1446214"/>
            <a:ext cx="10515600" cy="155812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Organized as a survival guide</a:t>
            </a:r>
          </a:p>
          <a:p>
            <a:r>
              <a:rPr lang="en-US"/>
              <a:t>Self-contained chapters with cross-references</a:t>
            </a:r>
          </a:p>
          <a:p>
            <a:r>
              <a:rPr lang="en-US"/>
              <a:t>Starts with familiar topics and transitions to more complex topics</a:t>
            </a:r>
          </a:p>
          <a:p>
            <a:r>
              <a:rPr lang="en-US"/>
              <a:t>Generative Artificial Intelligence is integrated but not listed as a chapter</a:t>
            </a:r>
          </a:p>
          <a:p>
            <a:endParaRPr lang="en-US"/>
          </a:p>
        </p:txBody>
      </p:sp>
      <p:sp>
        <p:nvSpPr>
          <p:cNvPr id="164" name="Title 1">
            <a:extLst>
              <a:ext uri="{FF2B5EF4-FFF2-40B4-BE49-F238E27FC236}">
                <a16:creationId xmlns:a16="http://schemas.microsoft.com/office/drawing/2014/main" id="{51366399-EB93-51F0-64E5-892F7C62022C}"/>
              </a:ext>
            </a:extLst>
          </p:cNvPr>
          <p:cNvSpPr txBox="1">
            <a:spLocks/>
          </p:cNvSpPr>
          <p:nvPr/>
        </p:nvSpPr>
        <p:spPr>
          <a:xfrm>
            <a:off x="3678767" y="4602691"/>
            <a:ext cx="4842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Generative Artificial Intelligence</a:t>
            </a:r>
          </a:p>
        </p:txBody>
      </p:sp>
      <p:sp>
        <p:nvSpPr>
          <p:cNvPr id="165" name="Arrow: Bent-Up 164">
            <a:extLst>
              <a:ext uri="{FF2B5EF4-FFF2-40B4-BE49-F238E27FC236}">
                <a16:creationId xmlns:a16="http://schemas.microsoft.com/office/drawing/2014/main" id="{7A500DC8-1A95-7485-69D2-CCEB879D1178}"/>
              </a:ext>
            </a:extLst>
          </p:cNvPr>
          <p:cNvSpPr/>
          <p:nvPr/>
        </p:nvSpPr>
        <p:spPr>
          <a:xfrm>
            <a:off x="8424333" y="4804833"/>
            <a:ext cx="624416" cy="45508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Arrow: Bent-Up 166">
            <a:extLst>
              <a:ext uri="{FF2B5EF4-FFF2-40B4-BE49-F238E27FC236}">
                <a16:creationId xmlns:a16="http://schemas.microsoft.com/office/drawing/2014/main" id="{38F1B15E-F86D-B8E8-B206-B310B4C6073F}"/>
              </a:ext>
            </a:extLst>
          </p:cNvPr>
          <p:cNvSpPr/>
          <p:nvPr/>
        </p:nvSpPr>
        <p:spPr>
          <a:xfrm flipH="1">
            <a:off x="2963333" y="4804832"/>
            <a:ext cx="624416" cy="455083"/>
          </a:xfrm>
          <a:prstGeom prst="bentUpArrow">
            <a:avLst/>
          </a:prstGeom>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Arrow: Up 167">
            <a:extLst>
              <a:ext uri="{FF2B5EF4-FFF2-40B4-BE49-F238E27FC236}">
                <a16:creationId xmlns:a16="http://schemas.microsoft.com/office/drawing/2014/main" id="{150F181B-9C9B-34DE-F2E3-62C867EC1D90}"/>
              </a:ext>
            </a:extLst>
          </p:cNvPr>
          <p:cNvSpPr/>
          <p:nvPr/>
        </p:nvSpPr>
        <p:spPr>
          <a:xfrm>
            <a:off x="5979583" y="4730750"/>
            <a:ext cx="285750" cy="33866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62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8D6BC-19DA-25C2-4441-2FC764757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8EA68-3005-CFA7-3E34-533308235E75}"/>
              </a:ext>
            </a:extLst>
          </p:cNvPr>
          <p:cNvSpPr>
            <a:spLocks noGrp="1"/>
          </p:cNvSpPr>
          <p:nvPr>
            <p:ph type="title"/>
          </p:nvPr>
        </p:nvSpPr>
        <p:spPr/>
        <p:txBody>
          <a:bodyPr/>
          <a:lstStyle/>
          <a:p>
            <a:r>
              <a:rPr lang="en-US"/>
              <a:t>Part 1. Basics</a:t>
            </a:r>
          </a:p>
        </p:txBody>
      </p:sp>
      <p:sp>
        <p:nvSpPr>
          <p:cNvPr id="3" name="Text Placeholder 2">
            <a:extLst>
              <a:ext uri="{FF2B5EF4-FFF2-40B4-BE49-F238E27FC236}">
                <a16:creationId xmlns:a16="http://schemas.microsoft.com/office/drawing/2014/main" id="{0DE5B9DC-BF2E-9448-6F6D-D26E4B8D4FD9}"/>
              </a:ext>
            </a:extLst>
          </p:cNvPr>
          <p:cNvSpPr>
            <a:spLocks noGrp="1"/>
          </p:cNvSpPr>
          <p:nvPr>
            <p:ph type="body"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417608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3F1C-AA59-5695-C665-1AB076A32C59}"/>
              </a:ext>
            </a:extLst>
          </p:cNvPr>
          <p:cNvSpPr>
            <a:spLocks noGrp="1"/>
          </p:cNvSpPr>
          <p:nvPr>
            <p:ph type="title"/>
          </p:nvPr>
        </p:nvSpPr>
        <p:spPr/>
        <p:txBody>
          <a:bodyPr/>
          <a:lstStyle/>
          <a:p>
            <a:r>
              <a:rPr lang="en-US"/>
              <a:t>What’s basic?</a:t>
            </a:r>
          </a:p>
        </p:txBody>
      </p:sp>
      <p:sp>
        <p:nvSpPr>
          <p:cNvPr id="3" name="Content Placeholder 2">
            <a:extLst>
              <a:ext uri="{FF2B5EF4-FFF2-40B4-BE49-F238E27FC236}">
                <a16:creationId xmlns:a16="http://schemas.microsoft.com/office/drawing/2014/main" id="{1DFF0C76-8741-995E-BE37-AB0EA3D03E39}"/>
              </a:ext>
            </a:extLst>
          </p:cNvPr>
          <p:cNvSpPr>
            <a:spLocks noGrp="1"/>
          </p:cNvSpPr>
          <p:nvPr>
            <p:ph idx="1"/>
          </p:nvPr>
        </p:nvSpPr>
        <p:spPr>
          <a:xfrm>
            <a:off x="838200" y="1825625"/>
            <a:ext cx="7383007" cy="3639556"/>
          </a:xfrm>
        </p:spPr>
        <p:txBody>
          <a:bodyPr vert="horz" lIns="91440" tIns="45720" rIns="91440" bIns="45720" rtlCol="0" anchor="t">
            <a:normAutofit/>
          </a:bodyPr>
          <a:lstStyle/>
          <a:p>
            <a:r>
              <a:rPr lang="en-US"/>
              <a:t>Ch 1: Literature Reviews</a:t>
            </a:r>
          </a:p>
          <a:p>
            <a:r>
              <a:rPr lang="en-US"/>
              <a:t>Ch 2: Citations</a:t>
            </a:r>
          </a:p>
          <a:p>
            <a:r>
              <a:rPr lang="en-US"/>
              <a:t>Ch 3: Literature Searches </a:t>
            </a:r>
          </a:p>
          <a:p>
            <a:r>
              <a:rPr lang="en-US"/>
              <a:t>Ch 4: Demystifying the Publishing Process</a:t>
            </a:r>
          </a:p>
          <a:p>
            <a:r>
              <a:rPr lang="en-US"/>
              <a:t>Ch 5: Research Impact</a:t>
            </a:r>
          </a:p>
        </p:txBody>
      </p:sp>
    </p:spTree>
    <p:extLst>
      <p:ext uri="{BB962C8B-B14F-4D97-AF65-F5344CB8AC3E}">
        <p14:creationId xmlns:p14="http://schemas.microsoft.com/office/powerpoint/2010/main" val="1338114362"/>
      </p:ext>
    </p:extLst>
  </p:cSld>
  <p:clrMapOvr>
    <a:masterClrMapping/>
  </p:clrMapOvr>
</p:sld>
</file>

<file path=ppt/theme/theme1.xml><?xml version="1.0" encoding="utf-8"?>
<a:theme xmlns:a="http://schemas.openxmlformats.org/drawingml/2006/main" name="Office Theme">
  <a:themeElements>
    <a:clrScheme name="Custom 2">
      <a:dk1>
        <a:srgbClr val="C00000"/>
      </a:dk1>
      <a:lt1>
        <a:srgbClr val="FFFFFF"/>
      </a:lt1>
      <a:dk2>
        <a:srgbClr val="7C2529"/>
      </a:dk2>
      <a:lt2>
        <a:srgbClr val="FFFFFF"/>
      </a:lt2>
      <a:accent1>
        <a:srgbClr val="C00000"/>
      </a:accent1>
      <a:accent2>
        <a:srgbClr val="7C2529"/>
      </a:accent2>
      <a:accent3>
        <a:srgbClr val="F1BE48"/>
      </a:accent3>
      <a:accent4>
        <a:srgbClr val="8B5B29"/>
      </a:accent4>
      <a:accent5>
        <a:srgbClr val="7A6E67"/>
      </a:accent5>
      <a:accent6>
        <a:srgbClr val="ACA39A"/>
      </a:accent6>
      <a:hlink>
        <a:srgbClr val="F1BE48"/>
      </a:hlink>
      <a:folHlink>
        <a:srgbClr val="8B5B2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15</Notes>
  <HiddenSlides>1</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Oh, the Places You’ll Go with Your Scholarly Works!</vt:lpstr>
      <vt:lpstr>Introduction</vt:lpstr>
      <vt:lpstr>The Landscape:  The “Corn Maze”</vt:lpstr>
      <vt:lpstr>The Goal:  The Garden Path</vt:lpstr>
      <vt:lpstr>The Vision –  One Book to Help Them All</vt:lpstr>
      <vt:lpstr>The Funding –  Affordable Course Materials Jumpstart Initiative </vt:lpstr>
      <vt:lpstr>The Organization</vt:lpstr>
      <vt:lpstr>Part 1. Basics</vt:lpstr>
      <vt:lpstr>What’s basic?</vt:lpstr>
      <vt:lpstr>Ch 1: Literature Reviews</vt:lpstr>
      <vt:lpstr>Ch 2: Citations (and citation management)</vt:lpstr>
      <vt:lpstr>Ch 3: Literature Searches (and using the library)</vt:lpstr>
      <vt:lpstr>Ch 4: Demystifying the Publishing Process</vt:lpstr>
      <vt:lpstr>Ch 5: Research Impact</vt:lpstr>
      <vt:lpstr>Key Findings</vt:lpstr>
      <vt:lpstr>Publishing Flowchart</vt:lpstr>
      <vt:lpstr>Key Findings</vt:lpstr>
      <vt:lpstr>Key Findings: collaboration</vt:lpstr>
      <vt:lpstr>Q &amp; A</vt:lpstr>
      <vt:lpstr>Part 2. Ethics </vt:lpstr>
      <vt:lpstr>What’s ethics?</vt:lpstr>
      <vt:lpstr>Ch 6: Research Ethics, Regulations, and Protocols</vt:lpstr>
      <vt:lpstr>Ch 7: Copyright Basics for Article Publication</vt:lpstr>
      <vt:lpstr>Ch 8: Authorship: Rights, Responsibilities, and Embargoes</vt:lpstr>
      <vt:lpstr>Ch 9: Plagiarism Tools</vt:lpstr>
      <vt:lpstr>Key Findings</vt:lpstr>
      <vt:lpstr>Q &amp; A</vt:lpstr>
      <vt:lpstr>Part 3. Technology</vt:lpstr>
      <vt:lpstr>What’s technology?</vt:lpstr>
      <vt:lpstr>Ch 10: Applications for Writing</vt:lpstr>
      <vt:lpstr>Ch 11: Applications for Formatting</vt:lpstr>
      <vt:lpstr>Ch 12: Formatting Text</vt:lpstr>
      <vt:lpstr>Ch 13 : Formatting Figures</vt:lpstr>
      <vt:lpstr>Ch 14 : Formatting Tables</vt:lpstr>
      <vt:lpstr>Ch 15 : Formatting Strategically</vt:lpstr>
      <vt:lpstr>Key Findings</vt:lpstr>
      <vt:lpstr>Q &amp; A</vt:lpstr>
      <vt:lpstr>Core competencies to enhance careers</vt:lpstr>
      <vt:lpstr>Conclusion</vt:lpstr>
      <vt:lpstr>The E-Book Release</vt:lpstr>
      <vt:lpstr>Acknowledgements</vt:lpstr>
      <vt:lpstr>Q &amp; A</vt:lpstr>
      <vt:lpstr>Questions for The Audience</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N O'Donnell [LIB]</dc:creator>
  <cp:revision>767</cp:revision>
  <dcterms:created xsi:type="dcterms:W3CDTF">2025-09-04T17:41:11Z</dcterms:created>
  <dcterms:modified xsi:type="dcterms:W3CDTF">2025-09-24T16:15:50Z</dcterms:modified>
</cp:coreProperties>
</file>