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02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0" autoAdjust="0"/>
    <p:restoredTop sz="90672" autoAdjust="0"/>
  </p:normalViewPr>
  <p:slideViewPr>
    <p:cSldViewPr snapToGrid="0">
      <p:cViewPr varScale="1">
        <p:scale>
          <a:sx n="100" d="100"/>
          <a:sy n="100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F3C-DCD8-4832-BC24-EBA7BDF90C5A}" type="datetimeFigureOut">
              <a:rPr lang="en-IN" smtClean="0"/>
              <a:t>24-09-2025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CC-3ECC-4C7B-B1A1-934F49BDB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466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F3C-DCD8-4832-BC24-EBA7BDF90C5A}" type="datetimeFigureOut">
              <a:rPr lang="en-IN" smtClean="0"/>
              <a:t>24-09-2025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CC-3ECC-4C7B-B1A1-934F49BDB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130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F3C-DCD8-4832-BC24-EBA7BDF90C5A}" type="datetimeFigureOut">
              <a:rPr lang="en-IN" smtClean="0"/>
              <a:t>24-09-2025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CC-3ECC-4C7B-B1A1-934F49BDB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978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F3C-DCD8-4832-BC24-EBA7BDF90C5A}" type="datetimeFigureOut">
              <a:rPr lang="en-IN" smtClean="0"/>
              <a:t>24-09-2025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CC-3ECC-4C7B-B1A1-934F49BDB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77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F3C-DCD8-4832-BC24-EBA7BDF90C5A}" type="datetimeFigureOut">
              <a:rPr lang="en-IN" smtClean="0"/>
              <a:t>24-09-2025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CC-3ECC-4C7B-B1A1-934F49BDB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989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F3C-DCD8-4832-BC24-EBA7BDF90C5A}" type="datetimeFigureOut">
              <a:rPr lang="en-IN" smtClean="0"/>
              <a:t>24-09-2025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CC-3ECC-4C7B-B1A1-934F49BDB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730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F3C-DCD8-4832-BC24-EBA7BDF90C5A}" type="datetimeFigureOut">
              <a:rPr lang="en-IN" smtClean="0"/>
              <a:t>24-09-2025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CC-3ECC-4C7B-B1A1-934F49BDBD61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8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F3C-DCD8-4832-BC24-EBA7BDF90C5A}" type="datetimeFigureOut">
              <a:rPr lang="en-IN" smtClean="0"/>
              <a:t>24-09-2025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CC-3ECC-4C7B-B1A1-934F49BDB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2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F3C-DCD8-4832-BC24-EBA7BDF90C5A}" type="datetimeFigureOut">
              <a:rPr lang="en-IN" smtClean="0"/>
              <a:t>24-09-2025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CC-3ECC-4C7B-B1A1-934F49BDB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95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F3C-DCD8-4832-BC24-EBA7BDF90C5A}" type="datetimeFigureOut">
              <a:rPr lang="en-IN" smtClean="0"/>
              <a:t>24-09-2025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CC-3ECC-4C7B-B1A1-934F49BDB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218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E8D8F3C-DCD8-4832-BC24-EBA7BDF90C5A}" type="datetimeFigureOut">
              <a:rPr lang="en-IN" smtClean="0"/>
              <a:t>24-09-2025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CC-3ECC-4C7B-B1A1-934F49BDB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73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E8D8F3C-DCD8-4832-BC24-EBA7BDF90C5A}" type="datetimeFigureOut">
              <a:rPr lang="en-IN" smtClean="0"/>
              <a:t>24-09-2025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DA068CC-3ECC-4C7B-B1A1-934F49BDB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573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3" r:id="rId1"/>
    <p:sldLayoutId id="2147487204" r:id="rId2"/>
    <p:sldLayoutId id="2147487205" r:id="rId3"/>
    <p:sldLayoutId id="2147487206" r:id="rId4"/>
    <p:sldLayoutId id="2147487207" r:id="rId5"/>
    <p:sldLayoutId id="2147487208" r:id="rId6"/>
    <p:sldLayoutId id="2147487209" r:id="rId7"/>
    <p:sldLayoutId id="2147487210" r:id="rId8"/>
    <p:sldLayoutId id="2147487211" r:id="rId9"/>
    <p:sldLayoutId id="2147487212" r:id="rId10"/>
    <p:sldLayoutId id="214748721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9EA642-99E2-50D5-2B3E-626D811D4844}"/>
              </a:ext>
            </a:extLst>
          </p:cNvPr>
          <p:cNvSpPr txBox="1"/>
          <p:nvPr/>
        </p:nvSpPr>
        <p:spPr>
          <a:xfrm>
            <a:off x="865725" y="694183"/>
            <a:ext cx="10984530" cy="546322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3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VisualMind</a:t>
            </a:r>
            <a:r>
              <a:rPr lang="en-IN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AI: Revolutionizing ETD Research Through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AI-Powered Knowledge Visualization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Flash Talk 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USETDA 2025 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endParaRPr lang="en-IN" sz="28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Manmeet Kaur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Uttarakhand Sanskrit University Library, Haridwar, India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(Virtual Presentation)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90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1B6361-468E-32C0-6372-3F63563F291F}"/>
              </a:ext>
            </a:extLst>
          </p:cNvPr>
          <p:cNvSpPr txBox="1"/>
          <p:nvPr/>
        </p:nvSpPr>
        <p:spPr>
          <a:xfrm>
            <a:off x="230909" y="243320"/>
            <a:ext cx="11730182" cy="6145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ETD Challenge: Beyond the Digital Shift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ETDs are the cornerstone of open-access scholarship.</a:t>
            </a:r>
          </a:p>
          <a:p>
            <a:pPr>
              <a:spcAft>
                <a:spcPts val="800"/>
              </a:spcAft>
              <a:buNone/>
            </a:pP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Yet, the shift from print to digital hasn't solved core problems:</a:t>
            </a:r>
          </a:p>
          <a:p>
            <a:pPr>
              <a:spcAft>
                <a:spcPts val="800"/>
              </a:spcAft>
              <a:buNone/>
            </a:pP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❌ </a:t>
            </a:r>
            <a:r>
              <a:rPr lang="en-IN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Structural Disorganization: </a:t>
            </a: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Complex literature reviews, weak abstract/keyword generation.</a:t>
            </a:r>
          </a:p>
          <a:p>
            <a:pPr>
              <a:spcAft>
                <a:spcPts val="800"/>
              </a:spcAft>
              <a:buNone/>
            </a:pP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❌ </a:t>
            </a:r>
            <a:r>
              <a:rPr lang="en-IN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Content Integrity: </a:t>
            </a: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Citation errors, plagiarism risks, factual inaccuracies.</a:t>
            </a:r>
          </a:p>
          <a:p>
            <a:pPr>
              <a:spcAft>
                <a:spcPts val="800"/>
              </a:spcAft>
              <a:buNone/>
            </a:pP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❌ </a:t>
            </a:r>
            <a:r>
              <a:rPr lang="en-IN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Static Engagement:</a:t>
            </a: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PDFs fail to visualize the dynamic connections within research. In addition to PDF, </a:t>
            </a:r>
            <a:r>
              <a:rPr lang="en-IN" sz="2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VisualMind</a:t>
            </a: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can become helpful for a researcher that, whether he/she is on the correct path?</a:t>
            </a:r>
          </a:p>
          <a:p>
            <a:pPr>
              <a:spcAft>
                <a:spcPts val="800"/>
              </a:spcAft>
              <a:buNone/>
            </a:pPr>
            <a:r>
              <a:rPr lang="en-IN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AI Intervention: </a:t>
            </a: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Introducing </a:t>
            </a:r>
            <a:r>
              <a:rPr lang="en-IN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VisualMind</a:t>
            </a: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AI</a:t>
            </a:r>
          </a:p>
          <a:p>
            <a:pPr>
              <a:spcAft>
                <a:spcPts val="800"/>
              </a:spcAft>
              <a:buNone/>
            </a:pP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A next-generation tool from Asana Rebel GmbH (2024).</a:t>
            </a:r>
          </a:p>
          <a:p>
            <a:pPr>
              <a:spcAft>
                <a:spcPts val="800"/>
              </a:spcAft>
              <a:buNone/>
            </a:pPr>
            <a:r>
              <a:rPr lang="en-IN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Core Innovation: </a:t>
            </a: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dual-mode interface that adapts to your learning style.</a:t>
            </a:r>
          </a:p>
          <a:p>
            <a:pPr>
              <a:spcAft>
                <a:spcPts val="800"/>
              </a:spcAft>
              <a:buNone/>
            </a:pP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IN" sz="2000" kern="100" dirty="0"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🤖</a:t>
            </a: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Generative AI Engine: </a:t>
            </a: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Powers both modes for intelligent output.</a:t>
            </a:r>
          </a:p>
          <a:p>
            <a:pPr>
              <a:spcAft>
                <a:spcPts val="800"/>
              </a:spcAft>
              <a:buNone/>
            </a:pP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IN" sz="2000" kern="100" dirty="0"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🗨️</a:t>
            </a: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Conversational Chat: </a:t>
            </a: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interactive Q&amp;A and deep dives.</a:t>
            </a:r>
          </a:p>
          <a:p>
            <a:pPr>
              <a:spcAft>
                <a:spcPts val="800"/>
              </a:spcAft>
              <a:buNone/>
            </a:pP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en-IN" sz="2000" kern="100" dirty="0"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📊</a:t>
            </a: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Visual Mind Map: </a:t>
            </a: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transform text into dynamic knowledge structures.</a:t>
            </a:r>
          </a:p>
          <a:p>
            <a:pPr>
              <a:spcAft>
                <a:spcPts val="800"/>
              </a:spcAft>
              <a:buNone/>
            </a:pPr>
            <a:r>
              <a:rPr lang="en-IN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Goal: </a:t>
            </a:r>
            <a:r>
              <a:rPr lang="en-IN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make research comprehension, organization, and creation deeper and more intuitive.</a:t>
            </a:r>
            <a:endParaRPr lang="en-IN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591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3556C9-7A70-3E3E-56C9-5C9418369250}"/>
              </a:ext>
            </a:extLst>
          </p:cNvPr>
          <p:cNvSpPr txBox="1"/>
          <p:nvPr/>
        </p:nvSpPr>
        <p:spPr>
          <a:xfrm>
            <a:off x="295565" y="157019"/>
            <a:ext cx="11342254" cy="621663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IN" sz="24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Key Features &amp; Capabilities</a:t>
            </a:r>
            <a:endParaRPr lang="en-IN" sz="2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1: Dual-Mode Learning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IN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the Visual Learner: </a:t>
            </a:r>
            <a:r>
              <a:rPr lang="en-IN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Mind Map Mode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Auto-generates interactive knowledge structures from text.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Ideal for outlining chapters, structuring arguments, and connecting theories.</a:t>
            </a: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IN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the Linear Learner: </a:t>
            </a:r>
            <a:r>
              <a:rPr lang="en-IN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Chat Mode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Acts as a 24/7 research assistant.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Explains concepts, suggests sources, and clarifies methodologies.</a:t>
            </a:r>
          </a:p>
          <a:p>
            <a:pPr>
              <a:lnSpc>
                <a:spcPct val="150000"/>
              </a:lnSpc>
            </a:pPr>
            <a:r>
              <a:rPr lang="en-IN" b="1" dirty="0"/>
              <a:t>2.📝 AI-Powered Summarization: </a:t>
            </a:r>
            <a:r>
              <a:rPr lang="en-IN" dirty="0"/>
              <a:t>Digests entire ETDs into concise, structured abstracts.</a:t>
            </a:r>
          </a:p>
          <a:p>
            <a:pPr>
              <a:lnSpc>
                <a:spcPct val="150000"/>
              </a:lnSpc>
            </a:pPr>
            <a:r>
              <a:rPr lang="en-IN" b="1" dirty="0"/>
              <a:t>3.  </a:t>
            </a:r>
            <a:r>
              <a:rPr lang="en-IN" dirty="0"/>
              <a:t>🎥 </a:t>
            </a:r>
            <a:r>
              <a:rPr lang="en-IN" b="1" dirty="0"/>
              <a:t>YouTube Integration: </a:t>
            </a:r>
            <a:r>
              <a:rPr lang="en-IN" dirty="0"/>
              <a:t>Captures knowledge from academic videos, generating instant summaries or mind maps from lectures.</a:t>
            </a:r>
          </a:p>
          <a:p>
            <a:pPr>
              <a:lnSpc>
                <a:spcPct val="150000"/>
              </a:lnSpc>
            </a:pPr>
            <a:r>
              <a:rPr lang="en-IN" b="1" dirty="0"/>
              <a:t>4</a:t>
            </a:r>
            <a:r>
              <a:rPr lang="en-IN" dirty="0"/>
              <a:t>. 🎯 </a:t>
            </a:r>
            <a:r>
              <a:rPr lang="en-IN" b="1" dirty="0"/>
              <a:t>Personalized Assistance: </a:t>
            </a:r>
            <a:r>
              <a:rPr lang="en-IN" dirty="0"/>
              <a:t>Offers discipline-specific prompts for history, CS, marketing, etc.</a:t>
            </a:r>
          </a:p>
          <a:p>
            <a:pPr>
              <a:lnSpc>
                <a:spcPct val="150000"/>
              </a:lnSpc>
            </a:pPr>
            <a:r>
              <a:rPr lang="en-IN" b="1" dirty="0"/>
              <a:t>5.  </a:t>
            </a:r>
            <a:r>
              <a:rPr lang="en-IN" dirty="0"/>
              <a:t>🔄 </a:t>
            </a:r>
            <a:r>
              <a:rPr lang="en-IN" b="1" dirty="0"/>
              <a:t>Cross-Platform &amp; Evolving: </a:t>
            </a:r>
            <a:r>
              <a:rPr lang="en-IN" dirty="0"/>
              <a:t>Features editing, sharing, and history management for collaborative research.</a:t>
            </a:r>
            <a:endParaRPr lang="en-IN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16969E-9B89-4A08-023F-B53640A7FD56}"/>
              </a:ext>
            </a:extLst>
          </p:cNvPr>
          <p:cNvSpPr txBox="1"/>
          <p:nvPr/>
        </p:nvSpPr>
        <p:spPr>
          <a:xfrm>
            <a:off x="596033" y="66675"/>
            <a:ext cx="9751580" cy="113107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Disciplinary Applications: A Tale of Two Fields</a:t>
            </a:r>
          </a:p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endParaRPr lang="en-US" b="1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EAA97B-753D-FD1E-A301-6DBB9A76C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34628"/>
              </p:ext>
            </p:extLst>
          </p:nvPr>
        </p:nvGraphicFramePr>
        <p:xfrm>
          <a:off x="594013" y="1211710"/>
          <a:ext cx="9753600" cy="2217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0174">
                  <a:extLst>
                    <a:ext uri="{9D8B030D-6E8A-4147-A177-3AD203B41FA5}">
                      <a16:colId xmlns:a16="http://schemas.microsoft.com/office/drawing/2014/main" val="1620490390"/>
                    </a:ext>
                  </a:extLst>
                </a:gridCol>
                <a:gridCol w="5063426">
                  <a:extLst>
                    <a:ext uri="{9D8B030D-6E8A-4147-A177-3AD203B41FA5}">
                      <a16:colId xmlns:a16="http://schemas.microsoft.com/office/drawing/2014/main" val="1193313359"/>
                    </a:ext>
                  </a:extLst>
                </a:gridCol>
              </a:tblGrid>
              <a:tr h="376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 &amp; Social Sciences </a:t>
                      </a:r>
                      <a:endParaRPr lang="en-I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STEM Fields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2498858"/>
                  </a:ext>
                </a:extLst>
              </a:tr>
              <a:tr h="730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✅ Use Cases: </a:t>
                      </a:r>
                      <a:r>
                        <a:rPr lang="en-I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Thematic clustering, paraphrasing texts, visualizing theories. </a:t>
                      </a:r>
                      <a:endParaRPr lang="en-IN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✅ </a:t>
                      </a:r>
                      <a:r>
                        <a:rPr lang="en-IN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Cases: </a:t>
                      </a: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Methodology drafting, data viz, explaining complex code.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26633"/>
                  </a:ext>
                </a:extLst>
              </a:tr>
              <a:tr h="111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⚠️ Limitation: </a:t>
                      </a:r>
                      <a:r>
                        <a:rPr lang="en-I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Cannot replace critical argumentation. AI is an organizational aid</a:t>
                      </a:r>
                      <a:endParaRPr lang="en-IN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⚠️ Limitation: </a:t>
                      </a: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Risk of "hallucinations". Technical content requires rigorous verification. </a:t>
                      </a:r>
                      <a:endParaRPr lang="en-I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226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FBE07E4-74AF-4BA3-1040-FEF1A659CF25}"/>
              </a:ext>
            </a:extLst>
          </p:cNvPr>
          <p:cNvSpPr txBox="1"/>
          <p:nvPr/>
        </p:nvSpPr>
        <p:spPr>
          <a:xfrm>
            <a:off x="594013" y="3442956"/>
            <a:ext cx="9753600" cy="281942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Path Forward: Priorities for Responsible Integration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IN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🛠️</a:t>
            </a: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 Policies &amp; Training: </a:t>
            </a: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Clear guidelines on AI disclosure and ethical use.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🔍</a:t>
            </a: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 Verified Workflows: </a:t>
            </a: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Mandatory checkpoints (e.g., supervisor sign-off, source verification) to counter hallucinations.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📈</a:t>
            </a: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Conduct Longitudinal Studies: </a:t>
            </a: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Assess the quality and impact of AI-assisted ETDs over time.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🏷️</a:t>
            </a: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Audit Metadata Quality: </a:t>
            </a: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AI-generated metadata enhances repository discoverability.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4064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C42B3-2A81-8BC8-8CBC-B4E74FC2C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 Mind Mapping of ETD System">
            <a:extLst>
              <a:ext uri="{FF2B5EF4-FFF2-40B4-BE49-F238E27FC236}">
                <a16:creationId xmlns:a16="http://schemas.microsoft.com/office/drawing/2014/main" id="{9A484837-7007-09BC-4D81-68E298CC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69455"/>
            <a:ext cx="11410950" cy="60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3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ual Mind Mapping of Research Support System through ETDs">
            <a:extLst>
              <a:ext uri="{FF2B5EF4-FFF2-40B4-BE49-F238E27FC236}">
                <a16:creationId xmlns:a16="http://schemas.microsoft.com/office/drawing/2014/main" id="{B97B941A-3215-650E-31A5-46E92D51E8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8" y="257175"/>
            <a:ext cx="11374764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0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CFB15A-6939-55E9-6A7A-23744EB066E5}"/>
              </a:ext>
            </a:extLst>
          </p:cNvPr>
          <p:cNvSpPr txBox="1"/>
          <p:nvPr/>
        </p:nvSpPr>
        <p:spPr>
          <a:xfrm>
            <a:off x="397163" y="314038"/>
            <a:ext cx="11397674" cy="531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IN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Conclusion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b="1" dirty="0"/>
              <a:t>“Augmenting Scholarship, Not Replacing It”</a:t>
            </a:r>
            <a:endParaRPr lang="en-IN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the core academic distinction is that the traditional ETD is a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repository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information that requires the user to perform the cognitive work of synthesis. Conversely, an ETD with a visual mind map is an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knowledge platform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leverages principles of cognitive science and data visualization to proactively assist the user in discovering, comprehending, and synthesizing complex scholarly information.</a:t>
            </a:r>
            <a:endParaRPr lang="en-IN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IN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Future: </a:t>
            </a: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ETD </a:t>
            </a:r>
            <a:r>
              <a:rPr lang="en-IN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could provide</a:t>
            </a: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 thoughtful tool for discovery, not just a static document.</a:t>
            </a: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IN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Our Responsibility: </a:t>
            </a: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 ensure careful oversight to mitigate risks of </a:t>
            </a:r>
            <a:r>
              <a:rPr lang="en-IN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loosing creativities, </a:t>
            </a: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plagiarism and over-reliance on AI.</a:t>
            </a:r>
          </a:p>
        </p:txBody>
      </p:sp>
    </p:spTree>
    <p:extLst>
      <p:ext uri="{BB962C8B-B14F-4D97-AF65-F5344CB8AC3E}">
        <p14:creationId xmlns:p14="http://schemas.microsoft.com/office/powerpoint/2010/main" val="412298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1C7711-80B7-C614-CAC6-6D1397B1AA17}"/>
              </a:ext>
            </a:extLst>
          </p:cNvPr>
          <p:cNvSpPr txBox="1"/>
          <p:nvPr/>
        </p:nvSpPr>
        <p:spPr>
          <a:xfrm>
            <a:off x="2230869" y="539638"/>
            <a:ext cx="7897091" cy="5434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endParaRPr lang="en-IN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Thank You 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endParaRPr lang="en-IN" sz="7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3921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100</TotalTime>
  <Words>609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Gill Sans MT</vt:lpstr>
      <vt:lpstr>quote-cjk-patch</vt:lpstr>
      <vt:lpstr>Segoe UI Emoji</vt:lpstr>
      <vt:lpstr>Times New Roman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manmeetkr23@outlook.com</dc:creator>
  <cp:lastModifiedBy>manmeetkr23@outlook.com</cp:lastModifiedBy>
  <cp:revision>10</cp:revision>
  <dcterms:created xsi:type="dcterms:W3CDTF">2025-09-21T14:44:27Z</dcterms:created>
  <dcterms:modified xsi:type="dcterms:W3CDTF">2025-09-24T15:03:57Z</dcterms:modified>
</cp:coreProperties>
</file>