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9" r:id="rId32"/>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564" autoAdjust="0"/>
  </p:normalViewPr>
  <p:slideViewPr>
    <p:cSldViewPr snapToGrid="0" snapToObjects="1">
      <p:cViewPr varScale="1">
        <p:scale>
          <a:sx n="48" d="100"/>
          <a:sy n="48" d="100"/>
        </p:scale>
        <p:origin x="972" y="48"/>
      </p:cViewPr>
      <p:guideLst/>
    </p:cSldViewPr>
  </p:slideViewPr>
  <p:outlineViewPr>
    <p:cViewPr>
      <p:scale>
        <a:sx n="33" d="100"/>
        <a:sy n="33" d="100"/>
      </p:scale>
      <p:origin x="0" y="-1680"/>
    </p:cViewPr>
  </p:outlineViewPr>
  <p:notesTextViewPr>
    <p:cViewPr>
      <p:scale>
        <a:sx n="1" d="1"/>
        <a:sy n="1" d="1"/>
      </p:scale>
      <p:origin x="0" y="0"/>
    </p:cViewPr>
  </p:notesTextViewPr>
  <p:sorterViewPr>
    <p:cViewPr>
      <p:scale>
        <a:sx n="100" d="100"/>
        <a:sy n="100" d="100"/>
      </p:scale>
      <p:origin x="0" y="-599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824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a background image of books, library, or digital research theme."/>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73781"/>
            <a:ext cx="7556421" cy="2835116"/>
          </a:xfrm>
          <a:prstGeom prst="rect">
            <a:avLst/>
          </a:prstGeom>
          <a:noFill/>
          <a:ln/>
        </p:spPr>
        <p:txBody>
          <a:bodyPr wrap="square" lIns="0" tIns="0" rIns="0" bIns="0" rtlCol="0" anchor="t"/>
          <a:lstStyle/>
          <a:p>
            <a:pPr marL="0" indent="0" algn="ctr">
              <a:lnSpc>
                <a:spcPts val="5550"/>
              </a:lnSpc>
              <a:buNone/>
            </a:pPr>
            <a:r>
              <a:rPr lang="en-US" sz="4450" b="1" dirty="0">
                <a:latin typeface="Times New Roman" panose="02020603050405020304" pitchFamily="18" charset="0"/>
                <a:ea typeface="Lato Bold" pitchFamily="34" charset="-122"/>
                <a:cs typeface="Times New Roman" panose="02020603050405020304" pitchFamily="18" charset="0"/>
              </a:rPr>
              <a:t>National ETD Repositories of G20 Countries in Relation to NDLTD's Global ETD Metadata Repository</a:t>
            </a:r>
            <a:endParaRPr lang="en-US" sz="4450" dirty="0">
              <a:latin typeface="Times New Roman" panose="02020603050405020304" pitchFamily="18" charset="0"/>
              <a:cs typeface="Times New Roman" panose="02020603050405020304" pitchFamily="18" charset="0"/>
            </a:endParaRPr>
          </a:p>
        </p:txBody>
      </p:sp>
      <p:sp>
        <p:nvSpPr>
          <p:cNvPr id="4" name="Text 1"/>
          <p:cNvSpPr/>
          <p:nvPr/>
        </p:nvSpPr>
        <p:spPr>
          <a:xfrm>
            <a:off x="6280190" y="5682019"/>
            <a:ext cx="7556421" cy="362903"/>
          </a:xfrm>
          <a:prstGeom prst="rect">
            <a:avLst/>
          </a:prstGeom>
          <a:noFill/>
          <a:ln/>
        </p:spPr>
        <p:txBody>
          <a:bodyPr wrap="none" lIns="0" tIns="0" rIns="0" bIns="0" rtlCol="0" anchor="t"/>
          <a:lstStyle/>
          <a:p>
            <a:pPr marL="0" indent="0" algn="ctr">
              <a:lnSpc>
                <a:spcPts val="2850"/>
              </a:lnSpc>
              <a:buNone/>
            </a:pPr>
            <a:r>
              <a:rPr lang="en-US" sz="2800" b="1" dirty="0">
                <a:latin typeface="Times New Roman" panose="02020603050405020304" pitchFamily="18" charset="0"/>
                <a:ea typeface="Lato" pitchFamily="34" charset="-122"/>
                <a:cs typeface="Times New Roman" panose="02020603050405020304" pitchFamily="18" charset="0"/>
              </a:rPr>
              <a:t> Dr. Sukanta Kumar Patra</a:t>
            </a:r>
            <a:br>
              <a:rPr lang="en-US" sz="1750" b="1" dirty="0">
                <a:latin typeface="Times New Roman" panose="02020603050405020304" pitchFamily="18" charset="0"/>
                <a:ea typeface="Lato" pitchFamily="34" charset="-122"/>
                <a:cs typeface="Times New Roman" panose="02020603050405020304" pitchFamily="18" charset="0"/>
              </a:rPr>
            </a:br>
            <a:r>
              <a:rPr lang="en-US" sz="1750" b="1" dirty="0">
                <a:latin typeface="Times New Roman" panose="02020603050405020304" pitchFamily="18" charset="0"/>
                <a:ea typeface="Lato" pitchFamily="34" charset="-122"/>
                <a:cs typeface="Times New Roman" panose="02020603050405020304" pitchFamily="18" charset="0"/>
              </a:rPr>
              <a:t>Librarian</a:t>
            </a:r>
            <a:br>
              <a:rPr lang="en-US" sz="1750" b="1" dirty="0">
                <a:latin typeface="Times New Roman" panose="02020603050405020304" pitchFamily="18" charset="0"/>
                <a:ea typeface="Lato" pitchFamily="34" charset="-122"/>
                <a:cs typeface="Times New Roman" panose="02020603050405020304" pitchFamily="18" charset="0"/>
              </a:rPr>
            </a:br>
            <a:r>
              <a:rPr lang="en-US" sz="1750" b="1" dirty="0">
                <a:latin typeface="Times New Roman" panose="02020603050405020304" pitchFamily="18" charset="0"/>
                <a:ea typeface="Lato" pitchFamily="34" charset="-122"/>
                <a:cs typeface="Times New Roman" panose="02020603050405020304" pitchFamily="18" charset="0"/>
              </a:rPr>
              <a:t>VIDYASAGAR COLLEGE FOR WOMEN</a:t>
            </a:r>
            <a:br>
              <a:rPr lang="en-US" sz="1750" b="1" dirty="0">
                <a:latin typeface="Times New Roman" panose="02020603050405020304" pitchFamily="18" charset="0"/>
                <a:ea typeface="Lato" pitchFamily="34" charset="-122"/>
                <a:cs typeface="Times New Roman" panose="02020603050405020304" pitchFamily="18" charset="0"/>
              </a:rPr>
            </a:br>
            <a:r>
              <a:rPr lang="en-US" sz="1750" b="1" dirty="0">
                <a:latin typeface="Times New Roman" panose="02020603050405020304" pitchFamily="18" charset="0"/>
                <a:ea typeface="Lato" pitchFamily="34" charset="-122"/>
                <a:cs typeface="Times New Roman" panose="02020603050405020304" pitchFamily="18" charset="0"/>
              </a:rPr>
              <a:t>Kolkata , West Bengal , India</a:t>
            </a:r>
            <a:endParaRPr lang="en-US" sz="175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E40AA1B-DAB7-AA71-88E3-231A320BBE53}"/>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2180630" y="1850946"/>
            <a:ext cx="8832413" cy="708779"/>
          </a:xfrm>
          <a:prstGeom prst="rect">
            <a:avLst/>
          </a:prstGeom>
          <a:noFill/>
          <a:ln/>
        </p:spPr>
        <p:txBody>
          <a:bodyPr wrap="none" lIns="0" tIns="0" rIns="0" bIns="0" rtlCol="0" anchor="t"/>
          <a:lstStyle/>
          <a:p>
            <a:pPr marL="0" indent="0" algn="l">
              <a:lnSpc>
                <a:spcPts val="5550"/>
              </a:lnSpc>
              <a:buNone/>
            </a:pPr>
            <a:r>
              <a:rPr lang="en-US" sz="5400" b="1" dirty="0">
                <a:latin typeface="Times New Roman" panose="02020603050405020304" pitchFamily="18" charset="0"/>
                <a:ea typeface="Lato Bold" pitchFamily="34" charset="-122"/>
                <a:cs typeface="Times New Roman" panose="02020603050405020304" pitchFamily="18" charset="0"/>
              </a:rPr>
              <a:t>National ETD Repository Examples</a:t>
            </a:r>
            <a:endParaRPr lang="en-US" sz="5400" dirty="0">
              <a:latin typeface="Times New Roman" panose="02020603050405020304" pitchFamily="18" charset="0"/>
              <a:cs typeface="Times New Roman" panose="02020603050405020304" pitchFamily="18" charset="0"/>
            </a:endParaRPr>
          </a:p>
        </p:txBody>
      </p:sp>
      <p:sp>
        <p:nvSpPr>
          <p:cNvPr id="3" name="Shape 1"/>
          <p:cNvSpPr/>
          <p:nvPr/>
        </p:nvSpPr>
        <p:spPr>
          <a:xfrm>
            <a:off x="793790" y="3028236"/>
            <a:ext cx="4196358" cy="3509724"/>
          </a:xfrm>
          <a:prstGeom prst="roundRect">
            <a:avLst>
              <a:gd name="adj" fmla="val 1020"/>
            </a:avLst>
          </a:prstGeom>
          <a:solidFill>
            <a:srgbClr val="EFECE6"/>
          </a:solidFill>
          <a:ln w="30480">
            <a:solidFill>
              <a:srgbClr val="CBC5B8"/>
            </a:solidFill>
            <a:prstDash val="solid"/>
          </a:ln>
        </p:spPr>
      </p:sp>
      <p:sp>
        <p:nvSpPr>
          <p:cNvPr id="4" name="Shape 2"/>
          <p:cNvSpPr/>
          <p:nvPr/>
        </p:nvSpPr>
        <p:spPr>
          <a:xfrm>
            <a:off x="824270" y="3058716"/>
            <a:ext cx="4135398" cy="680442"/>
          </a:xfrm>
          <a:prstGeom prst="rect">
            <a:avLst/>
          </a:prstGeom>
          <a:solidFill>
            <a:srgbClr val="E5DFD2"/>
          </a:solidFill>
          <a:ln/>
        </p:spPr>
      </p:sp>
      <p:pic>
        <p:nvPicPr>
          <p:cNvPr id="5" name="Image 0" descr="preencoded.png"/>
          <p:cNvPicPr>
            <a:picLocks noChangeAspect="1"/>
          </p:cNvPicPr>
          <p:nvPr/>
        </p:nvPicPr>
        <p:blipFill>
          <a:blip r:embed="rId3"/>
          <a:stretch>
            <a:fillRect/>
          </a:stretch>
        </p:blipFill>
        <p:spPr>
          <a:xfrm>
            <a:off x="2721888" y="3186232"/>
            <a:ext cx="340162" cy="425291"/>
          </a:xfrm>
          <a:prstGeom prst="rect">
            <a:avLst/>
          </a:prstGeom>
        </p:spPr>
      </p:pic>
      <p:sp>
        <p:nvSpPr>
          <p:cNvPr id="6" name="Text 3"/>
          <p:cNvSpPr/>
          <p:nvPr/>
        </p:nvSpPr>
        <p:spPr>
          <a:xfrm>
            <a:off x="1051084" y="3965972"/>
            <a:ext cx="3402330" cy="425291"/>
          </a:xfrm>
          <a:prstGeom prst="rect">
            <a:avLst/>
          </a:prstGeom>
          <a:noFill/>
          <a:ln/>
        </p:spPr>
        <p:txBody>
          <a:bodyPr wrap="none" lIns="0" tIns="0" rIns="0" bIns="0" rtlCol="0" anchor="t"/>
          <a:lstStyle/>
          <a:p>
            <a:pPr marL="0" indent="0" algn="l">
              <a:lnSpc>
                <a:spcPts val="3300"/>
              </a:lnSpc>
              <a:buNone/>
            </a:pPr>
            <a:r>
              <a:rPr lang="en-US" sz="3200" b="1" dirty="0">
                <a:latin typeface="Times New Roman" panose="02020603050405020304" pitchFamily="18" charset="0"/>
                <a:ea typeface="Lato Bold" pitchFamily="34" charset="-122"/>
                <a:cs typeface="Times New Roman" panose="02020603050405020304" pitchFamily="18" charset="0"/>
              </a:rPr>
              <a:t>Australia</a:t>
            </a:r>
            <a:endParaRPr lang="en-US" sz="3200" dirty="0">
              <a:latin typeface="Times New Roman" panose="02020603050405020304" pitchFamily="18" charset="0"/>
              <a:cs typeface="Times New Roman" panose="02020603050405020304" pitchFamily="18" charset="0"/>
            </a:endParaRPr>
          </a:p>
        </p:txBody>
      </p:sp>
      <p:sp>
        <p:nvSpPr>
          <p:cNvPr id="7" name="Text 4"/>
          <p:cNvSpPr/>
          <p:nvPr/>
        </p:nvSpPr>
        <p:spPr>
          <a:xfrm>
            <a:off x="1051084" y="4527352"/>
            <a:ext cx="2835235" cy="354330"/>
          </a:xfrm>
          <a:prstGeom prst="rect">
            <a:avLst/>
          </a:prstGeom>
          <a:noFill/>
          <a:ln/>
        </p:spPr>
        <p:txBody>
          <a:bodyPr wrap="none" lIns="0" tIns="0" rIns="0" bIns="0" rtlCol="0" anchor="t"/>
          <a:lstStyle/>
          <a:p>
            <a:pPr marL="0" indent="0" algn="l">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Trove</a:t>
            </a:r>
            <a:endParaRPr lang="en-US" sz="2800" dirty="0">
              <a:latin typeface="Times New Roman" panose="02020603050405020304" pitchFamily="18" charset="0"/>
              <a:cs typeface="Times New Roman" panose="02020603050405020304" pitchFamily="18" charset="0"/>
            </a:endParaRPr>
          </a:p>
        </p:txBody>
      </p:sp>
      <p:sp>
        <p:nvSpPr>
          <p:cNvPr id="8" name="Text 5"/>
          <p:cNvSpPr/>
          <p:nvPr/>
        </p:nvSpPr>
        <p:spPr>
          <a:xfrm>
            <a:off x="1051084" y="5017770"/>
            <a:ext cx="3681770" cy="1088708"/>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National digital repository providing comprehensive access to Australian research theses and dissertations</a:t>
            </a:r>
            <a:endParaRPr lang="en-US" sz="2000" dirty="0">
              <a:latin typeface="Times New Roman" panose="02020603050405020304" pitchFamily="18" charset="0"/>
              <a:cs typeface="Times New Roman" panose="02020603050405020304" pitchFamily="18" charset="0"/>
            </a:endParaRPr>
          </a:p>
        </p:txBody>
      </p:sp>
      <p:sp>
        <p:nvSpPr>
          <p:cNvPr id="9" name="Shape 6"/>
          <p:cNvSpPr/>
          <p:nvPr/>
        </p:nvSpPr>
        <p:spPr>
          <a:xfrm>
            <a:off x="5216962" y="3028236"/>
            <a:ext cx="4196358" cy="3509724"/>
          </a:xfrm>
          <a:prstGeom prst="roundRect">
            <a:avLst>
              <a:gd name="adj" fmla="val 1020"/>
            </a:avLst>
          </a:prstGeom>
          <a:solidFill>
            <a:srgbClr val="EFECE6"/>
          </a:solidFill>
          <a:ln w="30480">
            <a:solidFill>
              <a:srgbClr val="CBC5B8"/>
            </a:solidFill>
            <a:prstDash val="solid"/>
          </a:ln>
        </p:spPr>
      </p:sp>
      <p:sp>
        <p:nvSpPr>
          <p:cNvPr id="10" name="Shape 7"/>
          <p:cNvSpPr/>
          <p:nvPr/>
        </p:nvSpPr>
        <p:spPr>
          <a:xfrm>
            <a:off x="5247442" y="3058716"/>
            <a:ext cx="4135398" cy="680442"/>
          </a:xfrm>
          <a:prstGeom prst="rect">
            <a:avLst/>
          </a:prstGeom>
          <a:solidFill>
            <a:srgbClr val="E5DFD2"/>
          </a:solidFill>
          <a:ln/>
        </p:spPr>
      </p:sp>
      <p:pic>
        <p:nvPicPr>
          <p:cNvPr id="11" name="Image 1" descr="preencoded.png"/>
          <p:cNvPicPr>
            <a:picLocks noChangeAspect="1"/>
          </p:cNvPicPr>
          <p:nvPr/>
        </p:nvPicPr>
        <p:blipFill>
          <a:blip r:embed="rId4"/>
          <a:stretch>
            <a:fillRect/>
          </a:stretch>
        </p:blipFill>
        <p:spPr>
          <a:xfrm>
            <a:off x="7145060" y="3186232"/>
            <a:ext cx="340162" cy="425291"/>
          </a:xfrm>
          <a:prstGeom prst="rect">
            <a:avLst/>
          </a:prstGeom>
        </p:spPr>
      </p:pic>
      <p:sp>
        <p:nvSpPr>
          <p:cNvPr id="12" name="Text 8"/>
          <p:cNvSpPr/>
          <p:nvPr/>
        </p:nvSpPr>
        <p:spPr>
          <a:xfrm>
            <a:off x="5474256" y="3965972"/>
            <a:ext cx="3402330" cy="425291"/>
          </a:xfrm>
          <a:prstGeom prst="rect">
            <a:avLst/>
          </a:prstGeom>
          <a:noFill/>
          <a:ln/>
        </p:spPr>
        <p:txBody>
          <a:bodyPr wrap="none" lIns="0" tIns="0" rIns="0" bIns="0" rtlCol="0" anchor="t"/>
          <a:lstStyle/>
          <a:p>
            <a:pPr marL="0" indent="0" algn="l">
              <a:lnSpc>
                <a:spcPts val="3300"/>
              </a:lnSpc>
              <a:buNone/>
            </a:pPr>
            <a:r>
              <a:rPr lang="en-US" sz="3200" b="1" dirty="0">
                <a:latin typeface="Times New Roman" panose="02020603050405020304" pitchFamily="18" charset="0"/>
                <a:ea typeface="Lato Bold" pitchFamily="34" charset="-122"/>
                <a:cs typeface="Times New Roman" panose="02020603050405020304" pitchFamily="18" charset="0"/>
              </a:rPr>
              <a:t>Brazil</a:t>
            </a:r>
            <a:endParaRPr lang="en-US" sz="3200" dirty="0">
              <a:latin typeface="Times New Roman" panose="02020603050405020304" pitchFamily="18" charset="0"/>
              <a:cs typeface="Times New Roman" panose="02020603050405020304" pitchFamily="18" charset="0"/>
            </a:endParaRPr>
          </a:p>
        </p:txBody>
      </p:sp>
      <p:sp>
        <p:nvSpPr>
          <p:cNvPr id="13" name="Text 9"/>
          <p:cNvSpPr/>
          <p:nvPr/>
        </p:nvSpPr>
        <p:spPr>
          <a:xfrm>
            <a:off x="5474256" y="4527352"/>
            <a:ext cx="2835235" cy="354330"/>
          </a:xfrm>
          <a:prstGeom prst="rect">
            <a:avLst/>
          </a:prstGeom>
          <a:noFill/>
          <a:ln/>
        </p:spPr>
        <p:txBody>
          <a:bodyPr wrap="none" lIns="0" tIns="0" rIns="0" bIns="0" rtlCol="0" anchor="t"/>
          <a:lstStyle/>
          <a:p>
            <a:pPr marL="0" indent="0" algn="l">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BDTD</a:t>
            </a:r>
            <a:endParaRPr lang="en-US" sz="2800" dirty="0">
              <a:latin typeface="Times New Roman" panose="02020603050405020304" pitchFamily="18" charset="0"/>
              <a:cs typeface="Times New Roman" panose="02020603050405020304" pitchFamily="18" charset="0"/>
            </a:endParaRPr>
          </a:p>
        </p:txBody>
      </p:sp>
      <p:sp>
        <p:nvSpPr>
          <p:cNvPr id="14" name="Text 10"/>
          <p:cNvSpPr/>
          <p:nvPr/>
        </p:nvSpPr>
        <p:spPr>
          <a:xfrm>
            <a:off x="5474256" y="5017770"/>
            <a:ext cx="3681770" cy="1088708"/>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Biblioteca Digital Brasileira de Teses e Dissertações - Brazil's centralised thesis and dissertation portal</a:t>
            </a:r>
            <a:endParaRPr lang="en-US" sz="2000" dirty="0">
              <a:latin typeface="Times New Roman" panose="02020603050405020304" pitchFamily="18" charset="0"/>
              <a:cs typeface="Times New Roman" panose="02020603050405020304" pitchFamily="18" charset="0"/>
            </a:endParaRPr>
          </a:p>
        </p:txBody>
      </p:sp>
      <p:sp>
        <p:nvSpPr>
          <p:cNvPr id="15" name="Shape 11"/>
          <p:cNvSpPr/>
          <p:nvPr/>
        </p:nvSpPr>
        <p:spPr>
          <a:xfrm>
            <a:off x="9640133" y="3028236"/>
            <a:ext cx="4196358" cy="3509724"/>
          </a:xfrm>
          <a:prstGeom prst="roundRect">
            <a:avLst>
              <a:gd name="adj" fmla="val 1020"/>
            </a:avLst>
          </a:prstGeom>
          <a:solidFill>
            <a:srgbClr val="EFECE6"/>
          </a:solidFill>
          <a:ln w="30480">
            <a:solidFill>
              <a:srgbClr val="CBC5B8"/>
            </a:solidFill>
            <a:prstDash val="solid"/>
          </a:ln>
        </p:spPr>
      </p:sp>
      <p:sp>
        <p:nvSpPr>
          <p:cNvPr id="16" name="Shape 12"/>
          <p:cNvSpPr/>
          <p:nvPr/>
        </p:nvSpPr>
        <p:spPr>
          <a:xfrm>
            <a:off x="9670613" y="3058716"/>
            <a:ext cx="4135398" cy="680442"/>
          </a:xfrm>
          <a:prstGeom prst="rect">
            <a:avLst/>
          </a:prstGeom>
          <a:solidFill>
            <a:srgbClr val="E5DFD2"/>
          </a:solidFill>
          <a:ln/>
        </p:spPr>
      </p:sp>
      <p:pic>
        <p:nvPicPr>
          <p:cNvPr id="17" name="Image 2" descr="preencoded.png"/>
          <p:cNvPicPr>
            <a:picLocks noChangeAspect="1"/>
          </p:cNvPicPr>
          <p:nvPr/>
        </p:nvPicPr>
        <p:blipFill>
          <a:blip r:embed="rId5"/>
          <a:stretch>
            <a:fillRect/>
          </a:stretch>
        </p:blipFill>
        <p:spPr>
          <a:xfrm>
            <a:off x="11568232" y="3186232"/>
            <a:ext cx="340162" cy="425291"/>
          </a:xfrm>
          <a:prstGeom prst="rect">
            <a:avLst/>
          </a:prstGeom>
        </p:spPr>
      </p:pic>
      <p:sp>
        <p:nvSpPr>
          <p:cNvPr id="18" name="Text 13"/>
          <p:cNvSpPr/>
          <p:nvPr/>
        </p:nvSpPr>
        <p:spPr>
          <a:xfrm>
            <a:off x="9897427" y="3965972"/>
            <a:ext cx="3402330" cy="425291"/>
          </a:xfrm>
          <a:prstGeom prst="rect">
            <a:avLst/>
          </a:prstGeom>
          <a:noFill/>
          <a:ln/>
        </p:spPr>
        <p:txBody>
          <a:bodyPr wrap="none" lIns="0" tIns="0" rIns="0" bIns="0" rtlCol="0" anchor="t"/>
          <a:lstStyle/>
          <a:p>
            <a:pPr marL="0" indent="0" algn="l">
              <a:lnSpc>
                <a:spcPts val="3300"/>
              </a:lnSpc>
              <a:buNone/>
            </a:pPr>
            <a:r>
              <a:rPr lang="en-US" sz="3200" b="1" dirty="0">
                <a:latin typeface="Times New Roman" panose="02020603050405020304" pitchFamily="18" charset="0"/>
                <a:ea typeface="Lato Bold" pitchFamily="34" charset="-122"/>
                <a:cs typeface="Times New Roman" panose="02020603050405020304" pitchFamily="18" charset="0"/>
              </a:rPr>
              <a:t>Canada</a:t>
            </a:r>
            <a:endParaRPr lang="en-US" sz="3200" dirty="0">
              <a:latin typeface="Times New Roman" panose="02020603050405020304" pitchFamily="18" charset="0"/>
              <a:cs typeface="Times New Roman" panose="02020603050405020304" pitchFamily="18" charset="0"/>
            </a:endParaRPr>
          </a:p>
        </p:txBody>
      </p:sp>
      <p:sp>
        <p:nvSpPr>
          <p:cNvPr id="19" name="Text 14"/>
          <p:cNvSpPr/>
          <p:nvPr/>
        </p:nvSpPr>
        <p:spPr>
          <a:xfrm>
            <a:off x="9897427" y="4527352"/>
            <a:ext cx="2835235" cy="354330"/>
          </a:xfrm>
          <a:prstGeom prst="rect">
            <a:avLst/>
          </a:prstGeom>
          <a:noFill/>
          <a:ln/>
        </p:spPr>
        <p:txBody>
          <a:bodyPr wrap="none" lIns="0" tIns="0" rIns="0" bIns="0" rtlCol="0" anchor="t"/>
          <a:lstStyle/>
          <a:p>
            <a:pPr marL="0" indent="0" algn="l">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Theses Canada</a:t>
            </a:r>
            <a:endParaRPr lang="en-US" sz="2800" dirty="0">
              <a:latin typeface="Times New Roman" panose="02020603050405020304" pitchFamily="18" charset="0"/>
              <a:cs typeface="Times New Roman" panose="02020603050405020304" pitchFamily="18" charset="0"/>
            </a:endParaRPr>
          </a:p>
        </p:txBody>
      </p:sp>
      <p:sp>
        <p:nvSpPr>
          <p:cNvPr id="20" name="Text 15"/>
          <p:cNvSpPr/>
          <p:nvPr/>
        </p:nvSpPr>
        <p:spPr>
          <a:xfrm>
            <a:off x="9897427" y="5017770"/>
            <a:ext cx="3681770" cy="1088708"/>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National repository collecting and preserving Canadian graduate research through digital archives</a:t>
            </a:r>
            <a:endParaRPr lang="en-US" sz="20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E72CE75D-420D-8C24-60D1-E58E5FCCDC0B}"/>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0D03B89-D837-87D9-A545-A899DD27DC63}"/>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2" name="Image 0" descr="Landscape connection with other elements like human , books , databases , etc."/>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00763" y="622697"/>
            <a:ext cx="6610469" cy="548521"/>
          </a:xfrm>
          <a:prstGeom prst="rect">
            <a:avLst/>
          </a:prstGeom>
          <a:noFill/>
          <a:ln/>
        </p:spPr>
        <p:txBody>
          <a:bodyPr wrap="none" lIns="0" tIns="0" rIns="0" bIns="0" rtlCol="0" anchor="t"/>
          <a:lstStyle/>
          <a:p>
            <a:pPr marL="0" indent="0" algn="l">
              <a:lnSpc>
                <a:spcPts val="4300"/>
              </a:lnSpc>
              <a:buNone/>
            </a:pPr>
            <a:r>
              <a:rPr lang="en-US" sz="3600" b="1" dirty="0">
                <a:latin typeface="Times New Roman" panose="02020603050405020304" pitchFamily="18" charset="0"/>
                <a:ea typeface="Lato Bold" pitchFamily="34" charset="-122"/>
                <a:cs typeface="Times New Roman" panose="02020603050405020304" pitchFamily="18" charset="0"/>
              </a:rPr>
              <a:t>Global ETD Repository Landscape</a:t>
            </a:r>
            <a:endParaRPr lang="en-US" sz="3600" dirty="0">
              <a:latin typeface="Times New Roman" panose="02020603050405020304" pitchFamily="18" charset="0"/>
              <a:cs typeface="Times New Roman" panose="02020603050405020304" pitchFamily="18" charset="0"/>
            </a:endParaRPr>
          </a:p>
        </p:txBody>
      </p:sp>
      <p:sp>
        <p:nvSpPr>
          <p:cNvPr id="4" name="Text 1"/>
          <p:cNvSpPr/>
          <p:nvPr/>
        </p:nvSpPr>
        <p:spPr>
          <a:xfrm>
            <a:off x="6100763" y="1434465"/>
            <a:ext cx="7915275" cy="561499"/>
          </a:xfrm>
          <a:prstGeom prst="rect">
            <a:avLst/>
          </a:prstGeom>
          <a:noFill/>
          <a:ln/>
        </p:spPr>
        <p:txBody>
          <a:bodyPr wrap="square" lIns="0" tIns="0" rIns="0" bIns="0" rtlCol="0" anchor="t"/>
          <a:lstStyle/>
          <a:p>
            <a:pPr marL="0" indent="0" algn="l">
              <a:lnSpc>
                <a:spcPts val="2200"/>
              </a:lnSpc>
              <a:buNone/>
            </a:pPr>
            <a:r>
              <a:rPr lang="en-US" dirty="0">
                <a:latin typeface="Times New Roman" panose="02020603050405020304" pitchFamily="18" charset="0"/>
                <a:ea typeface="Lato" pitchFamily="34" charset="-122"/>
                <a:cs typeface="Times New Roman" panose="02020603050405020304" pitchFamily="18" charset="0"/>
              </a:rPr>
              <a:t>Major international repositories showcase diverse approaches to Electronic Theses and Dissertations preservation and access across continents.</a:t>
            </a:r>
            <a:endParaRPr lang="en-US" dirty="0">
              <a:latin typeface="Times New Roman" panose="02020603050405020304" pitchFamily="18" charset="0"/>
              <a:cs typeface="Times New Roman" panose="02020603050405020304" pitchFamily="18" charset="0"/>
            </a:endParaRPr>
          </a:p>
        </p:txBody>
      </p:sp>
      <p:sp>
        <p:nvSpPr>
          <p:cNvPr id="5" name="Shape 2"/>
          <p:cNvSpPr/>
          <p:nvPr/>
        </p:nvSpPr>
        <p:spPr>
          <a:xfrm>
            <a:off x="6100763" y="2193369"/>
            <a:ext cx="7915275" cy="1291947"/>
          </a:xfrm>
          <a:prstGeom prst="roundRect">
            <a:avLst>
              <a:gd name="adj" fmla="val 2038"/>
            </a:avLst>
          </a:prstGeom>
          <a:solidFill>
            <a:srgbClr val="E5DFD2"/>
          </a:solidFill>
          <a:ln/>
        </p:spPr>
      </p:sp>
      <p:sp>
        <p:nvSpPr>
          <p:cNvPr id="6" name="Text 3"/>
          <p:cNvSpPr/>
          <p:nvPr/>
        </p:nvSpPr>
        <p:spPr>
          <a:xfrm>
            <a:off x="6276261" y="2368868"/>
            <a:ext cx="2194203" cy="274201"/>
          </a:xfrm>
          <a:prstGeom prst="rect">
            <a:avLst/>
          </a:prstGeom>
          <a:noFill/>
          <a:ln/>
        </p:spPr>
        <p:txBody>
          <a:bodyPr wrap="none" lIns="0" tIns="0" rIns="0" bIns="0" rtlCol="0" anchor="t"/>
          <a:lstStyle/>
          <a:p>
            <a:pPr marL="0" indent="0" algn="l">
              <a:lnSpc>
                <a:spcPts val="2150"/>
              </a:lnSpc>
              <a:buNone/>
            </a:pPr>
            <a:r>
              <a:rPr lang="en-US" b="1" dirty="0">
                <a:latin typeface="Times New Roman" panose="02020603050405020304" pitchFamily="18" charset="0"/>
                <a:ea typeface="Lato Bold" pitchFamily="34" charset="-122"/>
                <a:cs typeface="Times New Roman" panose="02020603050405020304" pitchFamily="18" charset="0"/>
              </a:rPr>
              <a:t>China</a:t>
            </a:r>
            <a:endParaRPr lang="en-US" dirty="0">
              <a:latin typeface="Times New Roman" panose="02020603050405020304" pitchFamily="18" charset="0"/>
              <a:cs typeface="Times New Roman" panose="02020603050405020304" pitchFamily="18" charset="0"/>
            </a:endParaRPr>
          </a:p>
        </p:txBody>
      </p:sp>
      <p:sp>
        <p:nvSpPr>
          <p:cNvPr id="7" name="Text 4"/>
          <p:cNvSpPr/>
          <p:nvPr/>
        </p:nvSpPr>
        <p:spPr>
          <a:xfrm>
            <a:off x="6276261" y="2748320"/>
            <a:ext cx="7564279" cy="561499"/>
          </a:xfrm>
          <a:prstGeom prst="rect">
            <a:avLst/>
          </a:prstGeom>
          <a:noFill/>
          <a:ln/>
        </p:spPr>
        <p:txBody>
          <a:bodyPr wrap="square" lIns="0" tIns="0" rIns="0" bIns="0" rtlCol="0" anchor="t"/>
          <a:lstStyle/>
          <a:p>
            <a:pPr marL="0" indent="0" algn="l">
              <a:lnSpc>
                <a:spcPts val="2200"/>
              </a:lnSpc>
              <a:buNone/>
            </a:pPr>
            <a:r>
              <a:rPr lang="en-US" dirty="0">
                <a:latin typeface="Times New Roman" panose="02020603050405020304" pitchFamily="18" charset="0"/>
                <a:ea typeface="Lato" pitchFamily="34" charset="-122"/>
                <a:cs typeface="Times New Roman" panose="02020603050405020304" pitchFamily="18" charset="0"/>
              </a:rPr>
              <a:t>Doctoral Dissertations Database serves as the comprehensive national repository for Chinese doctoral research</a:t>
            </a:r>
            <a:endParaRPr lang="en-US" dirty="0">
              <a:latin typeface="Times New Roman" panose="02020603050405020304" pitchFamily="18" charset="0"/>
              <a:cs typeface="Times New Roman" panose="02020603050405020304" pitchFamily="18" charset="0"/>
            </a:endParaRPr>
          </a:p>
        </p:txBody>
      </p:sp>
      <p:sp>
        <p:nvSpPr>
          <p:cNvPr id="8" name="Shape 5"/>
          <p:cNvSpPr/>
          <p:nvPr/>
        </p:nvSpPr>
        <p:spPr>
          <a:xfrm>
            <a:off x="6100763" y="3660815"/>
            <a:ext cx="7915275" cy="1291947"/>
          </a:xfrm>
          <a:prstGeom prst="roundRect">
            <a:avLst>
              <a:gd name="adj" fmla="val 2038"/>
            </a:avLst>
          </a:prstGeom>
          <a:solidFill>
            <a:srgbClr val="E5DFD2"/>
          </a:solidFill>
          <a:ln/>
        </p:spPr>
      </p:sp>
      <p:sp>
        <p:nvSpPr>
          <p:cNvPr id="9" name="Text 6"/>
          <p:cNvSpPr/>
          <p:nvPr/>
        </p:nvSpPr>
        <p:spPr>
          <a:xfrm>
            <a:off x="6276261" y="3836313"/>
            <a:ext cx="2194203" cy="274201"/>
          </a:xfrm>
          <a:prstGeom prst="rect">
            <a:avLst/>
          </a:prstGeom>
          <a:noFill/>
          <a:ln/>
        </p:spPr>
        <p:txBody>
          <a:bodyPr wrap="none" lIns="0" tIns="0" rIns="0" bIns="0" rtlCol="0" anchor="t"/>
          <a:lstStyle/>
          <a:p>
            <a:pPr marL="0" indent="0" algn="l">
              <a:lnSpc>
                <a:spcPts val="2150"/>
              </a:lnSpc>
              <a:buNone/>
            </a:pPr>
            <a:r>
              <a:rPr lang="en-US" b="1" dirty="0">
                <a:latin typeface="Times New Roman" panose="02020603050405020304" pitchFamily="18" charset="0"/>
                <a:ea typeface="Lato Bold" pitchFamily="34" charset="-122"/>
                <a:cs typeface="Times New Roman" panose="02020603050405020304" pitchFamily="18" charset="0"/>
              </a:rPr>
              <a:t>France</a:t>
            </a:r>
            <a:endParaRPr lang="en-US" dirty="0">
              <a:latin typeface="Times New Roman" panose="02020603050405020304" pitchFamily="18" charset="0"/>
              <a:cs typeface="Times New Roman" panose="02020603050405020304" pitchFamily="18" charset="0"/>
            </a:endParaRPr>
          </a:p>
        </p:txBody>
      </p:sp>
      <p:sp>
        <p:nvSpPr>
          <p:cNvPr id="10" name="Text 7"/>
          <p:cNvSpPr/>
          <p:nvPr/>
        </p:nvSpPr>
        <p:spPr>
          <a:xfrm>
            <a:off x="6276261" y="4215765"/>
            <a:ext cx="7564279" cy="561499"/>
          </a:xfrm>
          <a:prstGeom prst="rect">
            <a:avLst/>
          </a:prstGeom>
          <a:noFill/>
          <a:ln/>
        </p:spPr>
        <p:txBody>
          <a:bodyPr wrap="square" lIns="0" tIns="0" rIns="0" bIns="0" rtlCol="0" anchor="t"/>
          <a:lstStyle/>
          <a:p>
            <a:pPr marL="0" indent="0" algn="l">
              <a:lnSpc>
                <a:spcPts val="2200"/>
              </a:lnSpc>
              <a:buNone/>
            </a:pPr>
            <a:r>
              <a:rPr lang="en-US" dirty="0">
                <a:latin typeface="Times New Roman" panose="02020603050405020304" pitchFamily="18" charset="0"/>
                <a:ea typeface="Lato" pitchFamily="34" charset="-122"/>
                <a:cs typeface="Times New Roman" panose="02020603050405020304" pitchFamily="18" charset="0"/>
              </a:rPr>
              <a:t>Theses France provides centralised access to French doctoral dissertations with robust metadata standards</a:t>
            </a:r>
            <a:endParaRPr lang="en-US" dirty="0">
              <a:latin typeface="Times New Roman" panose="02020603050405020304" pitchFamily="18" charset="0"/>
              <a:cs typeface="Times New Roman" panose="02020603050405020304" pitchFamily="18" charset="0"/>
            </a:endParaRPr>
          </a:p>
        </p:txBody>
      </p:sp>
      <p:sp>
        <p:nvSpPr>
          <p:cNvPr id="11" name="Shape 8"/>
          <p:cNvSpPr/>
          <p:nvPr/>
        </p:nvSpPr>
        <p:spPr>
          <a:xfrm>
            <a:off x="6100763" y="5128260"/>
            <a:ext cx="7915275" cy="1291947"/>
          </a:xfrm>
          <a:prstGeom prst="roundRect">
            <a:avLst>
              <a:gd name="adj" fmla="val 2038"/>
            </a:avLst>
          </a:prstGeom>
          <a:solidFill>
            <a:srgbClr val="E5DFD2"/>
          </a:solidFill>
          <a:ln/>
        </p:spPr>
      </p:sp>
      <p:sp>
        <p:nvSpPr>
          <p:cNvPr id="12" name="Text 9"/>
          <p:cNvSpPr/>
          <p:nvPr/>
        </p:nvSpPr>
        <p:spPr>
          <a:xfrm>
            <a:off x="6276261" y="5303758"/>
            <a:ext cx="2194203" cy="274201"/>
          </a:xfrm>
          <a:prstGeom prst="rect">
            <a:avLst/>
          </a:prstGeom>
          <a:noFill/>
          <a:ln/>
        </p:spPr>
        <p:txBody>
          <a:bodyPr wrap="none" lIns="0" tIns="0" rIns="0" bIns="0" rtlCol="0" anchor="t"/>
          <a:lstStyle/>
          <a:p>
            <a:pPr marL="0" indent="0" algn="l">
              <a:lnSpc>
                <a:spcPts val="2150"/>
              </a:lnSpc>
              <a:buNone/>
            </a:pPr>
            <a:r>
              <a:rPr lang="en-US" b="1" dirty="0">
                <a:latin typeface="Times New Roman" panose="02020603050405020304" pitchFamily="18" charset="0"/>
                <a:ea typeface="Lato Bold" pitchFamily="34" charset="-122"/>
                <a:cs typeface="Times New Roman" panose="02020603050405020304" pitchFamily="18" charset="0"/>
              </a:rPr>
              <a:t>Germany</a:t>
            </a:r>
            <a:endParaRPr lang="en-US" dirty="0">
              <a:latin typeface="Times New Roman" panose="02020603050405020304" pitchFamily="18" charset="0"/>
              <a:cs typeface="Times New Roman" panose="02020603050405020304" pitchFamily="18" charset="0"/>
            </a:endParaRPr>
          </a:p>
        </p:txBody>
      </p:sp>
      <p:sp>
        <p:nvSpPr>
          <p:cNvPr id="13" name="Text 10"/>
          <p:cNvSpPr/>
          <p:nvPr/>
        </p:nvSpPr>
        <p:spPr>
          <a:xfrm>
            <a:off x="6276261" y="5683210"/>
            <a:ext cx="7564279" cy="561499"/>
          </a:xfrm>
          <a:prstGeom prst="rect">
            <a:avLst/>
          </a:prstGeom>
          <a:noFill/>
          <a:ln/>
        </p:spPr>
        <p:txBody>
          <a:bodyPr wrap="square" lIns="0" tIns="0" rIns="0" bIns="0" rtlCol="0" anchor="t"/>
          <a:lstStyle/>
          <a:p>
            <a:pPr marL="0" indent="0" algn="l">
              <a:lnSpc>
                <a:spcPts val="2200"/>
              </a:lnSpc>
              <a:buNone/>
            </a:pPr>
            <a:r>
              <a:rPr lang="en-US" dirty="0">
                <a:latin typeface="Times New Roman" panose="02020603050405020304" pitchFamily="18" charset="0"/>
                <a:ea typeface="Lato" pitchFamily="34" charset="-122"/>
                <a:cs typeface="Times New Roman" panose="02020603050405020304" pitchFamily="18" charset="0"/>
              </a:rPr>
              <a:t>Deutsche Nationalbibliothek maintains rigorous quality control and long-term preservation protocols</a:t>
            </a:r>
            <a:endParaRPr lang="en-US" dirty="0">
              <a:latin typeface="Times New Roman" panose="02020603050405020304" pitchFamily="18" charset="0"/>
              <a:cs typeface="Times New Roman" panose="02020603050405020304" pitchFamily="18" charset="0"/>
            </a:endParaRPr>
          </a:p>
        </p:txBody>
      </p:sp>
      <p:sp>
        <p:nvSpPr>
          <p:cNvPr id="14" name="Shape 11"/>
          <p:cNvSpPr/>
          <p:nvPr/>
        </p:nvSpPr>
        <p:spPr>
          <a:xfrm>
            <a:off x="6100763" y="6595705"/>
            <a:ext cx="7915275" cy="1291946"/>
          </a:xfrm>
          <a:prstGeom prst="roundRect">
            <a:avLst>
              <a:gd name="adj" fmla="val 2604"/>
            </a:avLst>
          </a:prstGeom>
          <a:solidFill>
            <a:srgbClr val="E5DFD2"/>
          </a:solidFill>
          <a:ln/>
        </p:spPr>
      </p:sp>
      <p:sp>
        <p:nvSpPr>
          <p:cNvPr id="15" name="Text 12"/>
          <p:cNvSpPr/>
          <p:nvPr/>
        </p:nvSpPr>
        <p:spPr>
          <a:xfrm>
            <a:off x="6276261" y="6771203"/>
            <a:ext cx="2194203" cy="274201"/>
          </a:xfrm>
          <a:prstGeom prst="rect">
            <a:avLst/>
          </a:prstGeom>
          <a:noFill/>
          <a:ln/>
        </p:spPr>
        <p:txBody>
          <a:bodyPr wrap="none" lIns="0" tIns="0" rIns="0" bIns="0" rtlCol="0" anchor="t"/>
          <a:lstStyle/>
          <a:p>
            <a:pPr marL="0" indent="0" algn="l">
              <a:lnSpc>
                <a:spcPts val="2150"/>
              </a:lnSpc>
              <a:buNone/>
            </a:pPr>
            <a:r>
              <a:rPr lang="en-US" b="1" dirty="0">
                <a:latin typeface="Times New Roman" panose="02020603050405020304" pitchFamily="18" charset="0"/>
                <a:ea typeface="Lato Bold" pitchFamily="34" charset="-122"/>
                <a:cs typeface="Times New Roman" panose="02020603050405020304" pitchFamily="18" charset="0"/>
              </a:rPr>
              <a:t>India</a:t>
            </a:r>
            <a:endParaRPr lang="en-US" dirty="0">
              <a:latin typeface="Times New Roman" panose="02020603050405020304" pitchFamily="18" charset="0"/>
              <a:cs typeface="Times New Roman" panose="02020603050405020304" pitchFamily="18" charset="0"/>
            </a:endParaRPr>
          </a:p>
        </p:txBody>
      </p:sp>
      <p:sp>
        <p:nvSpPr>
          <p:cNvPr id="16" name="Text 13"/>
          <p:cNvSpPr/>
          <p:nvPr/>
        </p:nvSpPr>
        <p:spPr>
          <a:xfrm>
            <a:off x="6276261" y="7150656"/>
            <a:ext cx="7564279" cy="280749"/>
          </a:xfrm>
          <a:prstGeom prst="rect">
            <a:avLst/>
          </a:prstGeom>
          <a:noFill/>
          <a:ln/>
        </p:spPr>
        <p:txBody>
          <a:bodyPr wrap="none" lIns="0" tIns="0" rIns="0" bIns="0" rtlCol="0" anchor="t"/>
          <a:lstStyle/>
          <a:p>
            <a:pPr marL="0" indent="0" algn="l">
              <a:lnSpc>
                <a:spcPts val="2200"/>
              </a:lnSpc>
              <a:buNone/>
            </a:pPr>
            <a:r>
              <a:rPr lang="en-US" dirty="0">
                <a:latin typeface="Times New Roman" panose="02020603050405020304" pitchFamily="18" charset="0"/>
                <a:ea typeface="Lato" pitchFamily="34" charset="-122"/>
                <a:cs typeface="Times New Roman" panose="02020603050405020304" pitchFamily="18" charset="0"/>
              </a:rPr>
              <a:t>Shodhganga represents India's commitment to open access scholarly </a:t>
            </a:r>
            <a:br>
              <a:rPr lang="en-US" dirty="0">
                <a:latin typeface="Times New Roman" panose="02020603050405020304" pitchFamily="18" charset="0"/>
                <a:ea typeface="Lato" pitchFamily="34" charset="-122"/>
                <a:cs typeface="Times New Roman" panose="02020603050405020304" pitchFamily="18" charset="0"/>
              </a:rPr>
            </a:br>
            <a:r>
              <a:rPr lang="en-US" dirty="0">
                <a:latin typeface="Times New Roman" panose="02020603050405020304" pitchFamily="18" charset="0"/>
                <a:ea typeface="Lato" pitchFamily="34" charset="-122"/>
                <a:cs typeface="Times New Roman" panose="02020603050405020304" pitchFamily="18" charset="0"/>
              </a:rPr>
              <a:t>communication infrastructure</a:t>
            </a:r>
            <a:endParaRPr 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9247" y="502325"/>
            <a:ext cx="7192923" cy="570905"/>
          </a:xfrm>
          <a:prstGeom prst="rect">
            <a:avLst/>
          </a:prstGeom>
          <a:noFill/>
          <a:ln/>
        </p:spPr>
        <p:txBody>
          <a:bodyPr wrap="none" lIns="0" tIns="0" rIns="0" bIns="0" rtlCol="0" anchor="t"/>
          <a:lstStyle/>
          <a:p>
            <a:pPr marL="0" indent="0" algn="l">
              <a:lnSpc>
                <a:spcPts val="4450"/>
              </a:lnSpc>
              <a:buNone/>
            </a:pPr>
            <a:r>
              <a:rPr lang="en-US" sz="4000" b="1" dirty="0">
                <a:latin typeface="Times New Roman" panose="02020603050405020304" pitchFamily="18" charset="0"/>
                <a:ea typeface="Lato Bold" pitchFamily="34" charset="-122"/>
                <a:cs typeface="Times New Roman" panose="02020603050405020304" pitchFamily="18" charset="0"/>
              </a:rPr>
              <a:t>European Union ETD Contributions</a:t>
            </a:r>
            <a:endParaRPr lang="en-US" sz="4000" dirty="0">
              <a:latin typeface="Times New Roman" panose="02020603050405020304" pitchFamily="18" charset="0"/>
              <a:cs typeface="Times New Roman" panose="02020603050405020304" pitchFamily="18" charset="0"/>
            </a:endParaRPr>
          </a:p>
        </p:txBody>
      </p:sp>
      <p:sp>
        <p:nvSpPr>
          <p:cNvPr id="3" name="Text 1"/>
          <p:cNvSpPr/>
          <p:nvPr/>
        </p:nvSpPr>
        <p:spPr>
          <a:xfrm>
            <a:off x="639247" y="1529834"/>
            <a:ext cx="3183136" cy="342424"/>
          </a:xfrm>
          <a:prstGeom prst="rect">
            <a:avLst/>
          </a:prstGeom>
          <a:noFill/>
          <a:ln/>
        </p:spPr>
        <p:txBody>
          <a:bodyPr wrap="none" lIns="0" tIns="0" rIns="0" bIns="0" rtlCol="0" anchor="t"/>
          <a:lstStyle/>
          <a:p>
            <a:pPr marL="0" indent="0" algn="l">
              <a:lnSpc>
                <a:spcPts val="2650"/>
              </a:lnSpc>
              <a:buNone/>
            </a:pPr>
            <a:r>
              <a:rPr lang="en-US" sz="2800" b="1" dirty="0">
                <a:latin typeface="Times New Roman" panose="02020603050405020304" pitchFamily="18" charset="0"/>
                <a:ea typeface="Lato Bold" pitchFamily="34" charset="-122"/>
                <a:cs typeface="Times New Roman" panose="02020603050405020304" pitchFamily="18" charset="0"/>
              </a:rPr>
              <a:t>DART-Europe Consortium</a:t>
            </a:r>
            <a:endParaRPr lang="en-US" sz="2800" dirty="0">
              <a:latin typeface="Times New Roman" panose="02020603050405020304" pitchFamily="18" charset="0"/>
              <a:cs typeface="Times New Roman" panose="02020603050405020304" pitchFamily="18" charset="0"/>
            </a:endParaRPr>
          </a:p>
        </p:txBody>
      </p:sp>
      <p:sp>
        <p:nvSpPr>
          <p:cNvPr id="4" name="Text 2"/>
          <p:cNvSpPr/>
          <p:nvPr/>
        </p:nvSpPr>
        <p:spPr>
          <a:xfrm>
            <a:off x="639247" y="2054900"/>
            <a:ext cx="7832884" cy="584359"/>
          </a:xfrm>
          <a:prstGeom prst="rect">
            <a:avLst/>
          </a:prstGeom>
          <a:noFill/>
          <a:ln/>
        </p:spPr>
        <p:txBody>
          <a:bodyPr wrap="square" lIns="0" tIns="0" rIns="0" bIns="0" rtlCol="0" anchor="t"/>
          <a:lstStyle/>
          <a:p>
            <a:pPr marL="0" indent="0" algn="l">
              <a:lnSpc>
                <a:spcPts val="2300"/>
              </a:lnSpc>
              <a:buNone/>
            </a:pPr>
            <a:r>
              <a:rPr lang="en-US" dirty="0">
                <a:latin typeface="Times New Roman" panose="02020603050405020304" pitchFamily="18" charset="0"/>
                <a:ea typeface="Lato" pitchFamily="34" charset="-122"/>
                <a:cs typeface="Times New Roman" panose="02020603050405020304" pitchFamily="18" charset="0"/>
              </a:rPr>
              <a:t>Seven EU nations collaborate through DART-Europe, creating a unified European approach to ETD management and discoverability.</a:t>
            </a:r>
            <a:endParaRPr lang="en-US"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639247" y="2844760"/>
            <a:ext cx="182642" cy="228243"/>
          </a:xfrm>
          <a:prstGeom prst="rect">
            <a:avLst/>
          </a:prstGeom>
        </p:spPr>
      </p:pic>
      <p:sp>
        <p:nvSpPr>
          <p:cNvPr id="6" name="Shape 3"/>
          <p:cNvSpPr/>
          <p:nvPr/>
        </p:nvSpPr>
        <p:spPr>
          <a:xfrm>
            <a:off x="639247" y="3132177"/>
            <a:ext cx="3825121" cy="22860"/>
          </a:xfrm>
          <a:prstGeom prst="rect">
            <a:avLst/>
          </a:prstGeom>
          <a:solidFill>
            <a:srgbClr val="282824"/>
          </a:solidFill>
          <a:ln/>
        </p:spPr>
      </p:sp>
      <p:sp>
        <p:nvSpPr>
          <p:cNvPr id="7" name="Text 4"/>
          <p:cNvSpPr/>
          <p:nvPr/>
        </p:nvSpPr>
        <p:spPr>
          <a:xfrm>
            <a:off x="639247" y="3269218"/>
            <a:ext cx="2283262" cy="285393"/>
          </a:xfrm>
          <a:prstGeom prst="rect">
            <a:avLst/>
          </a:prstGeom>
          <a:noFill/>
          <a:ln/>
        </p:spPr>
        <p:txBody>
          <a:bodyPr wrap="none" lIns="0" tIns="0" rIns="0" bIns="0" rtlCol="0" anchor="t"/>
          <a:lstStyle/>
          <a:p>
            <a:pPr marL="0" indent="0" algn="l">
              <a:lnSpc>
                <a:spcPts val="2200"/>
              </a:lnSpc>
              <a:buNone/>
            </a:pPr>
            <a:r>
              <a:rPr lang="en-US" sz="2000" b="1" dirty="0">
                <a:latin typeface="Times New Roman" panose="02020603050405020304" pitchFamily="18" charset="0"/>
                <a:ea typeface="Lato Bold" pitchFamily="34" charset="-122"/>
                <a:cs typeface="Times New Roman" panose="02020603050405020304" pitchFamily="18" charset="0"/>
              </a:rPr>
              <a:t>Belgium</a:t>
            </a:r>
            <a:endParaRPr lang="en-US" sz="2000" dirty="0">
              <a:latin typeface="Times New Roman" panose="02020603050405020304" pitchFamily="18" charset="0"/>
              <a:cs typeface="Times New Roman" panose="02020603050405020304" pitchFamily="18" charset="0"/>
            </a:endParaRPr>
          </a:p>
        </p:txBody>
      </p:sp>
      <p:pic>
        <p:nvPicPr>
          <p:cNvPr id="8" name="Image 1" descr="preencoded.png"/>
          <p:cNvPicPr>
            <a:picLocks noChangeAspect="1"/>
          </p:cNvPicPr>
          <p:nvPr/>
        </p:nvPicPr>
        <p:blipFill>
          <a:blip r:embed="rId4"/>
          <a:stretch>
            <a:fillRect/>
          </a:stretch>
        </p:blipFill>
        <p:spPr>
          <a:xfrm>
            <a:off x="4647009" y="2844760"/>
            <a:ext cx="182642" cy="228243"/>
          </a:xfrm>
          <a:prstGeom prst="rect">
            <a:avLst/>
          </a:prstGeom>
        </p:spPr>
      </p:pic>
      <p:sp>
        <p:nvSpPr>
          <p:cNvPr id="9" name="Shape 5"/>
          <p:cNvSpPr/>
          <p:nvPr/>
        </p:nvSpPr>
        <p:spPr>
          <a:xfrm>
            <a:off x="4647009" y="3132177"/>
            <a:ext cx="3825121" cy="22860"/>
          </a:xfrm>
          <a:prstGeom prst="rect">
            <a:avLst/>
          </a:prstGeom>
          <a:solidFill>
            <a:srgbClr val="282824"/>
          </a:solidFill>
          <a:ln/>
        </p:spPr>
      </p:sp>
      <p:sp>
        <p:nvSpPr>
          <p:cNvPr id="10" name="Text 6"/>
          <p:cNvSpPr/>
          <p:nvPr/>
        </p:nvSpPr>
        <p:spPr>
          <a:xfrm>
            <a:off x="4647009" y="3269218"/>
            <a:ext cx="2283262" cy="285393"/>
          </a:xfrm>
          <a:prstGeom prst="rect">
            <a:avLst/>
          </a:prstGeom>
          <a:noFill/>
          <a:ln/>
        </p:spPr>
        <p:txBody>
          <a:bodyPr wrap="none" lIns="0" tIns="0" rIns="0" bIns="0" rtlCol="0" anchor="t"/>
          <a:lstStyle/>
          <a:p>
            <a:pPr marL="0" indent="0" algn="l">
              <a:lnSpc>
                <a:spcPts val="2200"/>
              </a:lnSpc>
              <a:buNone/>
            </a:pPr>
            <a:r>
              <a:rPr lang="en-US" sz="2000" b="1" dirty="0">
                <a:latin typeface="Times New Roman" panose="02020603050405020304" pitchFamily="18" charset="0"/>
                <a:ea typeface="Lato Bold" pitchFamily="34" charset="-122"/>
                <a:cs typeface="Times New Roman" panose="02020603050405020304" pitchFamily="18" charset="0"/>
              </a:rPr>
              <a:t>Finland</a:t>
            </a:r>
            <a:endParaRPr lang="en-US" sz="2000" dirty="0">
              <a:latin typeface="Times New Roman" panose="02020603050405020304" pitchFamily="18" charset="0"/>
              <a:cs typeface="Times New Roman" panose="02020603050405020304" pitchFamily="18" charset="0"/>
            </a:endParaRPr>
          </a:p>
        </p:txBody>
      </p:sp>
      <p:pic>
        <p:nvPicPr>
          <p:cNvPr id="11" name="Image 2" descr="preencoded.png"/>
          <p:cNvPicPr>
            <a:picLocks noChangeAspect="1"/>
          </p:cNvPicPr>
          <p:nvPr/>
        </p:nvPicPr>
        <p:blipFill>
          <a:blip r:embed="rId5"/>
          <a:stretch>
            <a:fillRect/>
          </a:stretch>
        </p:blipFill>
        <p:spPr>
          <a:xfrm>
            <a:off x="639247" y="3874175"/>
            <a:ext cx="182642" cy="228243"/>
          </a:xfrm>
          <a:prstGeom prst="rect">
            <a:avLst/>
          </a:prstGeom>
        </p:spPr>
      </p:pic>
      <p:sp>
        <p:nvSpPr>
          <p:cNvPr id="12" name="Shape 7"/>
          <p:cNvSpPr/>
          <p:nvPr/>
        </p:nvSpPr>
        <p:spPr>
          <a:xfrm>
            <a:off x="639247" y="4161592"/>
            <a:ext cx="3825121" cy="22860"/>
          </a:xfrm>
          <a:prstGeom prst="rect">
            <a:avLst/>
          </a:prstGeom>
          <a:solidFill>
            <a:srgbClr val="282824"/>
          </a:solidFill>
          <a:ln/>
        </p:spPr>
      </p:sp>
      <p:sp>
        <p:nvSpPr>
          <p:cNvPr id="13" name="Text 8"/>
          <p:cNvSpPr/>
          <p:nvPr/>
        </p:nvSpPr>
        <p:spPr>
          <a:xfrm>
            <a:off x="639247" y="4298633"/>
            <a:ext cx="2283262" cy="285393"/>
          </a:xfrm>
          <a:prstGeom prst="rect">
            <a:avLst/>
          </a:prstGeom>
          <a:noFill/>
          <a:ln/>
        </p:spPr>
        <p:txBody>
          <a:bodyPr wrap="none" lIns="0" tIns="0" rIns="0" bIns="0" rtlCol="0" anchor="t"/>
          <a:lstStyle/>
          <a:p>
            <a:pPr marL="0" indent="0" algn="l">
              <a:lnSpc>
                <a:spcPts val="2200"/>
              </a:lnSpc>
              <a:buNone/>
            </a:pPr>
            <a:r>
              <a:rPr lang="en-US" sz="2000" b="1" dirty="0">
                <a:latin typeface="Times New Roman" panose="02020603050405020304" pitchFamily="18" charset="0"/>
                <a:ea typeface="Lato Bold" pitchFamily="34" charset="-122"/>
                <a:cs typeface="Times New Roman" panose="02020603050405020304" pitchFamily="18" charset="0"/>
              </a:rPr>
              <a:t>Ireland</a:t>
            </a:r>
            <a:endParaRPr lang="en-US" sz="2000" dirty="0">
              <a:latin typeface="Times New Roman" panose="02020603050405020304" pitchFamily="18" charset="0"/>
              <a:cs typeface="Times New Roman" panose="02020603050405020304" pitchFamily="18" charset="0"/>
            </a:endParaRPr>
          </a:p>
        </p:txBody>
      </p:sp>
      <p:pic>
        <p:nvPicPr>
          <p:cNvPr id="14" name="Image 3" descr="preencoded.png"/>
          <p:cNvPicPr>
            <a:picLocks noChangeAspect="1"/>
          </p:cNvPicPr>
          <p:nvPr/>
        </p:nvPicPr>
        <p:blipFill>
          <a:blip r:embed="rId6"/>
          <a:stretch>
            <a:fillRect/>
          </a:stretch>
        </p:blipFill>
        <p:spPr>
          <a:xfrm>
            <a:off x="4647009" y="3874175"/>
            <a:ext cx="182642" cy="228243"/>
          </a:xfrm>
          <a:prstGeom prst="rect">
            <a:avLst/>
          </a:prstGeom>
        </p:spPr>
      </p:pic>
      <p:sp>
        <p:nvSpPr>
          <p:cNvPr id="15" name="Shape 9"/>
          <p:cNvSpPr/>
          <p:nvPr/>
        </p:nvSpPr>
        <p:spPr>
          <a:xfrm>
            <a:off x="4647009" y="4161592"/>
            <a:ext cx="3825121" cy="22860"/>
          </a:xfrm>
          <a:prstGeom prst="rect">
            <a:avLst/>
          </a:prstGeom>
          <a:solidFill>
            <a:srgbClr val="282824"/>
          </a:solidFill>
          <a:ln/>
        </p:spPr>
      </p:sp>
      <p:sp>
        <p:nvSpPr>
          <p:cNvPr id="16" name="Text 10"/>
          <p:cNvSpPr/>
          <p:nvPr/>
        </p:nvSpPr>
        <p:spPr>
          <a:xfrm>
            <a:off x="4647009" y="4298633"/>
            <a:ext cx="2283262" cy="285393"/>
          </a:xfrm>
          <a:prstGeom prst="rect">
            <a:avLst/>
          </a:prstGeom>
          <a:noFill/>
          <a:ln/>
        </p:spPr>
        <p:txBody>
          <a:bodyPr wrap="none" lIns="0" tIns="0" rIns="0" bIns="0" rtlCol="0" anchor="t"/>
          <a:lstStyle/>
          <a:p>
            <a:pPr marL="0" indent="0" algn="l">
              <a:lnSpc>
                <a:spcPts val="2200"/>
              </a:lnSpc>
              <a:buNone/>
            </a:pPr>
            <a:r>
              <a:rPr lang="en-US" sz="2000" b="1" dirty="0">
                <a:latin typeface="Times New Roman" panose="02020603050405020304" pitchFamily="18" charset="0"/>
                <a:ea typeface="Lato Bold" pitchFamily="34" charset="-122"/>
                <a:cs typeface="Times New Roman" panose="02020603050405020304" pitchFamily="18" charset="0"/>
              </a:rPr>
              <a:t>Netherlands</a:t>
            </a:r>
            <a:endParaRPr lang="en-US" sz="2000" dirty="0">
              <a:latin typeface="Times New Roman" panose="02020603050405020304" pitchFamily="18" charset="0"/>
              <a:cs typeface="Times New Roman" panose="02020603050405020304" pitchFamily="18" charset="0"/>
            </a:endParaRPr>
          </a:p>
        </p:txBody>
      </p:sp>
      <p:pic>
        <p:nvPicPr>
          <p:cNvPr id="17" name="Image 4" descr="preencoded.png"/>
          <p:cNvPicPr>
            <a:picLocks noChangeAspect="1"/>
          </p:cNvPicPr>
          <p:nvPr/>
        </p:nvPicPr>
        <p:blipFill>
          <a:blip r:embed="rId7"/>
          <a:stretch>
            <a:fillRect/>
          </a:stretch>
        </p:blipFill>
        <p:spPr>
          <a:xfrm>
            <a:off x="639247" y="4903589"/>
            <a:ext cx="182642" cy="228243"/>
          </a:xfrm>
          <a:prstGeom prst="rect">
            <a:avLst/>
          </a:prstGeom>
        </p:spPr>
      </p:pic>
      <p:sp>
        <p:nvSpPr>
          <p:cNvPr id="18" name="Shape 11"/>
          <p:cNvSpPr/>
          <p:nvPr/>
        </p:nvSpPr>
        <p:spPr>
          <a:xfrm>
            <a:off x="639247" y="5191006"/>
            <a:ext cx="3825121" cy="22860"/>
          </a:xfrm>
          <a:prstGeom prst="rect">
            <a:avLst/>
          </a:prstGeom>
          <a:solidFill>
            <a:srgbClr val="282824"/>
          </a:solidFill>
          <a:ln/>
        </p:spPr>
      </p:sp>
      <p:sp>
        <p:nvSpPr>
          <p:cNvPr id="19" name="Text 12"/>
          <p:cNvSpPr/>
          <p:nvPr/>
        </p:nvSpPr>
        <p:spPr>
          <a:xfrm>
            <a:off x="639247" y="5328047"/>
            <a:ext cx="2283262" cy="285393"/>
          </a:xfrm>
          <a:prstGeom prst="rect">
            <a:avLst/>
          </a:prstGeom>
          <a:noFill/>
          <a:ln/>
        </p:spPr>
        <p:txBody>
          <a:bodyPr wrap="none" lIns="0" tIns="0" rIns="0" bIns="0" rtlCol="0" anchor="t"/>
          <a:lstStyle/>
          <a:p>
            <a:pPr marL="0" indent="0" algn="l">
              <a:lnSpc>
                <a:spcPts val="2200"/>
              </a:lnSpc>
              <a:buNone/>
            </a:pPr>
            <a:r>
              <a:rPr lang="en-US" sz="2000" b="1" dirty="0">
                <a:latin typeface="Times New Roman" panose="02020603050405020304" pitchFamily="18" charset="0"/>
                <a:ea typeface="Lato Bold" pitchFamily="34" charset="-122"/>
                <a:cs typeface="Times New Roman" panose="02020603050405020304" pitchFamily="18" charset="0"/>
              </a:rPr>
              <a:t>Portugal</a:t>
            </a:r>
            <a:endParaRPr lang="en-US" sz="2000" dirty="0">
              <a:latin typeface="Times New Roman" panose="02020603050405020304" pitchFamily="18" charset="0"/>
              <a:cs typeface="Times New Roman" panose="02020603050405020304" pitchFamily="18" charset="0"/>
            </a:endParaRPr>
          </a:p>
        </p:txBody>
      </p:sp>
      <p:pic>
        <p:nvPicPr>
          <p:cNvPr id="20" name="Image 5" descr="preencoded.png"/>
          <p:cNvPicPr>
            <a:picLocks noChangeAspect="1"/>
          </p:cNvPicPr>
          <p:nvPr/>
        </p:nvPicPr>
        <p:blipFill>
          <a:blip r:embed="rId8"/>
          <a:stretch>
            <a:fillRect/>
          </a:stretch>
        </p:blipFill>
        <p:spPr>
          <a:xfrm>
            <a:off x="4647009" y="4903589"/>
            <a:ext cx="182642" cy="228243"/>
          </a:xfrm>
          <a:prstGeom prst="rect">
            <a:avLst/>
          </a:prstGeom>
        </p:spPr>
      </p:pic>
      <p:sp>
        <p:nvSpPr>
          <p:cNvPr id="21" name="Shape 13"/>
          <p:cNvSpPr/>
          <p:nvPr/>
        </p:nvSpPr>
        <p:spPr>
          <a:xfrm>
            <a:off x="4647009" y="5191006"/>
            <a:ext cx="3825121" cy="22860"/>
          </a:xfrm>
          <a:prstGeom prst="rect">
            <a:avLst/>
          </a:prstGeom>
          <a:solidFill>
            <a:srgbClr val="282824"/>
          </a:solidFill>
          <a:ln/>
        </p:spPr>
      </p:sp>
      <p:sp>
        <p:nvSpPr>
          <p:cNvPr id="22" name="Text 14"/>
          <p:cNvSpPr/>
          <p:nvPr/>
        </p:nvSpPr>
        <p:spPr>
          <a:xfrm>
            <a:off x="4647009" y="5328047"/>
            <a:ext cx="2283262" cy="285393"/>
          </a:xfrm>
          <a:prstGeom prst="rect">
            <a:avLst/>
          </a:prstGeom>
          <a:noFill/>
          <a:ln/>
        </p:spPr>
        <p:txBody>
          <a:bodyPr wrap="none" lIns="0" tIns="0" rIns="0" bIns="0" rtlCol="0" anchor="t"/>
          <a:lstStyle/>
          <a:p>
            <a:pPr marL="0" indent="0" algn="l">
              <a:lnSpc>
                <a:spcPts val="2200"/>
              </a:lnSpc>
              <a:buNone/>
            </a:pPr>
            <a:r>
              <a:rPr lang="en-US" sz="2000" b="1" dirty="0">
                <a:latin typeface="Times New Roman" panose="02020603050405020304" pitchFamily="18" charset="0"/>
                <a:ea typeface="Lato Bold" pitchFamily="34" charset="-122"/>
                <a:cs typeface="Times New Roman" panose="02020603050405020304" pitchFamily="18" charset="0"/>
              </a:rPr>
              <a:t>Spain</a:t>
            </a:r>
            <a:endParaRPr lang="en-US" sz="2000" dirty="0">
              <a:latin typeface="Times New Roman" panose="02020603050405020304" pitchFamily="18" charset="0"/>
              <a:cs typeface="Times New Roman" panose="02020603050405020304" pitchFamily="18" charset="0"/>
            </a:endParaRPr>
          </a:p>
        </p:txBody>
      </p:sp>
      <p:pic>
        <p:nvPicPr>
          <p:cNvPr id="23" name="Image 6" descr="preencoded.png"/>
          <p:cNvPicPr>
            <a:picLocks noChangeAspect="1"/>
          </p:cNvPicPr>
          <p:nvPr/>
        </p:nvPicPr>
        <p:blipFill>
          <a:blip r:embed="rId9"/>
          <a:stretch>
            <a:fillRect/>
          </a:stretch>
        </p:blipFill>
        <p:spPr>
          <a:xfrm>
            <a:off x="639247" y="5933003"/>
            <a:ext cx="182642" cy="228243"/>
          </a:xfrm>
          <a:prstGeom prst="rect">
            <a:avLst/>
          </a:prstGeom>
        </p:spPr>
      </p:pic>
      <p:sp>
        <p:nvSpPr>
          <p:cNvPr id="24" name="Shape 15"/>
          <p:cNvSpPr/>
          <p:nvPr/>
        </p:nvSpPr>
        <p:spPr>
          <a:xfrm>
            <a:off x="639247" y="6220420"/>
            <a:ext cx="7832884" cy="22860"/>
          </a:xfrm>
          <a:prstGeom prst="rect">
            <a:avLst/>
          </a:prstGeom>
          <a:solidFill>
            <a:srgbClr val="282824"/>
          </a:solidFill>
          <a:ln/>
        </p:spPr>
      </p:sp>
      <p:sp>
        <p:nvSpPr>
          <p:cNvPr id="25" name="Text 16"/>
          <p:cNvSpPr/>
          <p:nvPr/>
        </p:nvSpPr>
        <p:spPr>
          <a:xfrm>
            <a:off x="639247" y="6357461"/>
            <a:ext cx="2283262" cy="285393"/>
          </a:xfrm>
          <a:prstGeom prst="rect">
            <a:avLst/>
          </a:prstGeom>
          <a:noFill/>
          <a:ln/>
        </p:spPr>
        <p:txBody>
          <a:bodyPr wrap="none" lIns="0" tIns="0" rIns="0" bIns="0" rtlCol="0" anchor="t"/>
          <a:lstStyle/>
          <a:p>
            <a:pPr marL="0" indent="0" algn="l">
              <a:lnSpc>
                <a:spcPts val="2200"/>
              </a:lnSpc>
              <a:buNone/>
            </a:pPr>
            <a:r>
              <a:rPr lang="en-US" sz="2000" b="1" dirty="0">
                <a:latin typeface="Times New Roman" panose="02020603050405020304" pitchFamily="18" charset="0"/>
                <a:ea typeface="Lato Bold" pitchFamily="34" charset="-122"/>
                <a:cs typeface="Times New Roman" panose="02020603050405020304" pitchFamily="18" charset="0"/>
              </a:rPr>
              <a:t>Sweden</a:t>
            </a:r>
            <a:endParaRPr lang="en-US" sz="2000" dirty="0">
              <a:latin typeface="Times New Roman" panose="02020603050405020304" pitchFamily="18" charset="0"/>
              <a:cs typeface="Times New Roman" panose="02020603050405020304" pitchFamily="18" charset="0"/>
            </a:endParaRPr>
          </a:p>
        </p:txBody>
      </p:sp>
      <p:sp>
        <p:nvSpPr>
          <p:cNvPr id="26" name="Text 17"/>
          <p:cNvSpPr/>
          <p:nvPr/>
        </p:nvSpPr>
        <p:spPr>
          <a:xfrm>
            <a:off x="639247" y="6985278"/>
            <a:ext cx="7832884" cy="584359"/>
          </a:xfrm>
          <a:prstGeom prst="rect">
            <a:avLst/>
          </a:prstGeom>
          <a:noFill/>
          <a:ln/>
        </p:spPr>
        <p:txBody>
          <a:bodyPr wrap="square" lIns="0" tIns="0" rIns="0" bIns="0" rtlCol="0" anchor="t"/>
          <a:lstStyle/>
          <a:p>
            <a:pPr marL="0" indent="0" algn="l">
              <a:lnSpc>
                <a:spcPts val="2300"/>
              </a:lnSpc>
              <a:buNone/>
            </a:pPr>
            <a:r>
              <a:rPr lang="en-US" dirty="0">
                <a:latin typeface="Times New Roman" panose="02020603050405020304" pitchFamily="18" charset="0"/>
                <a:ea typeface="Lato" pitchFamily="34" charset="-122"/>
                <a:cs typeface="Times New Roman" panose="02020603050405020304" pitchFamily="18" charset="0"/>
              </a:rPr>
              <a:t>France, Germany, and Italy maintain individual national repositories while contributing to broader European initiatives.</a:t>
            </a:r>
            <a:endParaRPr lang="en-US" dirty="0">
              <a:latin typeface="Times New Roman" panose="02020603050405020304" pitchFamily="18" charset="0"/>
              <a:cs typeface="Times New Roman" panose="02020603050405020304" pitchFamily="18" charset="0"/>
            </a:endParaRPr>
          </a:p>
        </p:txBody>
      </p:sp>
      <p:pic>
        <p:nvPicPr>
          <p:cNvPr id="27" name="Image 7" descr="European Union Map"/>
          <p:cNvPicPr>
            <a:picLocks noChangeAspect="1"/>
          </p:cNvPicPr>
          <p:nvPr/>
        </p:nvPicPr>
        <p:blipFill>
          <a:blip r:embed="rId10"/>
          <a:stretch>
            <a:fillRect/>
          </a:stretch>
        </p:blipFill>
        <p:spPr>
          <a:xfrm>
            <a:off x="8925282" y="1552694"/>
            <a:ext cx="5073372" cy="5073372"/>
          </a:xfrm>
          <a:prstGeom prst="rect">
            <a:avLst/>
          </a:prstGeom>
        </p:spPr>
      </p:pic>
      <p:sp>
        <p:nvSpPr>
          <p:cNvPr id="28" name="Rectangle 27">
            <a:extLst>
              <a:ext uri="{FF2B5EF4-FFF2-40B4-BE49-F238E27FC236}">
                <a16:creationId xmlns:a16="http://schemas.microsoft.com/office/drawing/2014/main" id="{C854179F-A5FB-B64A-81D2-8FFE8E2BC949}"/>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Digital Repositories and World Picture"/>
          <p:cNvPicPr>
            <a:picLocks noChangeAspect="1"/>
          </p:cNvPicPr>
          <p:nvPr/>
        </p:nvPicPr>
        <p:blipFill>
          <a:blip r:embed="rId3"/>
          <a:stretch>
            <a:fillRect/>
          </a:stretch>
        </p:blipFill>
        <p:spPr>
          <a:xfrm>
            <a:off x="0" y="0"/>
            <a:ext cx="5486400" cy="8231386"/>
          </a:xfrm>
          <a:prstGeom prst="rect">
            <a:avLst/>
          </a:prstGeom>
        </p:spPr>
      </p:pic>
      <p:sp>
        <p:nvSpPr>
          <p:cNvPr id="3" name="Text 0"/>
          <p:cNvSpPr/>
          <p:nvPr/>
        </p:nvSpPr>
        <p:spPr>
          <a:xfrm>
            <a:off x="6056948" y="448270"/>
            <a:ext cx="6566416" cy="509349"/>
          </a:xfrm>
          <a:prstGeom prst="rect">
            <a:avLst/>
          </a:prstGeom>
          <a:noFill/>
          <a:ln/>
        </p:spPr>
        <p:txBody>
          <a:bodyPr wrap="none" lIns="0" tIns="0" rIns="0" bIns="0" rtlCol="0" anchor="t"/>
          <a:lstStyle/>
          <a:p>
            <a:pPr marL="0" indent="0" algn="l">
              <a:lnSpc>
                <a:spcPts val="4000"/>
              </a:lnSpc>
              <a:buNone/>
            </a:pPr>
            <a:r>
              <a:rPr lang="en-US" sz="4000" b="1" dirty="0">
                <a:latin typeface="Times New Roman" panose="02020603050405020304" pitchFamily="18" charset="0"/>
                <a:ea typeface="Lato Bold" pitchFamily="34" charset="-122"/>
                <a:cs typeface="Times New Roman" panose="02020603050405020304" pitchFamily="18" charset="0"/>
              </a:rPr>
              <a:t>Worldwide ETD Network Expansion</a:t>
            </a:r>
            <a:endParaRPr lang="en-US" sz="4000" dirty="0">
              <a:latin typeface="Times New Roman" panose="02020603050405020304" pitchFamily="18" charset="0"/>
              <a:cs typeface="Times New Roman" panose="02020603050405020304" pitchFamily="18" charset="0"/>
            </a:endParaRPr>
          </a:p>
        </p:txBody>
      </p:sp>
      <p:sp>
        <p:nvSpPr>
          <p:cNvPr id="4" name="Text 1"/>
          <p:cNvSpPr/>
          <p:nvPr/>
        </p:nvSpPr>
        <p:spPr>
          <a:xfrm>
            <a:off x="6056948" y="1202055"/>
            <a:ext cx="8002905" cy="521494"/>
          </a:xfrm>
          <a:prstGeom prst="rect">
            <a:avLst/>
          </a:prstGeom>
          <a:noFill/>
          <a:ln/>
        </p:spPr>
        <p:txBody>
          <a:bodyPr wrap="square" lIns="0" tIns="0" rIns="0" bIns="0" rtlCol="0" anchor="t"/>
          <a:lstStyle/>
          <a:p>
            <a:pPr marL="0" indent="0" algn="l">
              <a:lnSpc>
                <a:spcPts val="2050"/>
              </a:lnSpc>
              <a:buNone/>
            </a:pPr>
            <a:r>
              <a:rPr lang="en-US" sz="1600" dirty="0">
                <a:latin typeface="Times New Roman" panose="02020603050405020304" pitchFamily="18" charset="0"/>
                <a:ea typeface="Lato" pitchFamily="34" charset="-122"/>
                <a:cs typeface="Times New Roman" panose="02020603050405020304" pitchFamily="18" charset="0"/>
              </a:rPr>
              <a:t>The global ETD ecosystem extends far beyond traditional academic powerhouses, encompassing diverse regions and emerging scholarly communities.</a:t>
            </a:r>
            <a:endParaRPr lang="en-US" sz="1600" dirty="0">
              <a:latin typeface="Times New Roman" panose="02020603050405020304" pitchFamily="18" charset="0"/>
              <a:cs typeface="Times New Roman" panose="02020603050405020304" pitchFamily="18" charset="0"/>
            </a:endParaRPr>
          </a:p>
        </p:txBody>
      </p:sp>
      <p:pic>
        <p:nvPicPr>
          <p:cNvPr id="5" name="Image 1" descr="preencoded.png"/>
          <p:cNvPicPr>
            <a:picLocks noChangeAspect="1"/>
          </p:cNvPicPr>
          <p:nvPr/>
        </p:nvPicPr>
        <p:blipFill>
          <a:blip r:embed="rId4"/>
          <a:stretch>
            <a:fillRect/>
          </a:stretch>
        </p:blipFill>
        <p:spPr>
          <a:xfrm>
            <a:off x="6056948" y="1906905"/>
            <a:ext cx="407551" cy="407551"/>
          </a:xfrm>
          <a:prstGeom prst="rect">
            <a:avLst/>
          </a:prstGeom>
        </p:spPr>
      </p:pic>
      <p:sp>
        <p:nvSpPr>
          <p:cNvPr id="6" name="Text 2"/>
          <p:cNvSpPr/>
          <p:nvPr/>
        </p:nvSpPr>
        <p:spPr>
          <a:xfrm>
            <a:off x="6056948" y="2518172"/>
            <a:ext cx="2037874" cy="254794"/>
          </a:xfrm>
          <a:prstGeom prst="rect">
            <a:avLst/>
          </a:prstGeom>
          <a:noFill/>
          <a:ln/>
        </p:spPr>
        <p:txBody>
          <a:bodyPr wrap="none" lIns="0" tIns="0" rIns="0" bIns="0" rtlCol="0" anchor="t"/>
          <a:lstStyle/>
          <a:p>
            <a:pPr marL="0" indent="0" algn="l">
              <a:lnSpc>
                <a:spcPts val="2000"/>
              </a:lnSpc>
              <a:buNone/>
            </a:pPr>
            <a:r>
              <a:rPr lang="en-US" sz="2000" b="1" dirty="0">
                <a:latin typeface="Times New Roman" panose="02020603050405020304" pitchFamily="18" charset="0"/>
                <a:ea typeface="Lato Bold" pitchFamily="34" charset="-122"/>
                <a:cs typeface="Times New Roman" panose="02020603050405020304" pitchFamily="18" charset="0"/>
              </a:rPr>
              <a:t>Armenia</a:t>
            </a:r>
            <a:endParaRPr lang="en-US" sz="2000" dirty="0">
              <a:latin typeface="Times New Roman" panose="02020603050405020304" pitchFamily="18" charset="0"/>
              <a:cs typeface="Times New Roman" panose="02020603050405020304" pitchFamily="18" charset="0"/>
            </a:endParaRPr>
          </a:p>
        </p:txBody>
      </p:sp>
      <p:sp>
        <p:nvSpPr>
          <p:cNvPr id="7" name="Text 3"/>
          <p:cNvSpPr/>
          <p:nvPr/>
        </p:nvSpPr>
        <p:spPr>
          <a:xfrm>
            <a:off x="6056948" y="2870716"/>
            <a:ext cx="8002905" cy="260747"/>
          </a:xfrm>
          <a:prstGeom prst="rect">
            <a:avLst/>
          </a:prstGeom>
          <a:noFill/>
          <a:ln/>
        </p:spPr>
        <p:txBody>
          <a:bodyPr wrap="none" lIns="0" tIns="0" rIns="0" bIns="0" rtlCol="0" anchor="t"/>
          <a:lstStyle/>
          <a:p>
            <a:pPr marL="0" indent="0" algn="l">
              <a:lnSpc>
                <a:spcPts val="2050"/>
              </a:lnSpc>
              <a:buNone/>
            </a:pPr>
            <a:r>
              <a:rPr lang="en-US" sz="1600" dirty="0">
                <a:latin typeface="Times New Roman" panose="02020603050405020304" pitchFamily="18" charset="0"/>
                <a:ea typeface="Lato" pitchFamily="34" charset="-122"/>
                <a:cs typeface="Times New Roman" panose="02020603050405020304" pitchFamily="18" charset="0"/>
              </a:rPr>
              <a:t>Developing national repository infrastructure with focus on regional language preservation</a:t>
            </a:r>
            <a:endParaRPr lang="en-US" sz="1600" dirty="0">
              <a:latin typeface="Times New Roman" panose="02020603050405020304" pitchFamily="18" charset="0"/>
              <a:cs typeface="Times New Roman" panose="02020603050405020304" pitchFamily="18" charset="0"/>
            </a:endParaRPr>
          </a:p>
        </p:txBody>
      </p:sp>
      <p:pic>
        <p:nvPicPr>
          <p:cNvPr id="8" name="Image 2" descr="preencoded.png"/>
          <p:cNvPicPr>
            <a:picLocks noChangeAspect="1"/>
          </p:cNvPicPr>
          <p:nvPr/>
        </p:nvPicPr>
        <p:blipFill>
          <a:blip r:embed="rId5"/>
          <a:stretch>
            <a:fillRect/>
          </a:stretch>
        </p:blipFill>
        <p:spPr>
          <a:xfrm>
            <a:off x="6056948" y="3457456"/>
            <a:ext cx="407551" cy="407551"/>
          </a:xfrm>
          <a:prstGeom prst="rect">
            <a:avLst/>
          </a:prstGeom>
        </p:spPr>
      </p:pic>
      <p:sp>
        <p:nvSpPr>
          <p:cNvPr id="9" name="Text 4"/>
          <p:cNvSpPr/>
          <p:nvPr/>
        </p:nvSpPr>
        <p:spPr>
          <a:xfrm>
            <a:off x="6056948" y="4068723"/>
            <a:ext cx="2037874" cy="254794"/>
          </a:xfrm>
          <a:prstGeom prst="rect">
            <a:avLst/>
          </a:prstGeom>
          <a:noFill/>
          <a:ln/>
        </p:spPr>
        <p:txBody>
          <a:bodyPr wrap="none" lIns="0" tIns="0" rIns="0" bIns="0" rtlCol="0" anchor="t"/>
          <a:lstStyle/>
          <a:p>
            <a:pPr marL="0" indent="0" algn="l">
              <a:lnSpc>
                <a:spcPts val="2000"/>
              </a:lnSpc>
              <a:buNone/>
            </a:pPr>
            <a:r>
              <a:rPr lang="en-US" sz="2000" b="1" dirty="0">
                <a:latin typeface="Times New Roman" panose="02020603050405020304" pitchFamily="18" charset="0"/>
                <a:ea typeface="Lato Bold" pitchFamily="34" charset="-122"/>
                <a:cs typeface="Times New Roman" panose="02020603050405020304" pitchFamily="18" charset="0"/>
              </a:rPr>
              <a:t>Bangladesh</a:t>
            </a:r>
            <a:endParaRPr lang="en-US" sz="2000" dirty="0">
              <a:latin typeface="Times New Roman" panose="02020603050405020304" pitchFamily="18" charset="0"/>
              <a:cs typeface="Times New Roman" panose="02020603050405020304" pitchFamily="18" charset="0"/>
            </a:endParaRPr>
          </a:p>
        </p:txBody>
      </p:sp>
      <p:sp>
        <p:nvSpPr>
          <p:cNvPr id="10" name="Text 5"/>
          <p:cNvSpPr/>
          <p:nvPr/>
        </p:nvSpPr>
        <p:spPr>
          <a:xfrm>
            <a:off x="6056948" y="4421267"/>
            <a:ext cx="8002905" cy="260747"/>
          </a:xfrm>
          <a:prstGeom prst="rect">
            <a:avLst/>
          </a:prstGeom>
          <a:noFill/>
          <a:ln/>
        </p:spPr>
        <p:txBody>
          <a:bodyPr wrap="none" lIns="0" tIns="0" rIns="0" bIns="0" rtlCol="0" anchor="t"/>
          <a:lstStyle/>
          <a:p>
            <a:pPr marL="0" indent="0" algn="l">
              <a:lnSpc>
                <a:spcPts val="2050"/>
              </a:lnSpc>
              <a:buNone/>
            </a:pPr>
            <a:r>
              <a:rPr lang="en-US" sz="1600" dirty="0">
                <a:latin typeface="Times New Roman" panose="02020603050405020304" pitchFamily="18" charset="0"/>
                <a:ea typeface="Lato" pitchFamily="34" charset="-122"/>
                <a:cs typeface="Times New Roman" panose="02020603050405020304" pitchFamily="18" charset="0"/>
              </a:rPr>
              <a:t>Growing participation in South Asian academic collaboration networks</a:t>
            </a:r>
            <a:endParaRPr lang="en-US" sz="1600" dirty="0">
              <a:latin typeface="Times New Roman" panose="02020603050405020304" pitchFamily="18" charset="0"/>
              <a:cs typeface="Times New Roman" panose="02020603050405020304" pitchFamily="18" charset="0"/>
            </a:endParaRPr>
          </a:p>
        </p:txBody>
      </p:sp>
      <p:pic>
        <p:nvPicPr>
          <p:cNvPr id="11" name="Image 3" descr="preencoded.png"/>
          <p:cNvPicPr>
            <a:picLocks noChangeAspect="1"/>
          </p:cNvPicPr>
          <p:nvPr/>
        </p:nvPicPr>
        <p:blipFill>
          <a:blip r:embed="rId6"/>
          <a:stretch>
            <a:fillRect/>
          </a:stretch>
        </p:blipFill>
        <p:spPr>
          <a:xfrm>
            <a:off x="6056948" y="5008007"/>
            <a:ext cx="407551" cy="407551"/>
          </a:xfrm>
          <a:prstGeom prst="rect">
            <a:avLst/>
          </a:prstGeom>
        </p:spPr>
      </p:pic>
      <p:sp>
        <p:nvSpPr>
          <p:cNvPr id="12" name="Text 6"/>
          <p:cNvSpPr/>
          <p:nvPr/>
        </p:nvSpPr>
        <p:spPr>
          <a:xfrm>
            <a:off x="6056948" y="5619274"/>
            <a:ext cx="2037874" cy="254794"/>
          </a:xfrm>
          <a:prstGeom prst="rect">
            <a:avLst/>
          </a:prstGeom>
          <a:noFill/>
          <a:ln/>
        </p:spPr>
        <p:txBody>
          <a:bodyPr wrap="none" lIns="0" tIns="0" rIns="0" bIns="0" rtlCol="0" anchor="t"/>
          <a:lstStyle/>
          <a:p>
            <a:pPr marL="0" indent="0" algn="l">
              <a:lnSpc>
                <a:spcPts val="2000"/>
              </a:lnSpc>
              <a:buNone/>
            </a:pPr>
            <a:r>
              <a:rPr lang="en-US" sz="2000" b="1" dirty="0">
                <a:latin typeface="Times New Roman" panose="02020603050405020304" pitchFamily="18" charset="0"/>
                <a:ea typeface="Lato Bold" pitchFamily="34" charset="-122"/>
                <a:cs typeface="Times New Roman" panose="02020603050405020304" pitchFamily="18" charset="0"/>
              </a:rPr>
              <a:t>Latin America</a:t>
            </a:r>
            <a:endParaRPr lang="en-US" sz="2000" dirty="0">
              <a:latin typeface="Times New Roman" panose="02020603050405020304" pitchFamily="18" charset="0"/>
              <a:cs typeface="Times New Roman" panose="02020603050405020304" pitchFamily="18" charset="0"/>
            </a:endParaRPr>
          </a:p>
        </p:txBody>
      </p:sp>
      <p:sp>
        <p:nvSpPr>
          <p:cNvPr id="13" name="Text 7"/>
          <p:cNvSpPr/>
          <p:nvPr/>
        </p:nvSpPr>
        <p:spPr>
          <a:xfrm>
            <a:off x="6056948" y="5971818"/>
            <a:ext cx="8002905" cy="260747"/>
          </a:xfrm>
          <a:prstGeom prst="rect">
            <a:avLst/>
          </a:prstGeom>
          <a:noFill/>
          <a:ln/>
        </p:spPr>
        <p:txBody>
          <a:bodyPr wrap="none" lIns="0" tIns="0" rIns="0" bIns="0" rtlCol="0" anchor="t"/>
          <a:lstStyle/>
          <a:p>
            <a:pPr marL="0" indent="0" algn="l">
              <a:lnSpc>
                <a:spcPts val="2050"/>
              </a:lnSpc>
              <a:buNone/>
            </a:pPr>
            <a:r>
              <a:rPr lang="en-US" sz="1600" dirty="0">
                <a:latin typeface="Times New Roman" panose="02020603050405020304" pitchFamily="18" charset="0"/>
                <a:ea typeface="Lato" pitchFamily="34" charset="-122"/>
                <a:cs typeface="Times New Roman" panose="02020603050405020304" pitchFamily="18" charset="0"/>
              </a:rPr>
              <a:t>Regional consortiums promoting Spanish and Portuguese language scholarship</a:t>
            </a:r>
            <a:endParaRPr lang="en-US" sz="1600" dirty="0">
              <a:latin typeface="Times New Roman" panose="02020603050405020304" pitchFamily="18" charset="0"/>
              <a:cs typeface="Times New Roman" panose="02020603050405020304" pitchFamily="18" charset="0"/>
            </a:endParaRPr>
          </a:p>
        </p:txBody>
      </p:sp>
      <p:pic>
        <p:nvPicPr>
          <p:cNvPr id="14" name="Image 4" descr="preencoded.png"/>
          <p:cNvPicPr>
            <a:picLocks noChangeAspect="1"/>
          </p:cNvPicPr>
          <p:nvPr/>
        </p:nvPicPr>
        <p:blipFill>
          <a:blip r:embed="rId7"/>
          <a:stretch>
            <a:fillRect/>
          </a:stretch>
        </p:blipFill>
        <p:spPr>
          <a:xfrm>
            <a:off x="6056948" y="6558558"/>
            <a:ext cx="407551" cy="407551"/>
          </a:xfrm>
          <a:prstGeom prst="rect">
            <a:avLst/>
          </a:prstGeom>
        </p:spPr>
      </p:pic>
      <p:sp>
        <p:nvSpPr>
          <p:cNvPr id="15" name="Text 8"/>
          <p:cNvSpPr/>
          <p:nvPr/>
        </p:nvSpPr>
        <p:spPr>
          <a:xfrm>
            <a:off x="6056948" y="7169825"/>
            <a:ext cx="2037874" cy="254794"/>
          </a:xfrm>
          <a:prstGeom prst="rect">
            <a:avLst/>
          </a:prstGeom>
          <a:noFill/>
          <a:ln/>
        </p:spPr>
        <p:txBody>
          <a:bodyPr wrap="none" lIns="0" tIns="0" rIns="0" bIns="0" rtlCol="0" anchor="t"/>
          <a:lstStyle/>
          <a:p>
            <a:pPr marL="0" indent="0" algn="l">
              <a:lnSpc>
                <a:spcPts val="2000"/>
              </a:lnSpc>
              <a:buNone/>
            </a:pPr>
            <a:r>
              <a:rPr lang="en-US" sz="2000" b="1" dirty="0">
                <a:latin typeface="Times New Roman" panose="02020603050405020304" pitchFamily="18" charset="0"/>
                <a:ea typeface="Lato Bold" pitchFamily="34" charset="-122"/>
                <a:cs typeface="Times New Roman" panose="02020603050405020304" pitchFamily="18" charset="0"/>
              </a:rPr>
              <a:t>Taiwan</a:t>
            </a:r>
            <a:endParaRPr lang="en-US" sz="2000" dirty="0">
              <a:latin typeface="Times New Roman" panose="02020603050405020304" pitchFamily="18" charset="0"/>
              <a:cs typeface="Times New Roman" panose="02020603050405020304" pitchFamily="18" charset="0"/>
            </a:endParaRPr>
          </a:p>
        </p:txBody>
      </p:sp>
      <p:sp>
        <p:nvSpPr>
          <p:cNvPr id="16" name="Text 9"/>
          <p:cNvSpPr/>
          <p:nvPr/>
        </p:nvSpPr>
        <p:spPr>
          <a:xfrm>
            <a:off x="6056948" y="7522369"/>
            <a:ext cx="8002905" cy="260747"/>
          </a:xfrm>
          <a:prstGeom prst="rect">
            <a:avLst/>
          </a:prstGeom>
          <a:noFill/>
          <a:ln/>
        </p:spPr>
        <p:txBody>
          <a:bodyPr wrap="none" lIns="0" tIns="0" rIns="0" bIns="0" rtlCol="0" anchor="t"/>
          <a:lstStyle/>
          <a:p>
            <a:pPr marL="0" indent="0" algn="l">
              <a:lnSpc>
                <a:spcPts val="2050"/>
              </a:lnSpc>
              <a:buNone/>
            </a:pPr>
            <a:r>
              <a:rPr lang="en-US" sz="1600" dirty="0">
                <a:latin typeface="Times New Roman" panose="02020603050405020304" pitchFamily="18" charset="0"/>
                <a:ea typeface="Lato" pitchFamily="34" charset="-122"/>
                <a:cs typeface="Times New Roman" panose="02020603050405020304" pitchFamily="18" charset="0"/>
              </a:rPr>
              <a:t>Advanced digital infrastructure supporting multilingual academic content</a:t>
            </a:r>
            <a:endParaRPr lang="en-US" sz="16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60B50DF4-E71D-CAAA-1D64-743056FE4884}"/>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30C786-5253-83F6-04D3-D172188827D9}"/>
              </a:ext>
            </a:extLst>
          </p:cNvPr>
          <p:cNvSpPr/>
          <p:nvPr/>
        </p:nvSpPr>
        <p:spPr>
          <a:xfrm>
            <a:off x="12767310" y="7580947"/>
            <a:ext cx="186309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ext 2"/>
          <p:cNvSpPr/>
          <p:nvPr/>
        </p:nvSpPr>
        <p:spPr>
          <a:xfrm>
            <a:off x="660916" y="2856071"/>
            <a:ext cx="13308568" cy="302062"/>
          </a:xfrm>
          <a:prstGeom prst="rect">
            <a:avLst/>
          </a:prstGeom>
          <a:noFill/>
          <a:ln/>
        </p:spPr>
        <p:txBody>
          <a:bodyPr wrap="none" lIns="0" tIns="0" rIns="0" bIns="0" rtlCol="0" anchor="t"/>
          <a:lstStyle/>
          <a:p>
            <a:pPr marL="0" indent="0" algn="l">
              <a:lnSpc>
                <a:spcPts val="2350"/>
              </a:lnSpc>
              <a:buNone/>
            </a:pPr>
            <a:r>
              <a:rPr lang="en-US" dirty="0">
                <a:latin typeface="Times New Roman" panose="02020603050405020304" pitchFamily="18" charset="0"/>
                <a:ea typeface="Lato" pitchFamily="34" charset="-122"/>
                <a:cs typeface="Times New Roman" panose="02020603050405020304" pitchFamily="18" charset="0"/>
              </a:rPr>
              <a:t>G20 member nations actively participate in the Networked Digital Library of Theses and Dissertations, revealing significant gaps in</a:t>
            </a:r>
            <a:br>
              <a:rPr lang="en-US" dirty="0">
                <a:latin typeface="Times New Roman" panose="02020603050405020304" pitchFamily="18" charset="0"/>
                <a:ea typeface="Lato" pitchFamily="34" charset="-122"/>
                <a:cs typeface="Times New Roman" panose="02020603050405020304" pitchFamily="18" charset="0"/>
              </a:rPr>
            </a:br>
            <a:r>
              <a:rPr lang="en-US" dirty="0">
                <a:latin typeface="Times New Roman" panose="02020603050405020304" pitchFamily="18" charset="0"/>
                <a:ea typeface="Lato" pitchFamily="34" charset="-122"/>
                <a:cs typeface="Times New Roman" panose="02020603050405020304" pitchFamily="18" charset="0"/>
              </a:rPr>
              <a:t>global scholarly collaboration.</a:t>
            </a:r>
            <a:endParaRPr lang="en-US" dirty="0">
              <a:latin typeface="Times New Roman" panose="02020603050405020304" pitchFamily="18" charset="0"/>
              <a:cs typeface="Times New Roman" panose="02020603050405020304" pitchFamily="18" charset="0"/>
            </a:endParaRPr>
          </a:p>
        </p:txBody>
      </p:sp>
      <p:sp>
        <p:nvSpPr>
          <p:cNvPr id="8" name="Text 5"/>
          <p:cNvSpPr/>
          <p:nvPr/>
        </p:nvSpPr>
        <p:spPr>
          <a:xfrm>
            <a:off x="660916" y="6894552"/>
            <a:ext cx="6536293" cy="302062"/>
          </a:xfrm>
          <a:prstGeom prst="rect">
            <a:avLst/>
          </a:prstGeom>
          <a:noFill/>
          <a:ln/>
        </p:spPr>
        <p:txBody>
          <a:bodyPr wrap="none" lIns="0" tIns="0" rIns="0" bIns="0" rtlCol="0" anchor="t"/>
          <a:lstStyle/>
          <a:p>
            <a:pPr marL="0" indent="0" algn="ctr">
              <a:lnSpc>
                <a:spcPts val="2350"/>
              </a:lnSpc>
              <a:buNone/>
            </a:pPr>
            <a:r>
              <a:rPr lang="en-US" dirty="0">
                <a:latin typeface="Times New Roman" panose="02020603050405020304" pitchFamily="18" charset="0"/>
                <a:ea typeface="Lato" pitchFamily="34" charset="-122"/>
                <a:cs typeface="Times New Roman" panose="02020603050405020304" pitchFamily="18" charset="0"/>
              </a:rPr>
              <a:t>13 out of 20 member nations contribute to NDLTD infrastructure.</a:t>
            </a:r>
            <a:endParaRPr lang="en-US" dirty="0">
              <a:latin typeface="Times New Roman" panose="02020603050405020304" pitchFamily="18" charset="0"/>
              <a:cs typeface="Times New Roman" panose="02020603050405020304" pitchFamily="18" charset="0"/>
            </a:endParaRPr>
          </a:p>
        </p:txBody>
      </p:sp>
      <p:sp>
        <p:nvSpPr>
          <p:cNvPr id="12" name="Text 8"/>
          <p:cNvSpPr/>
          <p:nvPr/>
        </p:nvSpPr>
        <p:spPr>
          <a:xfrm>
            <a:off x="7433191" y="6894552"/>
            <a:ext cx="6536293" cy="302062"/>
          </a:xfrm>
          <a:prstGeom prst="rect">
            <a:avLst/>
          </a:prstGeom>
          <a:noFill/>
          <a:ln/>
        </p:spPr>
        <p:txBody>
          <a:bodyPr wrap="none" lIns="0" tIns="0" rIns="0" bIns="0" rtlCol="0" anchor="t"/>
          <a:lstStyle/>
          <a:p>
            <a:pPr marL="0" indent="0" algn="ctr">
              <a:lnSpc>
                <a:spcPts val="2350"/>
              </a:lnSpc>
              <a:buNone/>
            </a:pPr>
            <a:r>
              <a:rPr lang="en-US" dirty="0">
                <a:latin typeface="Times New Roman" panose="02020603050405020304" pitchFamily="18" charset="0"/>
                <a:ea typeface="Lato" pitchFamily="34" charset="-122"/>
                <a:cs typeface="Times New Roman" panose="02020603050405020304" pitchFamily="18" charset="0"/>
              </a:rPr>
              <a:t>Seven major economies remain outside the collaborative network.</a:t>
            </a:r>
            <a:endParaRPr lang="en-US" dirty="0">
              <a:latin typeface="Times New Roman" panose="02020603050405020304" pitchFamily="18" charset="0"/>
              <a:cs typeface="Times New Roman" panose="02020603050405020304" pitchFamily="18" charset="0"/>
            </a:endParaRPr>
          </a:p>
        </p:txBody>
      </p:sp>
      <p:sp>
        <p:nvSpPr>
          <p:cNvPr id="13" name="Text 9"/>
          <p:cNvSpPr/>
          <p:nvPr/>
        </p:nvSpPr>
        <p:spPr>
          <a:xfrm>
            <a:off x="660916" y="7409021"/>
            <a:ext cx="13308568" cy="302062"/>
          </a:xfrm>
          <a:prstGeom prst="rect">
            <a:avLst/>
          </a:prstGeom>
          <a:noFill/>
          <a:ln/>
        </p:spPr>
        <p:txBody>
          <a:bodyPr wrap="none" lIns="0" tIns="0" rIns="0" bIns="0" rtlCol="0" anchor="t"/>
          <a:lstStyle/>
          <a:p>
            <a:pPr marL="0" indent="0" algn="l">
              <a:lnSpc>
                <a:spcPts val="2350"/>
              </a:lnSpc>
              <a:buNone/>
            </a:pPr>
            <a:r>
              <a:rPr lang="en-US" dirty="0">
                <a:latin typeface="Times New Roman" panose="02020603050405020304" pitchFamily="18" charset="0"/>
                <a:ea typeface="Lato" pitchFamily="34" charset="-122"/>
                <a:cs typeface="Times New Roman" panose="02020603050405020304" pitchFamily="18" charset="0"/>
              </a:rPr>
              <a:t>This participation gap represents missed opportunities for global knowledge sharing and academic collaboration among the world's largest</a:t>
            </a:r>
            <a:br>
              <a:rPr lang="en-US" dirty="0">
                <a:latin typeface="Times New Roman" panose="02020603050405020304" pitchFamily="18" charset="0"/>
                <a:ea typeface="Lato" pitchFamily="34" charset="-122"/>
                <a:cs typeface="Times New Roman" panose="02020603050405020304" pitchFamily="18" charset="0"/>
              </a:rPr>
            </a:br>
            <a:r>
              <a:rPr lang="en-US" dirty="0">
                <a:latin typeface="Times New Roman" panose="02020603050405020304" pitchFamily="18" charset="0"/>
                <a:ea typeface="Lato" pitchFamily="34" charset="-122"/>
                <a:cs typeface="Times New Roman" panose="02020603050405020304" pitchFamily="18" charset="0"/>
              </a:rPr>
              <a:t>economies.</a:t>
            </a:r>
            <a:endParaRPr lang="en-US" dirty="0">
              <a:latin typeface="Times New Roman" panose="02020603050405020304" pitchFamily="18" charset="0"/>
              <a:cs typeface="Times New Roman" panose="02020603050405020304" pitchFamily="18" charset="0"/>
            </a:endParaRPr>
          </a:p>
        </p:txBody>
      </p:sp>
      <p:sp>
        <p:nvSpPr>
          <p:cNvPr id="2" name="Text 0"/>
          <p:cNvSpPr/>
          <p:nvPr/>
        </p:nvSpPr>
        <p:spPr>
          <a:xfrm>
            <a:off x="660916" y="519232"/>
            <a:ext cx="6310670" cy="590074"/>
          </a:xfrm>
          <a:prstGeom prst="rect">
            <a:avLst/>
          </a:prstGeom>
          <a:noFill/>
          <a:ln/>
        </p:spPr>
        <p:txBody>
          <a:bodyPr wrap="none" lIns="0" tIns="0" rIns="0" bIns="0" rtlCol="0" anchor="t"/>
          <a:lstStyle/>
          <a:p>
            <a:pPr marL="0" indent="0" algn="l">
              <a:lnSpc>
                <a:spcPts val="4600"/>
              </a:lnSpc>
              <a:buNone/>
            </a:pPr>
            <a:r>
              <a:rPr lang="en-US" sz="4000" b="1" dirty="0">
                <a:latin typeface="Times New Roman" panose="02020603050405020304" pitchFamily="18" charset="0"/>
                <a:ea typeface="Lato Bold" pitchFamily="34" charset="-122"/>
                <a:cs typeface="Times New Roman" panose="02020603050405020304" pitchFamily="18" charset="0"/>
              </a:rPr>
              <a:t>G20 NDLTD Participation Gap</a:t>
            </a:r>
            <a:endParaRPr lang="en-US" sz="4000" dirty="0">
              <a:latin typeface="Times New Roman" panose="02020603050405020304" pitchFamily="18" charset="0"/>
              <a:cs typeface="Times New Roman" panose="02020603050405020304" pitchFamily="18" charset="0"/>
            </a:endParaRPr>
          </a:p>
        </p:txBody>
      </p:sp>
      <p:sp>
        <p:nvSpPr>
          <p:cNvPr id="3" name="Text 1"/>
          <p:cNvSpPr/>
          <p:nvPr/>
        </p:nvSpPr>
        <p:spPr>
          <a:xfrm>
            <a:off x="660916" y="1392555"/>
            <a:ext cx="9442371" cy="1180267"/>
          </a:xfrm>
          <a:prstGeom prst="rect">
            <a:avLst/>
          </a:prstGeom>
          <a:noFill/>
          <a:ln/>
        </p:spPr>
        <p:txBody>
          <a:bodyPr wrap="none" lIns="0" tIns="0" rIns="0" bIns="0" rtlCol="0" anchor="t"/>
          <a:lstStyle/>
          <a:p>
            <a:pPr marL="0" indent="0" algn="l">
              <a:lnSpc>
                <a:spcPts val="9250"/>
              </a:lnSpc>
              <a:buNone/>
            </a:pPr>
            <a:r>
              <a:rPr lang="en-US" sz="8000" b="1" dirty="0">
                <a:latin typeface="Times New Roman" panose="02020603050405020304" pitchFamily="18" charset="0"/>
                <a:ea typeface="Lato Bold" pitchFamily="34" charset="-122"/>
                <a:cs typeface="Times New Roman" panose="02020603050405020304" pitchFamily="18" charset="0"/>
              </a:rPr>
              <a:t>Only 13 of 20</a:t>
            </a:r>
            <a:endParaRPr lang="en-US" sz="8000" dirty="0">
              <a:latin typeface="Times New Roman" panose="02020603050405020304" pitchFamily="18" charset="0"/>
              <a:cs typeface="Times New Roman" panose="02020603050405020304" pitchFamily="18" charset="0"/>
            </a:endParaRPr>
          </a:p>
        </p:txBody>
      </p:sp>
      <p:sp>
        <p:nvSpPr>
          <p:cNvPr id="5" name="Text 3"/>
          <p:cNvSpPr/>
          <p:nvPr/>
        </p:nvSpPr>
        <p:spPr>
          <a:xfrm>
            <a:off x="2767608" y="4597837"/>
            <a:ext cx="2322671" cy="472083"/>
          </a:xfrm>
          <a:prstGeom prst="rect">
            <a:avLst/>
          </a:prstGeom>
          <a:noFill/>
          <a:ln/>
        </p:spPr>
        <p:txBody>
          <a:bodyPr wrap="none" lIns="0" tIns="0" rIns="0" bIns="0" rtlCol="0" anchor="t"/>
          <a:lstStyle/>
          <a:p>
            <a:pPr marL="0" indent="0" algn="ctr">
              <a:lnSpc>
                <a:spcPts val="3700"/>
              </a:lnSpc>
              <a:buNone/>
            </a:pPr>
            <a:r>
              <a:rPr lang="en-US" sz="4000" b="1" dirty="0">
                <a:latin typeface="Times New Roman" panose="02020603050405020304" pitchFamily="18" charset="0"/>
                <a:ea typeface="Lato Bold" pitchFamily="34" charset="-122"/>
                <a:cs typeface="Times New Roman" panose="02020603050405020304" pitchFamily="18" charset="0"/>
              </a:rPr>
              <a:t>65%</a:t>
            </a:r>
            <a:endParaRPr lang="en-US" sz="4000" dirty="0">
              <a:latin typeface="Times New Roman" panose="02020603050405020304" pitchFamily="18" charset="0"/>
              <a:cs typeface="Times New Roman" panose="02020603050405020304" pitchFamily="18" charset="0"/>
            </a:endParaRPr>
          </a:p>
        </p:txBody>
      </p:sp>
      <p:pic>
        <p:nvPicPr>
          <p:cNvPr id="6" name="Image 0" descr="preencoded.png"/>
          <p:cNvPicPr>
            <a:picLocks noChangeAspect="1"/>
          </p:cNvPicPr>
          <p:nvPr/>
        </p:nvPicPr>
        <p:blipFill>
          <a:blip r:embed="rId3"/>
          <a:stretch>
            <a:fillRect/>
          </a:stretch>
        </p:blipFill>
        <p:spPr>
          <a:xfrm>
            <a:off x="2512695" y="3417689"/>
            <a:ext cx="2832616" cy="2832616"/>
          </a:xfrm>
          <a:prstGeom prst="rect">
            <a:avLst/>
          </a:prstGeom>
        </p:spPr>
      </p:pic>
      <p:sp>
        <p:nvSpPr>
          <p:cNvPr id="7" name="Text 4"/>
          <p:cNvSpPr/>
          <p:nvPr/>
        </p:nvSpPr>
        <p:spPr>
          <a:xfrm>
            <a:off x="2726531" y="6486287"/>
            <a:ext cx="2404943" cy="295037"/>
          </a:xfrm>
          <a:prstGeom prst="rect">
            <a:avLst/>
          </a:prstGeom>
          <a:noFill/>
          <a:ln/>
        </p:spPr>
        <p:txBody>
          <a:bodyPr wrap="none" lIns="0" tIns="0" rIns="0" bIns="0" rtlCol="0" anchor="t"/>
          <a:lstStyle/>
          <a:p>
            <a:pPr marL="0" indent="0" algn="ctr">
              <a:lnSpc>
                <a:spcPts val="2300"/>
              </a:lnSpc>
              <a:buNone/>
            </a:pPr>
            <a:r>
              <a:rPr lang="en-US" sz="2000" b="1" dirty="0">
                <a:latin typeface="Times New Roman" panose="02020603050405020304" pitchFamily="18" charset="0"/>
                <a:ea typeface="Lato Bold" pitchFamily="34" charset="-122"/>
                <a:cs typeface="Times New Roman" panose="02020603050405020304" pitchFamily="18" charset="0"/>
              </a:rPr>
              <a:t>G20 Participation Rate</a:t>
            </a:r>
            <a:endParaRPr lang="en-US" sz="2000" dirty="0">
              <a:latin typeface="Times New Roman" panose="02020603050405020304" pitchFamily="18" charset="0"/>
              <a:cs typeface="Times New Roman" panose="02020603050405020304" pitchFamily="18" charset="0"/>
            </a:endParaRPr>
          </a:p>
        </p:txBody>
      </p:sp>
      <p:sp>
        <p:nvSpPr>
          <p:cNvPr id="9" name="Text 6"/>
          <p:cNvSpPr/>
          <p:nvPr/>
        </p:nvSpPr>
        <p:spPr>
          <a:xfrm>
            <a:off x="9539883" y="4597837"/>
            <a:ext cx="2322671" cy="472083"/>
          </a:xfrm>
          <a:prstGeom prst="rect">
            <a:avLst/>
          </a:prstGeom>
          <a:noFill/>
          <a:ln/>
        </p:spPr>
        <p:txBody>
          <a:bodyPr wrap="none" lIns="0" tIns="0" rIns="0" bIns="0" rtlCol="0" anchor="t"/>
          <a:lstStyle/>
          <a:p>
            <a:pPr marL="0" indent="0" algn="ctr">
              <a:lnSpc>
                <a:spcPts val="3700"/>
              </a:lnSpc>
              <a:buNone/>
            </a:pPr>
            <a:r>
              <a:rPr lang="en-US" sz="4000" b="1" dirty="0">
                <a:latin typeface="Times New Roman" panose="02020603050405020304" pitchFamily="18" charset="0"/>
                <a:ea typeface="Lato Bold" pitchFamily="34" charset="-122"/>
                <a:cs typeface="Times New Roman" panose="02020603050405020304" pitchFamily="18" charset="0"/>
              </a:rPr>
              <a:t>35%</a:t>
            </a:r>
            <a:endParaRPr lang="en-US" sz="4000" dirty="0">
              <a:latin typeface="Times New Roman" panose="02020603050405020304" pitchFamily="18" charset="0"/>
              <a:cs typeface="Times New Roman" panose="02020603050405020304" pitchFamily="18" charset="0"/>
            </a:endParaRPr>
          </a:p>
        </p:txBody>
      </p:sp>
      <p:pic>
        <p:nvPicPr>
          <p:cNvPr id="10" name="Image 1" descr="preencoded.png"/>
          <p:cNvPicPr>
            <a:picLocks noChangeAspect="1"/>
          </p:cNvPicPr>
          <p:nvPr/>
        </p:nvPicPr>
        <p:blipFill>
          <a:blip r:embed="rId4"/>
          <a:stretch>
            <a:fillRect/>
          </a:stretch>
        </p:blipFill>
        <p:spPr>
          <a:xfrm>
            <a:off x="9284970" y="3417689"/>
            <a:ext cx="2832616" cy="2832616"/>
          </a:xfrm>
          <a:prstGeom prst="rect">
            <a:avLst/>
          </a:prstGeom>
        </p:spPr>
      </p:pic>
      <p:sp>
        <p:nvSpPr>
          <p:cNvPr id="11" name="Text 7"/>
          <p:cNvSpPr/>
          <p:nvPr/>
        </p:nvSpPr>
        <p:spPr>
          <a:xfrm>
            <a:off x="9521071" y="6486287"/>
            <a:ext cx="2360533" cy="295037"/>
          </a:xfrm>
          <a:prstGeom prst="rect">
            <a:avLst/>
          </a:prstGeom>
          <a:noFill/>
          <a:ln/>
        </p:spPr>
        <p:txBody>
          <a:bodyPr wrap="none" lIns="0" tIns="0" rIns="0" bIns="0" rtlCol="0" anchor="t"/>
          <a:lstStyle/>
          <a:p>
            <a:pPr marL="0" indent="0" algn="ctr">
              <a:lnSpc>
                <a:spcPts val="2300"/>
              </a:lnSpc>
              <a:buNone/>
            </a:pPr>
            <a:r>
              <a:rPr lang="en-US" sz="2000" b="1" dirty="0">
                <a:latin typeface="Times New Roman" panose="02020603050405020304" pitchFamily="18" charset="0"/>
                <a:ea typeface="Lato Bold" pitchFamily="34" charset="-122"/>
                <a:cs typeface="Times New Roman" panose="02020603050405020304" pitchFamily="18" charset="0"/>
              </a:rPr>
              <a:t>Missing Opportunities</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0689" y="589836"/>
            <a:ext cx="7400687" cy="670322"/>
          </a:xfrm>
          <a:prstGeom prst="rect">
            <a:avLst/>
          </a:prstGeom>
          <a:noFill/>
          <a:ln/>
        </p:spPr>
        <p:txBody>
          <a:bodyPr wrap="none" lIns="0" tIns="0" rIns="0" bIns="0" rtlCol="0" anchor="t"/>
          <a:lstStyle/>
          <a:p>
            <a:pPr marL="0" indent="0" algn="l">
              <a:lnSpc>
                <a:spcPts val="5250"/>
              </a:lnSpc>
              <a:buNone/>
            </a:pPr>
            <a:r>
              <a:rPr lang="en-US" sz="4800" b="1" dirty="0">
                <a:latin typeface="Times New Roman" panose="02020603050405020304" pitchFamily="18" charset="0"/>
                <a:ea typeface="Lato Bold" pitchFamily="34" charset="-122"/>
                <a:cs typeface="Times New Roman" panose="02020603050405020304" pitchFamily="18" charset="0"/>
              </a:rPr>
              <a:t>Non-Participating G20 Nations</a:t>
            </a:r>
            <a:endParaRPr lang="en-US" sz="4800" dirty="0">
              <a:latin typeface="Times New Roman" panose="02020603050405020304" pitchFamily="18" charset="0"/>
              <a:cs typeface="Times New Roman" panose="02020603050405020304" pitchFamily="18" charset="0"/>
            </a:endParaRPr>
          </a:p>
        </p:txBody>
      </p:sp>
      <p:sp>
        <p:nvSpPr>
          <p:cNvPr id="3" name="Text 1"/>
          <p:cNvSpPr/>
          <p:nvPr/>
        </p:nvSpPr>
        <p:spPr>
          <a:xfrm>
            <a:off x="750689" y="1689140"/>
            <a:ext cx="13129022" cy="343257"/>
          </a:xfrm>
          <a:prstGeom prst="rect">
            <a:avLst/>
          </a:prstGeom>
          <a:noFill/>
          <a:ln/>
        </p:spPr>
        <p:txBody>
          <a:bodyPr wrap="none" lIns="0" tIns="0" rIns="0" bIns="0" rtlCol="0" anchor="t"/>
          <a:lstStyle/>
          <a:p>
            <a:pPr marL="0" indent="0" algn="l">
              <a:lnSpc>
                <a:spcPts val="2700"/>
              </a:lnSpc>
              <a:buNone/>
            </a:pPr>
            <a:r>
              <a:rPr lang="en-US" sz="2000" dirty="0">
                <a:latin typeface="Times New Roman" panose="02020603050405020304" pitchFamily="18" charset="0"/>
                <a:ea typeface="Lato" pitchFamily="34" charset="-122"/>
                <a:cs typeface="Times New Roman" panose="02020603050405020304" pitchFamily="18" charset="0"/>
              </a:rPr>
              <a:t>Seven G20 members have yet to join the NDLTD collaborative framework, representing significant potential for network expansion.</a:t>
            </a:r>
            <a:endParaRPr lang="en-US" sz="2000" dirty="0">
              <a:latin typeface="Times New Roman" panose="02020603050405020304" pitchFamily="18" charset="0"/>
              <a:cs typeface="Times New Roman" panose="02020603050405020304" pitchFamily="18" charset="0"/>
            </a:endParaRPr>
          </a:p>
        </p:txBody>
      </p:sp>
      <p:sp>
        <p:nvSpPr>
          <p:cNvPr id="4" name="Shape 2"/>
          <p:cNvSpPr/>
          <p:nvPr/>
        </p:nvSpPr>
        <p:spPr>
          <a:xfrm>
            <a:off x="750689" y="2273618"/>
            <a:ext cx="6457236" cy="1640205"/>
          </a:xfrm>
          <a:prstGeom prst="roundRect">
            <a:avLst>
              <a:gd name="adj" fmla="val 1962"/>
            </a:avLst>
          </a:prstGeom>
          <a:solidFill>
            <a:srgbClr val="EFECE6"/>
          </a:solidFill>
          <a:ln w="30480">
            <a:solidFill>
              <a:srgbClr val="CBC5B8"/>
            </a:solidFill>
            <a:prstDash val="solid"/>
          </a:ln>
        </p:spPr>
      </p:sp>
      <p:sp>
        <p:nvSpPr>
          <p:cNvPr id="5" name="Text 3"/>
          <p:cNvSpPr/>
          <p:nvPr/>
        </p:nvSpPr>
        <p:spPr>
          <a:xfrm>
            <a:off x="995601" y="2518529"/>
            <a:ext cx="2681407" cy="335161"/>
          </a:xfrm>
          <a:prstGeom prst="rect">
            <a:avLst/>
          </a:prstGeom>
          <a:noFill/>
          <a:ln/>
        </p:spPr>
        <p:txBody>
          <a:bodyPr wrap="none" lIns="0" tIns="0" rIns="0" bIns="0" rtlCol="0" anchor="t"/>
          <a:lstStyle/>
          <a:p>
            <a:pPr marL="0" indent="0" algn="l">
              <a:lnSpc>
                <a:spcPts val="2600"/>
              </a:lnSpc>
              <a:buNone/>
            </a:pPr>
            <a:r>
              <a:rPr lang="en-US" sz="2800" b="1" dirty="0">
                <a:latin typeface="Times New Roman" panose="02020603050405020304" pitchFamily="18" charset="0"/>
                <a:ea typeface="Lato Bold" pitchFamily="34" charset="-122"/>
                <a:cs typeface="Times New Roman" panose="02020603050405020304" pitchFamily="18" charset="0"/>
              </a:rPr>
              <a:t>Argentina</a:t>
            </a:r>
            <a:endParaRPr lang="en-US" sz="2800" dirty="0">
              <a:latin typeface="Times New Roman" panose="02020603050405020304" pitchFamily="18" charset="0"/>
              <a:cs typeface="Times New Roman" panose="02020603050405020304" pitchFamily="18" charset="0"/>
            </a:endParaRPr>
          </a:p>
        </p:txBody>
      </p:sp>
      <p:sp>
        <p:nvSpPr>
          <p:cNvPr id="6" name="Text 4"/>
          <p:cNvSpPr/>
          <p:nvPr/>
        </p:nvSpPr>
        <p:spPr>
          <a:xfrm>
            <a:off x="995601" y="2982397"/>
            <a:ext cx="5967412" cy="686514"/>
          </a:xfrm>
          <a:prstGeom prst="rect">
            <a:avLst/>
          </a:prstGeom>
          <a:noFill/>
          <a:ln/>
        </p:spPr>
        <p:txBody>
          <a:bodyPr wrap="square" lIns="0" tIns="0" rIns="0" bIns="0" rtlCol="0" anchor="t"/>
          <a:lstStyle/>
          <a:p>
            <a:pPr marL="0" indent="0" algn="l">
              <a:lnSpc>
                <a:spcPts val="2700"/>
              </a:lnSpc>
              <a:buNone/>
            </a:pPr>
            <a:r>
              <a:rPr lang="en-US" sz="2000" dirty="0">
                <a:latin typeface="Times New Roman" panose="02020603050405020304" pitchFamily="18" charset="0"/>
                <a:ea typeface="Lato" pitchFamily="34" charset="-122"/>
                <a:cs typeface="Times New Roman" panose="02020603050405020304" pitchFamily="18" charset="0"/>
              </a:rPr>
              <a:t>Latin America's second-largest economy with substantial research output</a:t>
            </a:r>
            <a:endParaRPr lang="en-US" sz="2000" dirty="0">
              <a:latin typeface="Times New Roman" panose="02020603050405020304" pitchFamily="18" charset="0"/>
              <a:cs typeface="Times New Roman" panose="02020603050405020304" pitchFamily="18" charset="0"/>
            </a:endParaRPr>
          </a:p>
        </p:txBody>
      </p:sp>
      <p:sp>
        <p:nvSpPr>
          <p:cNvPr id="7" name="Shape 5"/>
          <p:cNvSpPr/>
          <p:nvPr/>
        </p:nvSpPr>
        <p:spPr>
          <a:xfrm>
            <a:off x="7422356" y="2273618"/>
            <a:ext cx="6457355" cy="1640205"/>
          </a:xfrm>
          <a:prstGeom prst="roundRect">
            <a:avLst>
              <a:gd name="adj" fmla="val 1962"/>
            </a:avLst>
          </a:prstGeom>
          <a:solidFill>
            <a:srgbClr val="EFECE6"/>
          </a:solidFill>
          <a:ln w="30480">
            <a:solidFill>
              <a:srgbClr val="CBC5B8"/>
            </a:solidFill>
            <a:prstDash val="solid"/>
          </a:ln>
        </p:spPr>
      </p:sp>
      <p:sp>
        <p:nvSpPr>
          <p:cNvPr id="8" name="Text 6"/>
          <p:cNvSpPr/>
          <p:nvPr/>
        </p:nvSpPr>
        <p:spPr>
          <a:xfrm>
            <a:off x="7667268" y="2518529"/>
            <a:ext cx="2681407" cy="335161"/>
          </a:xfrm>
          <a:prstGeom prst="rect">
            <a:avLst/>
          </a:prstGeom>
          <a:noFill/>
          <a:ln/>
        </p:spPr>
        <p:txBody>
          <a:bodyPr wrap="none" lIns="0" tIns="0" rIns="0" bIns="0" rtlCol="0" anchor="t"/>
          <a:lstStyle/>
          <a:p>
            <a:pPr marL="0" indent="0" algn="l">
              <a:lnSpc>
                <a:spcPts val="2600"/>
              </a:lnSpc>
              <a:buNone/>
            </a:pPr>
            <a:r>
              <a:rPr lang="en-US" sz="2800" b="1" dirty="0">
                <a:latin typeface="Times New Roman" panose="02020603050405020304" pitchFamily="18" charset="0"/>
                <a:ea typeface="Lato Bold" pitchFamily="34" charset="-122"/>
                <a:cs typeface="Times New Roman" panose="02020603050405020304" pitchFamily="18" charset="0"/>
              </a:rPr>
              <a:t>Indonesia</a:t>
            </a:r>
            <a:endParaRPr lang="en-US" sz="2800" dirty="0">
              <a:latin typeface="Times New Roman" panose="02020603050405020304" pitchFamily="18" charset="0"/>
              <a:cs typeface="Times New Roman" panose="02020603050405020304" pitchFamily="18" charset="0"/>
            </a:endParaRPr>
          </a:p>
        </p:txBody>
      </p:sp>
      <p:sp>
        <p:nvSpPr>
          <p:cNvPr id="9" name="Text 7"/>
          <p:cNvSpPr/>
          <p:nvPr/>
        </p:nvSpPr>
        <p:spPr>
          <a:xfrm>
            <a:off x="7667268" y="2982397"/>
            <a:ext cx="5967532" cy="686514"/>
          </a:xfrm>
          <a:prstGeom prst="rect">
            <a:avLst/>
          </a:prstGeom>
          <a:noFill/>
          <a:ln/>
        </p:spPr>
        <p:txBody>
          <a:bodyPr wrap="square" lIns="0" tIns="0" rIns="0" bIns="0" rtlCol="0" anchor="t"/>
          <a:lstStyle/>
          <a:p>
            <a:pPr marL="0" indent="0" algn="l">
              <a:lnSpc>
                <a:spcPts val="2700"/>
              </a:lnSpc>
              <a:buNone/>
            </a:pPr>
            <a:r>
              <a:rPr lang="en-US" sz="2000" dirty="0">
                <a:latin typeface="Times New Roman" panose="02020603050405020304" pitchFamily="18" charset="0"/>
                <a:ea typeface="Lato" pitchFamily="34" charset="-122"/>
                <a:cs typeface="Times New Roman" panose="02020603050405020304" pitchFamily="18" charset="0"/>
              </a:rPr>
              <a:t>Southeast Asia's largest nation with rapidly growing higher education sector</a:t>
            </a:r>
            <a:endParaRPr lang="en-US" sz="2000" dirty="0">
              <a:latin typeface="Times New Roman" panose="02020603050405020304" pitchFamily="18" charset="0"/>
              <a:cs typeface="Times New Roman" panose="02020603050405020304" pitchFamily="18" charset="0"/>
            </a:endParaRPr>
          </a:p>
        </p:txBody>
      </p:sp>
      <p:sp>
        <p:nvSpPr>
          <p:cNvPr id="10" name="Shape 8"/>
          <p:cNvSpPr/>
          <p:nvPr/>
        </p:nvSpPr>
        <p:spPr>
          <a:xfrm>
            <a:off x="750689" y="4128254"/>
            <a:ext cx="6457236" cy="1640205"/>
          </a:xfrm>
          <a:prstGeom prst="roundRect">
            <a:avLst>
              <a:gd name="adj" fmla="val 1962"/>
            </a:avLst>
          </a:prstGeom>
          <a:solidFill>
            <a:srgbClr val="EFECE6"/>
          </a:solidFill>
          <a:ln w="30480">
            <a:solidFill>
              <a:srgbClr val="CBC5B8"/>
            </a:solidFill>
            <a:prstDash val="solid"/>
          </a:ln>
        </p:spPr>
      </p:sp>
      <p:sp>
        <p:nvSpPr>
          <p:cNvPr id="11" name="Text 9"/>
          <p:cNvSpPr/>
          <p:nvPr/>
        </p:nvSpPr>
        <p:spPr>
          <a:xfrm>
            <a:off x="995601" y="4373166"/>
            <a:ext cx="2681407" cy="335161"/>
          </a:xfrm>
          <a:prstGeom prst="rect">
            <a:avLst/>
          </a:prstGeom>
          <a:noFill/>
          <a:ln/>
        </p:spPr>
        <p:txBody>
          <a:bodyPr wrap="none" lIns="0" tIns="0" rIns="0" bIns="0" rtlCol="0" anchor="t"/>
          <a:lstStyle/>
          <a:p>
            <a:pPr marL="0" indent="0" algn="l">
              <a:lnSpc>
                <a:spcPts val="2600"/>
              </a:lnSpc>
              <a:buNone/>
            </a:pPr>
            <a:r>
              <a:rPr lang="en-US" sz="2800" b="1" dirty="0">
                <a:latin typeface="Times New Roman" panose="02020603050405020304" pitchFamily="18" charset="0"/>
                <a:ea typeface="Lato Bold" pitchFamily="34" charset="-122"/>
                <a:cs typeface="Times New Roman" panose="02020603050405020304" pitchFamily="18" charset="0"/>
              </a:rPr>
              <a:t>Mexico</a:t>
            </a:r>
            <a:endParaRPr lang="en-US" sz="2800" dirty="0">
              <a:latin typeface="Times New Roman" panose="02020603050405020304" pitchFamily="18" charset="0"/>
              <a:cs typeface="Times New Roman" panose="02020603050405020304" pitchFamily="18" charset="0"/>
            </a:endParaRPr>
          </a:p>
        </p:txBody>
      </p:sp>
      <p:sp>
        <p:nvSpPr>
          <p:cNvPr id="12" name="Text 10"/>
          <p:cNvSpPr/>
          <p:nvPr/>
        </p:nvSpPr>
        <p:spPr>
          <a:xfrm>
            <a:off x="995601" y="4837033"/>
            <a:ext cx="5967412" cy="686514"/>
          </a:xfrm>
          <a:prstGeom prst="rect">
            <a:avLst/>
          </a:prstGeom>
          <a:noFill/>
          <a:ln/>
        </p:spPr>
        <p:txBody>
          <a:bodyPr wrap="square" lIns="0" tIns="0" rIns="0" bIns="0" rtlCol="0" anchor="t"/>
          <a:lstStyle/>
          <a:p>
            <a:pPr marL="0" indent="0" algn="l">
              <a:lnSpc>
                <a:spcPts val="2700"/>
              </a:lnSpc>
              <a:buNone/>
            </a:pPr>
            <a:r>
              <a:rPr lang="en-US" sz="2000" dirty="0">
                <a:latin typeface="Times New Roman" panose="02020603050405020304" pitchFamily="18" charset="0"/>
                <a:ea typeface="Lato" pitchFamily="34" charset="-122"/>
                <a:cs typeface="Times New Roman" panose="02020603050405020304" pitchFamily="18" charset="0"/>
              </a:rPr>
              <a:t>North America's third-largest country with extensive university system</a:t>
            </a:r>
            <a:endParaRPr lang="en-US" sz="2000" dirty="0">
              <a:latin typeface="Times New Roman" panose="02020603050405020304" pitchFamily="18" charset="0"/>
              <a:cs typeface="Times New Roman" panose="02020603050405020304" pitchFamily="18" charset="0"/>
            </a:endParaRPr>
          </a:p>
        </p:txBody>
      </p:sp>
      <p:sp>
        <p:nvSpPr>
          <p:cNvPr id="13" name="Shape 11"/>
          <p:cNvSpPr/>
          <p:nvPr/>
        </p:nvSpPr>
        <p:spPr>
          <a:xfrm>
            <a:off x="7422356" y="4128254"/>
            <a:ext cx="6457355" cy="1640205"/>
          </a:xfrm>
          <a:prstGeom prst="roundRect">
            <a:avLst>
              <a:gd name="adj" fmla="val 1962"/>
            </a:avLst>
          </a:prstGeom>
          <a:solidFill>
            <a:srgbClr val="EFECE6"/>
          </a:solidFill>
          <a:ln w="30480">
            <a:solidFill>
              <a:srgbClr val="CBC5B8"/>
            </a:solidFill>
            <a:prstDash val="solid"/>
          </a:ln>
        </p:spPr>
      </p:sp>
      <p:sp>
        <p:nvSpPr>
          <p:cNvPr id="14" name="Text 12"/>
          <p:cNvSpPr/>
          <p:nvPr/>
        </p:nvSpPr>
        <p:spPr>
          <a:xfrm>
            <a:off x="7667268" y="4373166"/>
            <a:ext cx="2681407" cy="335161"/>
          </a:xfrm>
          <a:prstGeom prst="rect">
            <a:avLst/>
          </a:prstGeom>
          <a:noFill/>
          <a:ln/>
        </p:spPr>
        <p:txBody>
          <a:bodyPr wrap="none" lIns="0" tIns="0" rIns="0" bIns="0" rtlCol="0" anchor="t"/>
          <a:lstStyle/>
          <a:p>
            <a:pPr marL="0" indent="0" algn="l">
              <a:lnSpc>
                <a:spcPts val="2600"/>
              </a:lnSpc>
              <a:buNone/>
            </a:pPr>
            <a:r>
              <a:rPr lang="en-US" sz="2800" b="1" dirty="0">
                <a:latin typeface="Times New Roman" panose="02020603050405020304" pitchFamily="18" charset="0"/>
                <a:ea typeface="Lato Bold" pitchFamily="34" charset="-122"/>
                <a:cs typeface="Times New Roman" panose="02020603050405020304" pitchFamily="18" charset="0"/>
              </a:rPr>
              <a:t>Russia</a:t>
            </a:r>
            <a:endParaRPr lang="en-US" sz="2800" dirty="0">
              <a:latin typeface="Times New Roman" panose="02020603050405020304" pitchFamily="18" charset="0"/>
              <a:cs typeface="Times New Roman" panose="02020603050405020304" pitchFamily="18" charset="0"/>
            </a:endParaRPr>
          </a:p>
        </p:txBody>
      </p:sp>
      <p:sp>
        <p:nvSpPr>
          <p:cNvPr id="15" name="Text 13"/>
          <p:cNvSpPr/>
          <p:nvPr/>
        </p:nvSpPr>
        <p:spPr>
          <a:xfrm>
            <a:off x="7667268" y="4837033"/>
            <a:ext cx="5967532" cy="686514"/>
          </a:xfrm>
          <a:prstGeom prst="rect">
            <a:avLst/>
          </a:prstGeom>
          <a:noFill/>
          <a:ln/>
        </p:spPr>
        <p:txBody>
          <a:bodyPr wrap="square" lIns="0" tIns="0" rIns="0" bIns="0" rtlCol="0" anchor="t"/>
          <a:lstStyle/>
          <a:p>
            <a:pPr marL="0" indent="0" algn="l">
              <a:lnSpc>
                <a:spcPts val="2700"/>
              </a:lnSpc>
              <a:buNone/>
            </a:pPr>
            <a:r>
              <a:rPr lang="en-US" sz="2000" dirty="0">
                <a:latin typeface="Times New Roman" panose="02020603050405020304" pitchFamily="18" charset="0"/>
                <a:ea typeface="Lato" pitchFamily="34" charset="-122"/>
                <a:cs typeface="Times New Roman" panose="02020603050405020304" pitchFamily="18" charset="0"/>
              </a:rPr>
              <a:t>Major research power with strong STEM and humanities traditions</a:t>
            </a:r>
            <a:endParaRPr lang="en-US" sz="2000" dirty="0">
              <a:latin typeface="Times New Roman" panose="02020603050405020304" pitchFamily="18" charset="0"/>
              <a:cs typeface="Times New Roman" panose="02020603050405020304" pitchFamily="18" charset="0"/>
            </a:endParaRPr>
          </a:p>
        </p:txBody>
      </p:sp>
      <p:sp>
        <p:nvSpPr>
          <p:cNvPr id="16" name="Shape 14"/>
          <p:cNvSpPr/>
          <p:nvPr/>
        </p:nvSpPr>
        <p:spPr>
          <a:xfrm>
            <a:off x="750689" y="6009680"/>
            <a:ext cx="4233386" cy="1640205"/>
          </a:xfrm>
          <a:prstGeom prst="roundRect">
            <a:avLst>
              <a:gd name="adj" fmla="val 1962"/>
            </a:avLst>
          </a:prstGeom>
          <a:solidFill>
            <a:srgbClr val="EFECE6"/>
          </a:solidFill>
          <a:ln w="30480">
            <a:solidFill>
              <a:srgbClr val="CBC5B8"/>
            </a:solidFill>
            <a:prstDash val="solid"/>
          </a:ln>
        </p:spPr>
      </p:sp>
      <p:sp>
        <p:nvSpPr>
          <p:cNvPr id="17" name="Text 15"/>
          <p:cNvSpPr/>
          <p:nvPr/>
        </p:nvSpPr>
        <p:spPr>
          <a:xfrm>
            <a:off x="995601" y="6254591"/>
            <a:ext cx="2681407" cy="335161"/>
          </a:xfrm>
          <a:prstGeom prst="rect">
            <a:avLst/>
          </a:prstGeom>
          <a:noFill/>
          <a:ln/>
        </p:spPr>
        <p:txBody>
          <a:bodyPr wrap="none" lIns="0" tIns="0" rIns="0" bIns="0" rtlCol="0" anchor="t"/>
          <a:lstStyle/>
          <a:p>
            <a:pPr marL="0" indent="0" algn="l">
              <a:lnSpc>
                <a:spcPts val="2600"/>
              </a:lnSpc>
              <a:buNone/>
            </a:pPr>
            <a:r>
              <a:rPr lang="en-US" sz="2800" b="1" dirty="0">
                <a:latin typeface="Times New Roman" panose="02020603050405020304" pitchFamily="18" charset="0"/>
                <a:ea typeface="Lato Bold" pitchFamily="34" charset="-122"/>
                <a:cs typeface="Times New Roman" panose="02020603050405020304" pitchFamily="18" charset="0"/>
              </a:rPr>
              <a:t>Saudi Arabia</a:t>
            </a:r>
            <a:endParaRPr lang="en-US" sz="2800" dirty="0">
              <a:latin typeface="Times New Roman" panose="02020603050405020304" pitchFamily="18" charset="0"/>
              <a:cs typeface="Times New Roman" panose="02020603050405020304" pitchFamily="18" charset="0"/>
            </a:endParaRPr>
          </a:p>
        </p:txBody>
      </p:sp>
      <p:sp>
        <p:nvSpPr>
          <p:cNvPr id="18" name="Text 16"/>
          <p:cNvSpPr/>
          <p:nvPr/>
        </p:nvSpPr>
        <p:spPr>
          <a:xfrm>
            <a:off x="995601" y="6718459"/>
            <a:ext cx="3743563" cy="686514"/>
          </a:xfrm>
          <a:prstGeom prst="rect">
            <a:avLst/>
          </a:prstGeom>
          <a:noFill/>
          <a:ln/>
        </p:spPr>
        <p:txBody>
          <a:bodyPr wrap="square" lIns="0" tIns="0" rIns="0" bIns="0" rtlCol="0" anchor="t"/>
          <a:lstStyle/>
          <a:p>
            <a:pPr marL="0" indent="0" algn="l">
              <a:lnSpc>
                <a:spcPts val="2700"/>
              </a:lnSpc>
              <a:buNone/>
            </a:pPr>
            <a:r>
              <a:rPr lang="en-US" sz="2000" dirty="0">
                <a:latin typeface="Times New Roman" panose="02020603050405020304" pitchFamily="18" charset="0"/>
                <a:ea typeface="Lato" pitchFamily="34" charset="-122"/>
                <a:cs typeface="Times New Roman" panose="02020603050405020304" pitchFamily="18" charset="0"/>
              </a:rPr>
              <a:t>Gulf region leader investing heavily in research infrastructure</a:t>
            </a:r>
            <a:endParaRPr lang="en-US" sz="2000" dirty="0">
              <a:latin typeface="Times New Roman" panose="02020603050405020304" pitchFamily="18" charset="0"/>
              <a:cs typeface="Times New Roman" panose="02020603050405020304" pitchFamily="18" charset="0"/>
            </a:endParaRPr>
          </a:p>
        </p:txBody>
      </p:sp>
      <p:sp>
        <p:nvSpPr>
          <p:cNvPr id="19" name="Shape 17"/>
          <p:cNvSpPr/>
          <p:nvPr/>
        </p:nvSpPr>
        <p:spPr>
          <a:xfrm>
            <a:off x="5198507" y="6009680"/>
            <a:ext cx="4233386" cy="1640205"/>
          </a:xfrm>
          <a:prstGeom prst="roundRect">
            <a:avLst>
              <a:gd name="adj" fmla="val 1962"/>
            </a:avLst>
          </a:prstGeom>
          <a:solidFill>
            <a:srgbClr val="EFECE6"/>
          </a:solidFill>
          <a:ln w="30480">
            <a:solidFill>
              <a:srgbClr val="CBC5B8"/>
            </a:solidFill>
            <a:prstDash val="solid"/>
          </a:ln>
        </p:spPr>
      </p:sp>
      <p:sp>
        <p:nvSpPr>
          <p:cNvPr id="20" name="Text 18"/>
          <p:cNvSpPr/>
          <p:nvPr/>
        </p:nvSpPr>
        <p:spPr>
          <a:xfrm>
            <a:off x="5443418" y="6254591"/>
            <a:ext cx="2681407" cy="335161"/>
          </a:xfrm>
          <a:prstGeom prst="rect">
            <a:avLst/>
          </a:prstGeom>
          <a:noFill/>
          <a:ln/>
        </p:spPr>
        <p:txBody>
          <a:bodyPr wrap="none" lIns="0" tIns="0" rIns="0" bIns="0" rtlCol="0" anchor="t"/>
          <a:lstStyle/>
          <a:p>
            <a:pPr marL="0" indent="0" algn="l">
              <a:lnSpc>
                <a:spcPts val="2600"/>
              </a:lnSpc>
              <a:buNone/>
            </a:pPr>
            <a:r>
              <a:rPr lang="en-US" sz="2800" b="1" dirty="0">
                <a:latin typeface="Times New Roman" panose="02020603050405020304" pitchFamily="18" charset="0"/>
                <a:ea typeface="Lato Bold" pitchFamily="34" charset="-122"/>
                <a:cs typeface="Times New Roman" panose="02020603050405020304" pitchFamily="18" charset="0"/>
              </a:rPr>
              <a:t>South Korea</a:t>
            </a:r>
            <a:endParaRPr lang="en-US" sz="2800" dirty="0">
              <a:latin typeface="Times New Roman" panose="02020603050405020304" pitchFamily="18" charset="0"/>
              <a:cs typeface="Times New Roman" panose="02020603050405020304" pitchFamily="18" charset="0"/>
            </a:endParaRPr>
          </a:p>
        </p:txBody>
      </p:sp>
      <p:sp>
        <p:nvSpPr>
          <p:cNvPr id="21" name="Text 19"/>
          <p:cNvSpPr/>
          <p:nvPr/>
        </p:nvSpPr>
        <p:spPr>
          <a:xfrm>
            <a:off x="5443418" y="6718459"/>
            <a:ext cx="3743563" cy="686514"/>
          </a:xfrm>
          <a:prstGeom prst="rect">
            <a:avLst/>
          </a:prstGeom>
          <a:noFill/>
          <a:ln/>
        </p:spPr>
        <p:txBody>
          <a:bodyPr wrap="square" lIns="0" tIns="0" rIns="0" bIns="0" rtlCol="0" anchor="t"/>
          <a:lstStyle/>
          <a:p>
            <a:pPr marL="0" indent="0" algn="l">
              <a:lnSpc>
                <a:spcPts val="2700"/>
              </a:lnSpc>
              <a:buNone/>
            </a:pPr>
            <a:r>
              <a:rPr lang="en-US" sz="2000" dirty="0">
                <a:latin typeface="Times New Roman" panose="02020603050405020304" pitchFamily="18" charset="0"/>
                <a:ea typeface="Lato" pitchFamily="34" charset="-122"/>
                <a:cs typeface="Times New Roman" panose="02020603050405020304" pitchFamily="18" charset="0"/>
              </a:rPr>
              <a:t>Technology powerhouse with world-class universities</a:t>
            </a:r>
            <a:endParaRPr lang="en-US" sz="2000" dirty="0">
              <a:latin typeface="Times New Roman" panose="02020603050405020304" pitchFamily="18" charset="0"/>
              <a:cs typeface="Times New Roman" panose="02020603050405020304" pitchFamily="18" charset="0"/>
            </a:endParaRPr>
          </a:p>
        </p:txBody>
      </p:sp>
      <p:sp>
        <p:nvSpPr>
          <p:cNvPr id="22" name="Shape 20"/>
          <p:cNvSpPr/>
          <p:nvPr/>
        </p:nvSpPr>
        <p:spPr>
          <a:xfrm>
            <a:off x="9646325" y="6009680"/>
            <a:ext cx="4233386" cy="1640205"/>
          </a:xfrm>
          <a:prstGeom prst="roundRect">
            <a:avLst>
              <a:gd name="adj" fmla="val 1962"/>
            </a:avLst>
          </a:prstGeom>
          <a:solidFill>
            <a:srgbClr val="EFECE6"/>
          </a:solidFill>
          <a:ln w="30480">
            <a:solidFill>
              <a:srgbClr val="CBC5B8"/>
            </a:solidFill>
            <a:prstDash val="solid"/>
          </a:ln>
        </p:spPr>
      </p:sp>
      <p:sp>
        <p:nvSpPr>
          <p:cNvPr id="23" name="Text 21"/>
          <p:cNvSpPr/>
          <p:nvPr/>
        </p:nvSpPr>
        <p:spPr>
          <a:xfrm>
            <a:off x="9891236" y="6254591"/>
            <a:ext cx="2681407" cy="335161"/>
          </a:xfrm>
          <a:prstGeom prst="rect">
            <a:avLst/>
          </a:prstGeom>
          <a:noFill/>
          <a:ln/>
        </p:spPr>
        <p:txBody>
          <a:bodyPr wrap="none" lIns="0" tIns="0" rIns="0" bIns="0" rtlCol="0" anchor="t"/>
          <a:lstStyle/>
          <a:p>
            <a:pPr marL="0" indent="0" algn="l">
              <a:lnSpc>
                <a:spcPts val="2600"/>
              </a:lnSpc>
              <a:buNone/>
            </a:pPr>
            <a:r>
              <a:rPr lang="en-US" sz="2800" b="1" dirty="0">
                <a:latin typeface="Times New Roman" panose="02020603050405020304" pitchFamily="18" charset="0"/>
                <a:ea typeface="Lato Bold" pitchFamily="34" charset="-122"/>
                <a:cs typeface="Times New Roman" panose="02020603050405020304" pitchFamily="18" charset="0"/>
              </a:rPr>
              <a:t>Turkey</a:t>
            </a:r>
            <a:endParaRPr lang="en-US" sz="2800" dirty="0">
              <a:latin typeface="Times New Roman" panose="02020603050405020304" pitchFamily="18" charset="0"/>
              <a:cs typeface="Times New Roman" panose="02020603050405020304" pitchFamily="18" charset="0"/>
            </a:endParaRPr>
          </a:p>
        </p:txBody>
      </p:sp>
      <p:sp>
        <p:nvSpPr>
          <p:cNvPr id="24" name="Text 22"/>
          <p:cNvSpPr/>
          <p:nvPr/>
        </p:nvSpPr>
        <p:spPr>
          <a:xfrm>
            <a:off x="9891236" y="6718459"/>
            <a:ext cx="3743563" cy="686514"/>
          </a:xfrm>
          <a:prstGeom prst="rect">
            <a:avLst/>
          </a:prstGeom>
          <a:noFill/>
          <a:ln/>
        </p:spPr>
        <p:txBody>
          <a:bodyPr wrap="square" lIns="0" tIns="0" rIns="0" bIns="0" rtlCol="0" anchor="t"/>
          <a:lstStyle/>
          <a:p>
            <a:pPr marL="0" indent="0" algn="l">
              <a:lnSpc>
                <a:spcPts val="2700"/>
              </a:lnSpc>
              <a:buNone/>
            </a:pPr>
            <a:r>
              <a:rPr lang="en-US" sz="2000" dirty="0">
                <a:latin typeface="Times New Roman" panose="02020603050405020304" pitchFamily="18" charset="0"/>
                <a:ea typeface="Lato" pitchFamily="34" charset="-122"/>
                <a:cs typeface="Times New Roman" panose="02020603050405020304" pitchFamily="18" charset="0"/>
              </a:rPr>
              <a:t>Bridge between Europe and Asia with growing academic output</a:t>
            </a:r>
            <a:endParaRPr lang="en-US" sz="20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7162E27A-563B-95B7-A331-8BB77B6EE6F8}"/>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Contribution Database Illustration"/>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93363"/>
            <a:ext cx="6575584" cy="708779"/>
          </a:xfrm>
          <a:prstGeom prst="rect">
            <a:avLst/>
          </a:prstGeom>
          <a:noFill/>
          <a:ln/>
        </p:spPr>
        <p:txBody>
          <a:bodyPr wrap="none" lIns="0" tIns="0" rIns="0" bIns="0" rtlCol="0" anchor="t"/>
          <a:lstStyle/>
          <a:p>
            <a:pPr marL="0" indent="0" algn="l">
              <a:lnSpc>
                <a:spcPts val="5550"/>
              </a:lnSpc>
              <a:buNone/>
            </a:pPr>
            <a:r>
              <a:rPr lang="en-US" sz="5400" b="1" dirty="0">
                <a:latin typeface="Times New Roman" panose="02020603050405020304" pitchFamily="18" charset="0"/>
                <a:ea typeface="Lato Bold" pitchFamily="34" charset="-122"/>
                <a:cs typeface="Times New Roman" panose="02020603050405020304" pitchFamily="18" charset="0"/>
              </a:rPr>
              <a:t>Leading ETD Contributors</a:t>
            </a:r>
            <a:endParaRPr lang="en-US" sz="5400" dirty="0">
              <a:latin typeface="Times New Roman" panose="02020603050405020304" pitchFamily="18" charset="0"/>
              <a:cs typeface="Times New Roman" panose="02020603050405020304" pitchFamily="18" charset="0"/>
            </a:endParaRPr>
          </a:p>
        </p:txBody>
      </p:sp>
      <p:sp>
        <p:nvSpPr>
          <p:cNvPr id="4" name="Text 1"/>
          <p:cNvSpPr/>
          <p:nvPr/>
        </p:nvSpPr>
        <p:spPr>
          <a:xfrm>
            <a:off x="6280190" y="2242304"/>
            <a:ext cx="7556421" cy="725805"/>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The top three contributors demonstrate the scale and impact of national ETD initiatives in preserving scholarly knowledge.</a:t>
            </a:r>
            <a:endParaRPr lang="en-US" sz="2000" dirty="0">
              <a:latin typeface="Times New Roman" panose="02020603050405020304" pitchFamily="18" charset="0"/>
              <a:cs typeface="Times New Roman" panose="02020603050405020304" pitchFamily="18" charset="0"/>
            </a:endParaRPr>
          </a:p>
        </p:txBody>
      </p:sp>
      <p:sp>
        <p:nvSpPr>
          <p:cNvPr id="5" name="Text 2"/>
          <p:cNvSpPr/>
          <p:nvPr/>
        </p:nvSpPr>
        <p:spPr>
          <a:xfrm>
            <a:off x="6280190" y="3336608"/>
            <a:ext cx="2329815" cy="748427"/>
          </a:xfrm>
          <a:prstGeom prst="rect">
            <a:avLst/>
          </a:prstGeom>
          <a:noFill/>
          <a:ln/>
        </p:spPr>
        <p:txBody>
          <a:bodyPr wrap="none" lIns="0" tIns="0" rIns="0" bIns="0" rtlCol="0" anchor="t"/>
          <a:lstStyle/>
          <a:p>
            <a:pPr marL="0" indent="0" algn="ctr">
              <a:lnSpc>
                <a:spcPts val="5850"/>
              </a:lnSpc>
              <a:buNone/>
            </a:pPr>
            <a:r>
              <a:rPr lang="en-US" sz="6600" b="1" dirty="0">
                <a:latin typeface="Times New Roman" panose="02020603050405020304" pitchFamily="18" charset="0"/>
                <a:ea typeface="Lato Bold" pitchFamily="34" charset="-122"/>
                <a:cs typeface="Times New Roman" panose="02020603050405020304" pitchFamily="18" charset="0"/>
              </a:rPr>
              <a:t>1.5M</a:t>
            </a:r>
            <a:endParaRPr lang="en-US" sz="6600" dirty="0">
              <a:latin typeface="Times New Roman" panose="02020603050405020304" pitchFamily="18" charset="0"/>
              <a:cs typeface="Times New Roman" panose="02020603050405020304" pitchFamily="18" charset="0"/>
            </a:endParaRPr>
          </a:p>
        </p:txBody>
      </p:sp>
      <p:sp>
        <p:nvSpPr>
          <p:cNvPr id="6" name="Text 3"/>
          <p:cNvSpPr/>
          <p:nvPr/>
        </p:nvSpPr>
        <p:spPr>
          <a:xfrm>
            <a:off x="6280190" y="4368403"/>
            <a:ext cx="2329815" cy="354330"/>
          </a:xfrm>
          <a:prstGeom prst="rect">
            <a:avLst/>
          </a:prstGeom>
          <a:noFill/>
          <a:ln/>
        </p:spPr>
        <p:txBody>
          <a:bodyPr wrap="none" lIns="0" tIns="0" rIns="0" bIns="0" rtlCol="0" anchor="t"/>
          <a:lstStyle/>
          <a:p>
            <a:pPr marL="0" indent="0" algn="ctr">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United States</a:t>
            </a:r>
            <a:endParaRPr lang="en-US" sz="2800" dirty="0">
              <a:latin typeface="Times New Roman" panose="02020603050405020304" pitchFamily="18" charset="0"/>
              <a:cs typeface="Times New Roman" panose="02020603050405020304" pitchFamily="18" charset="0"/>
            </a:endParaRPr>
          </a:p>
        </p:txBody>
      </p:sp>
      <p:sp>
        <p:nvSpPr>
          <p:cNvPr id="7" name="Text 4"/>
          <p:cNvSpPr/>
          <p:nvPr/>
        </p:nvSpPr>
        <p:spPr>
          <a:xfrm>
            <a:off x="6280190" y="4858822"/>
            <a:ext cx="2329815" cy="2177415"/>
          </a:xfrm>
          <a:prstGeom prst="rect">
            <a:avLst/>
          </a:prstGeom>
          <a:noFill/>
          <a:ln/>
        </p:spPr>
        <p:txBody>
          <a:bodyPr wrap="square" lIns="0" tIns="0" rIns="0" bIns="0" rtlCol="0" anchor="t"/>
          <a:lstStyle/>
          <a:p>
            <a:pPr marL="0" indent="0" algn="ctr">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Massive collection reflecting decades of digital repository development and comprehensive university participation</a:t>
            </a:r>
            <a:endParaRPr lang="en-US" sz="2000" dirty="0">
              <a:latin typeface="Times New Roman" panose="02020603050405020304" pitchFamily="18" charset="0"/>
              <a:cs typeface="Times New Roman" panose="02020603050405020304" pitchFamily="18" charset="0"/>
            </a:endParaRPr>
          </a:p>
        </p:txBody>
      </p:sp>
      <p:sp>
        <p:nvSpPr>
          <p:cNvPr id="8" name="Text 5"/>
          <p:cNvSpPr/>
          <p:nvPr/>
        </p:nvSpPr>
        <p:spPr>
          <a:xfrm>
            <a:off x="8893493" y="3336608"/>
            <a:ext cx="2329815" cy="748427"/>
          </a:xfrm>
          <a:prstGeom prst="rect">
            <a:avLst/>
          </a:prstGeom>
          <a:noFill/>
          <a:ln/>
        </p:spPr>
        <p:txBody>
          <a:bodyPr wrap="none" lIns="0" tIns="0" rIns="0" bIns="0" rtlCol="0" anchor="t"/>
          <a:lstStyle/>
          <a:p>
            <a:pPr marL="0" indent="0" algn="ctr">
              <a:lnSpc>
                <a:spcPts val="5850"/>
              </a:lnSpc>
              <a:buNone/>
            </a:pPr>
            <a:r>
              <a:rPr lang="en-US" sz="6600" b="1" dirty="0">
                <a:latin typeface="Times New Roman" panose="02020603050405020304" pitchFamily="18" charset="0"/>
                <a:ea typeface="Lato Bold" pitchFamily="34" charset="-122"/>
                <a:cs typeface="Times New Roman" panose="02020603050405020304" pitchFamily="18" charset="0"/>
              </a:rPr>
              <a:t>625K</a:t>
            </a:r>
            <a:endParaRPr lang="en-US" sz="6600" dirty="0">
              <a:latin typeface="Times New Roman" panose="02020603050405020304" pitchFamily="18" charset="0"/>
              <a:cs typeface="Times New Roman" panose="02020603050405020304" pitchFamily="18" charset="0"/>
            </a:endParaRPr>
          </a:p>
        </p:txBody>
      </p:sp>
      <p:sp>
        <p:nvSpPr>
          <p:cNvPr id="9" name="Text 6"/>
          <p:cNvSpPr/>
          <p:nvPr/>
        </p:nvSpPr>
        <p:spPr>
          <a:xfrm>
            <a:off x="8893493" y="4368403"/>
            <a:ext cx="2329815" cy="354330"/>
          </a:xfrm>
          <a:prstGeom prst="rect">
            <a:avLst/>
          </a:prstGeom>
          <a:noFill/>
          <a:ln/>
        </p:spPr>
        <p:txBody>
          <a:bodyPr wrap="none" lIns="0" tIns="0" rIns="0" bIns="0" rtlCol="0" anchor="t"/>
          <a:lstStyle/>
          <a:p>
            <a:pPr marL="0" indent="0" algn="ctr">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Brazil</a:t>
            </a:r>
            <a:endParaRPr lang="en-US" sz="2800" dirty="0">
              <a:latin typeface="Times New Roman" panose="02020603050405020304" pitchFamily="18" charset="0"/>
              <a:cs typeface="Times New Roman" panose="02020603050405020304" pitchFamily="18" charset="0"/>
            </a:endParaRPr>
          </a:p>
        </p:txBody>
      </p:sp>
      <p:sp>
        <p:nvSpPr>
          <p:cNvPr id="10" name="Text 7"/>
          <p:cNvSpPr/>
          <p:nvPr/>
        </p:nvSpPr>
        <p:spPr>
          <a:xfrm>
            <a:off x="8893493" y="4858822"/>
            <a:ext cx="2329815" cy="2177415"/>
          </a:xfrm>
          <a:prstGeom prst="rect">
            <a:avLst/>
          </a:prstGeom>
          <a:noFill/>
          <a:ln/>
        </p:spPr>
        <p:txBody>
          <a:bodyPr wrap="square" lIns="0" tIns="0" rIns="0" bIns="0" rtlCol="0" anchor="t"/>
          <a:lstStyle/>
          <a:p>
            <a:pPr marL="0" indent="0" algn="ctr">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Latin America's largest contributor, showcasing strong institutional commitment to open access principles</a:t>
            </a:r>
            <a:endParaRPr lang="en-US" sz="2000" dirty="0">
              <a:latin typeface="Times New Roman" panose="02020603050405020304" pitchFamily="18" charset="0"/>
              <a:cs typeface="Times New Roman" panose="02020603050405020304" pitchFamily="18" charset="0"/>
            </a:endParaRPr>
          </a:p>
        </p:txBody>
      </p:sp>
      <p:sp>
        <p:nvSpPr>
          <p:cNvPr id="11" name="Text 8"/>
          <p:cNvSpPr/>
          <p:nvPr/>
        </p:nvSpPr>
        <p:spPr>
          <a:xfrm>
            <a:off x="11506795" y="3336608"/>
            <a:ext cx="2329815" cy="748427"/>
          </a:xfrm>
          <a:prstGeom prst="rect">
            <a:avLst/>
          </a:prstGeom>
          <a:noFill/>
          <a:ln/>
        </p:spPr>
        <p:txBody>
          <a:bodyPr wrap="none" lIns="0" tIns="0" rIns="0" bIns="0" rtlCol="0" anchor="t"/>
          <a:lstStyle/>
          <a:p>
            <a:pPr marL="0" indent="0" algn="ctr">
              <a:lnSpc>
                <a:spcPts val="5850"/>
              </a:lnSpc>
              <a:buNone/>
            </a:pPr>
            <a:r>
              <a:rPr lang="en-US" sz="6600" b="1" dirty="0">
                <a:latin typeface="Times New Roman" panose="02020603050405020304" pitchFamily="18" charset="0"/>
                <a:ea typeface="Lato Bold" pitchFamily="34" charset="-122"/>
                <a:cs typeface="Times New Roman" panose="02020603050405020304" pitchFamily="18" charset="0"/>
              </a:rPr>
              <a:t>600K</a:t>
            </a:r>
            <a:endParaRPr lang="en-US" sz="6600" dirty="0">
              <a:latin typeface="Times New Roman" panose="02020603050405020304" pitchFamily="18" charset="0"/>
              <a:cs typeface="Times New Roman" panose="02020603050405020304" pitchFamily="18" charset="0"/>
            </a:endParaRPr>
          </a:p>
        </p:txBody>
      </p:sp>
      <p:sp>
        <p:nvSpPr>
          <p:cNvPr id="12" name="Text 9"/>
          <p:cNvSpPr/>
          <p:nvPr/>
        </p:nvSpPr>
        <p:spPr>
          <a:xfrm>
            <a:off x="11506795" y="4368403"/>
            <a:ext cx="2329815" cy="354330"/>
          </a:xfrm>
          <a:prstGeom prst="rect">
            <a:avLst/>
          </a:prstGeom>
          <a:noFill/>
          <a:ln/>
        </p:spPr>
        <p:txBody>
          <a:bodyPr wrap="none" lIns="0" tIns="0" rIns="0" bIns="0" rtlCol="0" anchor="t"/>
          <a:lstStyle/>
          <a:p>
            <a:pPr marL="0" indent="0" algn="ctr">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United Kingdom</a:t>
            </a:r>
            <a:endParaRPr lang="en-US" sz="2800" dirty="0">
              <a:latin typeface="Times New Roman" panose="02020603050405020304" pitchFamily="18" charset="0"/>
              <a:cs typeface="Times New Roman" panose="02020603050405020304" pitchFamily="18" charset="0"/>
            </a:endParaRPr>
          </a:p>
        </p:txBody>
      </p:sp>
      <p:sp>
        <p:nvSpPr>
          <p:cNvPr id="13" name="Text 10"/>
          <p:cNvSpPr/>
          <p:nvPr/>
        </p:nvSpPr>
        <p:spPr>
          <a:xfrm>
            <a:off x="11506795" y="4858822"/>
            <a:ext cx="2329815" cy="1814513"/>
          </a:xfrm>
          <a:prstGeom prst="rect">
            <a:avLst/>
          </a:prstGeom>
          <a:noFill/>
          <a:ln/>
        </p:spPr>
        <p:txBody>
          <a:bodyPr wrap="square" lIns="0" tIns="0" rIns="0" bIns="0" rtlCol="0" anchor="t"/>
          <a:lstStyle/>
          <a:p>
            <a:pPr marL="0" indent="0" algn="ctr">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Robust collection representing excellence in research supervision and digital preservation standards</a:t>
            </a:r>
            <a:endParaRPr lang="en-US" sz="20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7B535C7-8839-1128-1C88-4B2BB8E37116}"/>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8417" y="525185"/>
            <a:ext cx="6510695" cy="596741"/>
          </a:xfrm>
          <a:prstGeom prst="rect">
            <a:avLst/>
          </a:prstGeom>
          <a:noFill/>
          <a:ln/>
        </p:spPr>
        <p:txBody>
          <a:bodyPr wrap="none" lIns="0" tIns="0" rIns="0" bIns="0" rtlCol="0" anchor="t"/>
          <a:lstStyle/>
          <a:p>
            <a:pPr marL="0" indent="0" algn="l">
              <a:lnSpc>
                <a:spcPts val="4650"/>
              </a:lnSpc>
              <a:buNone/>
            </a:pPr>
            <a:r>
              <a:rPr lang="en-US" sz="4400" b="1" dirty="0">
                <a:latin typeface="Times New Roman" panose="02020603050405020304" pitchFamily="18" charset="0"/>
                <a:ea typeface="Lato Bold" pitchFamily="34" charset="-122"/>
                <a:cs typeface="Times New Roman" panose="02020603050405020304" pitchFamily="18" charset="0"/>
              </a:rPr>
              <a:t>Major European Contributions</a:t>
            </a:r>
            <a:endParaRPr lang="en-US" sz="44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668417" y="1623179"/>
            <a:ext cx="6413897" cy="6413897"/>
          </a:xfrm>
          <a:prstGeom prst="rect">
            <a:avLst/>
          </a:prstGeom>
        </p:spPr>
      </p:pic>
      <p:sp>
        <p:nvSpPr>
          <p:cNvPr id="4" name="Text 1"/>
          <p:cNvSpPr/>
          <p:nvPr/>
        </p:nvSpPr>
        <p:spPr>
          <a:xfrm>
            <a:off x="7555706" y="1580198"/>
            <a:ext cx="6413897" cy="611029"/>
          </a:xfrm>
          <a:prstGeom prst="rect">
            <a:avLst/>
          </a:prstGeom>
          <a:noFill/>
          <a:ln/>
        </p:spPr>
        <p:txBody>
          <a:bodyPr wrap="square" lIns="0" tIns="0" rIns="0" bIns="0" rtlCol="0" anchor="t"/>
          <a:lstStyle/>
          <a:p>
            <a:pPr marL="0" indent="0" algn="l">
              <a:lnSpc>
                <a:spcPts val="2400"/>
              </a:lnSpc>
              <a:buNone/>
            </a:pPr>
            <a:r>
              <a:rPr lang="en-US" dirty="0">
                <a:latin typeface="Times New Roman" panose="02020603050405020304" pitchFamily="18" charset="0"/>
                <a:ea typeface="Lato" pitchFamily="34" charset="-122"/>
                <a:cs typeface="Times New Roman" panose="02020603050405020304" pitchFamily="18" charset="0"/>
              </a:rPr>
              <a:t>European nations demonstrate strong commitment to scholarly preservation through substantial ETD collections.</a:t>
            </a:r>
            <a:endParaRPr lang="en-US" dirty="0">
              <a:latin typeface="Times New Roman" panose="02020603050405020304" pitchFamily="18" charset="0"/>
              <a:cs typeface="Times New Roman" panose="02020603050405020304" pitchFamily="18" charset="0"/>
            </a:endParaRPr>
          </a:p>
        </p:txBody>
      </p:sp>
      <p:sp>
        <p:nvSpPr>
          <p:cNvPr id="5" name="Shape 2"/>
          <p:cNvSpPr/>
          <p:nvPr/>
        </p:nvSpPr>
        <p:spPr>
          <a:xfrm>
            <a:off x="7555706" y="2501503"/>
            <a:ext cx="5802273" cy="238720"/>
          </a:xfrm>
          <a:prstGeom prst="roundRect">
            <a:avLst>
              <a:gd name="adj" fmla="val 12000"/>
            </a:avLst>
          </a:prstGeom>
          <a:solidFill>
            <a:srgbClr val="E5DFD2"/>
          </a:solidFill>
          <a:ln/>
        </p:spPr>
      </p:sp>
      <p:sp>
        <p:nvSpPr>
          <p:cNvPr id="6" name="Shape 3"/>
          <p:cNvSpPr/>
          <p:nvPr/>
        </p:nvSpPr>
        <p:spPr>
          <a:xfrm>
            <a:off x="7555706" y="2501503"/>
            <a:ext cx="4757857" cy="238720"/>
          </a:xfrm>
          <a:prstGeom prst="roundRect">
            <a:avLst>
              <a:gd name="adj" fmla="val 12000"/>
            </a:avLst>
          </a:prstGeom>
          <a:solidFill>
            <a:srgbClr val="282824"/>
          </a:solidFill>
          <a:ln/>
        </p:spPr>
      </p:sp>
      <p:sp>
        <p:nvSpPr>
          <p:cNvPr id="7" name="Text 4"/>
          <p:cNvSpPr/>
          <p:nvPr/>
        </p:nvSpPr>
        <p:spPr>
          <a:xfrm>
            <a:off x="13501211" y="2501503"/>
            <a:ext cx="468392" cy="238720"/>
          </a:xfrm>
          <a:prstGeom prst="rect">
            <a:avLst/>
          </a:prstGeom>
          <a:noFill/>
          <a:ln/>
        </p:spPr>
        <p:txBody>
          <a:bodyPr wrap="none" lIns="0" tIns="0" rIns="0" bIns="0" rtlCol="0" anchor="t"/>
          <a:lstStyle/>
          <a:p>
            <a:pPr marL="0" indent="0" algn="l">
              <a:lnSpc>
                <a:spcPts val="1850"/>
              </a:lnSpc>
              <a:buNone/>
            </a:pPr>
            <a:r>
              <a:rPr lang="en-US" sz="2400" b="1" dirty="0">
                <a:latin typeface="Times New Roman" panose="02020603050405020304" pitchFamily="18" charset="0"/>
                <a:ea typeface="Lato Bold" pitchFamily="34" charset="-122"/>
                <a:cs typeface="Times New Roman" panose="02020603050405020304" pitchFamily="18" charset="0"/>
              </a:rPr>
              <a:t>82%</a:t>
            </a:r>
            <a:endParaRPr lang="en-US" sz="2400" dirty="0">
              <a:latin typeface="Times New Roman" panose="02020603050405020304" pitchFamily="18" charset="0"/>
              <a:cs typeface="Times New Roman" panose="02020603050405020304" pitchFamily="18" charset="0"/>
            </a:endParaRPr>
          </a:p>
        </p:txBody>
      </p:sp>
      <p:sp>
        <p:nvSpPr>
          <p:cNvPr id="8" name="Text 5"/>
          <p:cNvSpPr/>
          <p:nvPr/>
        </p:nvSpPr>
        <p:spPr>
          <a:xfrm>
            <a:off x="7555706" y="2978944"/>
            <a:ext cx="2387203" cy="298371"/>
          </a:xfrm>
          <a:prstGeom prst="rect">
            <a:avLst/>
          </a:prstGeom>
          <a:noFill/>
          <a:ln/>
        </p:spPr>
        <p:txBody>
          <a:bodyPr wrap="none" lIns="0" tIns="0" rIns="0" bIns="0" rtlCol="0" anchor="t"/>
          <a:lstStyle/>
          <a:p>
            <a:pPr marL="0" indent="0" algn="l">
              <a:lnSpc>
                <a:spcPts val="2300"/>
              </a:lnSpc>
              <a:buNone/>
            </a:pPr>
            <a:r>
              <a:rPr lang="en-US" sz="2400" b="1" dirty="0">
                <a:latin typeface="Times New Roman" panose="02020603050405020304" pitchFamily="18" charset="0"/>
                <a:ea typeface="Lato Bold" pitchFamily="34" charset="-122"/>
                <a:cs typeface="Times New Roman" panose="02020603050405020304" pitchFamily="18" charset="0"/>
              </a:rPr>
              <a:t>France</a:t>
            </a:r>
            <a:endParaRPr lang="en-US" sz="2400" dirty="0">
              <a:latin typeface="Times New Roman" panose="02020603050405020304" pitchFamily="18" charset="0"/>
              <a:cs typeface="Times New Roman" panose="02020603050405020304" pitchFamily="18" charset="0"/>
            </a:endParaRPr>
          </a:p>
        </p:txBody>
      </p:sp>
      <p:sp>
        <p:nvSpPr>
          <p:cNvPr id="9" name="Text 6"/>
          <p:cNvSpPr/>
          <p:nvPr/>
        </p:nvSpPr>
        <p:spPr>
          <a:xfrm>
            <a:off x="7555706" y="3468291"/>
            <a:ext cx="6413897" cy="305514"/>
          </a:xfrm>
          <a:prstGeom prst="rect">
            <a:avLst/>
          </a:prstGeom>
          <a:noFill/>
          <a:ln/>
        </p:spPr>
        <p:txBody>
          <a:bodyPr wrap="none" lIns="0" tIns="0" rIns="0" bIns="0" rtlCol="0" anchor="t"/>
          <a:lstStyle/>
          <a:p>
            <a:pPr marL="0" indent="0" algn="l">
              <a:lnSpc>
                <a:spcPts val="2400"/>
              </a:lnSpc>
              <a:buNone/>
            </a:pPr>
            <a:r>
              <a:rPr lang="en-US" dirty="0">
                <a:latin typeface="Times New Roman" panose="02020603050405020304" pitchFamily="18" charset="0"/>
                <a:ea typeface="Lato" pitchFamily="34" charset="-122"/>
                <a:cs typeface="Times New Roman" panose="02020603050405020304" pitchFamily="18" charset="0"/>
              </a:rPr>
              <a:t>525,386 ETDs representing comprehensive national coverage</a:t>
            </a:r>
            <a:endParaRPr lang="en-US" dirty="0">
              <a:latin typeface="Times New Roman" panose="02020603050405020304" pitchFamily="18" charset="0"/>
              <a:cs typeface="Times New Roman" panose="02020603050405020304" pitchFamily="18" charset="0"/>
            </a:endParaRPr>
          </a:p>
        </p:txBody>
      </p:sp>
      <p:sp>
        <p:nvSpPr>
          <p:cNvPr id="10" name="Shape 7"/>
          <p:cNvSpPr/>
          <p:nvPr/>
        </p:nvSpPr>
        <p:spPr>
          <a:xfrm>
            <a:off x="7555706" y="4251246"/>
            <a:ext cx="5802273" cy="238720"/>
          </a:xfrm>
          <a:prstGeom prst="roundRect">
            <a:avLst>
              <a:gd name="adj" fmla="val 12000"/>
            </a:avLst>
          </a:prstGeom>
          <a:solidFill>
            <a:srgbClr val="E5DFD2"/>
          </a:solidFill>
          <a:ln/>
        </p:spPr>
      </p:sp>
      <p:sp>
        <p:nvSpPr>
          <p:cNvPr id="11" name="Shape 8"/>
          <p:cNvSpPr/>
          <p:nvPr/>
        </p:nvSpPr>
        <p:spPr>
          <a:xfrm>
            <a:off x="7555706" y="4251246"/>
            <a:ext cx="4351615" cy="238720"/>
          </a:xfrm>
          <a:prstGeom prst="roundRect">
            <a:avLst>
              <a:gd name="adj" fmla="val 12000"/>
            </a:avLst>
          </a:prstGeom>
          <a:solidFill>
            <a:srgbClr val="282824"/>
          </a:solidFill>
          <a:ln/>
        </p:spPr>
      </p:sp>
      <p:sp>
        <p:nvSpPr>
          <p:cNvPr id="12" name="Text 9"/>
          <p:cNvSpPr/>
          <p:nvPr/>
        </p:nvSpPr>
        <p:spPr>
          <a:xfrm>
            <a:off x="13501211" y="4251246"/>
            <a:ext cx="468392" cy="238720"/>
          </a:xfrm>
          <a:prstGeom prst="rect">
            <a:avLst/>
          </a:prstGeom>
          <a:noFill/>
          <a:ln/>
        </p:spPr>
        <p:txBody>
          <a:bodyPr wrap="none" lIns="0" tIns="0" rIns="0" bIns="0" rtlCol="0" anchor="t"/>
          <a:lstStyle/>
          <a:p>
            <a:pPr marL="0" indent="0" algn="l">
              <a:lnSpc>
                <a:spcPts val="1850"/>
              </a:lnSpc>
              <a:buNone/>
            </a:pPr>
            <a:r>
              <a:rPr lang="en-US" sz="2400" b="1" dirty="0">
                <a:latin typeface="Times New Roman" panose="02020603050405020304" pitchFamily="18" charset="0"/>
                <a:ea typeface="Lato Bold" pitchFamily="34" charset="-122"/>
                <a:cs typeface="Times New Roman" panose="02020603050405020304" pitchFamily="18" charset="0"/>
              </a:rPr>
              <a:t>75%</a:t>
            </a:r>
            <a:endParaRPr lang="en-US" sz="2400" dirty="0">
              <a:latin typeface="Times New Roman" panose="02020603050405020304" pitchFamily="18" charset="0"/>
              <a:cs typeface="Times New Roman" panose="02020603050405020304" pitchFamily="18" charset="0"/>
            </a:endParaRPr>
          </a:p>
        </p:txBody>
      </p:sp>
      <p:sp>
        <p:nvSpPr>
          <p:cNvPr id="13" name="Text 10"/>
          <p:cNvSpPr/>
          <p:nvPr/>
        </p:nvSpPr>
        <p:spPr>
          <a:xfrm>
            <a:off x="7555706" y="4728686"/>
            <a:ext cx="2387203" cy="298371"/>
          </a:xfrm>
          <a:prstGeom prst="rect">
            <a:avLst/>
          </a:prstGeom>
          <a:noFill/>
          <a:ln/>
        </p:spPr>
        <p:txBody>
          <a:bodyPr wrap="none" lIns="0" tIns="0" rIns="0" bIns="0" rtlCol="0" anchor="t"/>
          <a:lstStyle/>
          <a:p>
            <a:pPr marL="0" indent="0" algn="l">
              <a:lnSpc>
                <a:spcPts val="2300"/>
              </a:lnSpc>
              <a:buNone/>
            </a:pPr>
            <a:r>
              <a:rPr lang="en-US" sz="2400" b="1" dirty="0">
                <a:latin typeface="Times New Roman" panose="02020603050405020304" pitchFamily="18" charset="0"/>
                <a:ea typeface="Lato Bold" pitchFamily="34" charset="-122"/>
                <a:cs typeface="Times New Roman" panose="02020603050405020304" pitchFamily="18" charset="0"/>
              </a:rPr>
              <a:t>India</a:t>
            </a:r>
            <a:endParaRPr lang="en-US" sz="2400" dirty="0">
              <a:latin typeface="Times New Roman" panose="02020603050405020304" pitchFamily="18" charset="0"/>
              <a:cs typeface="Times New Roman" panose="02020603050405020304" pitchFamily="18" charset="0"/>
            </a:endParaRPr>
          </a:p>
        </p:txBody>
      </p:sp>
      <p:sp>
        <p:nvSpPr>
          <p:cNvPr id="14" name="Text 11"/>
          <p:cNvSpPr/>
          <p:nvPr/>
        </p:nvSpPr>
        <p:spPr>
          <a:xfrm>
            <a:off x="7555706" y="5218033"/>
            <a:ext cx="6413897" cy="305514"/>
          </a:xfrm>
          <a:prstGeom prst="rect">
            <a:avLst/>
          </a:prstGeom>
          <a:noFill/>
          <a:ln/>
        </p:spPr>
        <p:txBody>
          <a:bodyPr wrap="none" lIns="0" tIns="0" rIns="0" bIns="0" rtlCol="0" anchor="t"/>
          <a:lstStyle/>
          <a:p>
            <a:pPr marL="0" indent="0" algn="l">
              <a:lnSpc>
                <a:spcPts val="2400"/>
              </a:lnSpc>
              <a:buNone/>
            </a:pPr>
            <a:r>
              <a:rPr lang="en-US" dirty="0">
                <a:latin typeface="Times New Roman" panose="02020603050405020304" pitchFamily="18" charset="0"/>
                <a:ea typeface="Lato" pitchFamily="34" charset="-122"/>
                <a:cs typeface="Times New Roman" panose="02020603050405020304" pitchFamily="18" charset="0"/>
              </a:rPr>
              <a:t>483,399 ETDs showcasing multilingual scholarship</a:t>
            </a:r>
            <a:endParaRPr lang="en-US" dirty="0">
              <a:latin typeface="Times New Roman" panose="02020603050405020304" pitchFamily="18" charset="0"/>
              <a:cs typeface="Times New Roman" panose="02020603050405020304" pitchFamily="18" charset="0"/>
            </a:endParaRPr>
          </a:p>
        </p:txBody>
      </p:sp>
      <p:sp>
        <p:nvSpPr>
          <p:cNvPr id="15" name="Shape 12"/>
          <p:cNvSpPr/>
          <p:nvPr/>
        </p:nvSpPr>
        <p:spPr>
          <a:xfrm>
            <a:off x="7555706" y="6000988"/>
            <a:ext cx="5802273" cy="238720"/>
          </a:xfrm>
          <a:prstGeom prst="roundRect">
            <a:avLst>
              <a:gd name="adj" fmla="val 12000"/>
            </a:avLst>
          </a:prstGeom>
          <a:solidFill>
            <a:srgbClr val="E5DFD2"/>
          </a:solidFill>
          <a:ln/>
        </p:spPr>
      </p:sp>
      <p:sp>
        <p:nvSpPr>
          <p:cNvPr id="16" name="Shape 13"/>
          <p:cNvSpPr/>
          <p:nvPr/>
        </p:nvSpPr>
        <p:spPr>
          <a:xfrm>
            <a:off x="7555706" y="6000988"/>
            <a:ext cx="4061579" cy="238720"/>
          </a:xfrm>
          <a:prstGeom prst="roundRect">
            <a:avLst>
              <a:gd name="adj" fmla="val 12000"/>
            </a:avLst>
          </a:prstGeom>
          <a:solidFill>
            <a:srgbClr val="282824"/>
          </a:solidFill>
          <a:ln/>
        </p:spPr>
      </p:sp>
      <p:sp>
        <p:nvSpPr>
          <p:cNvPr id="17" name="Text 14"/>
          <p:cNvSpPr/>
          <p:nvPr/>
        </p:nvSpPr>
        <p:spPr>
          <a:xfrm>
            <a:off x="13501211" y="6000988"/>
            <a:ext cx="468392" cy="238720"/>
          </a:xfrm>
          <a:prstGeom prst="rect">
            <a:avLst/>
          </a:prstGeom>
          <a:noFill/>
          <a:ln/>
        </p:spPr>
        <p:txBody>
          <a:bodyPr wrap="none" lIns="0" tIns="0" rIns="0" bIns="0" rtlCol="0" anchor="t"/>
          <a:lstStyle/>
          <a:p>
            <a:pPr marL="0" indent="0" algn="l">
              <a:lnSpc>
                <a:spcPts val="1850"/>
              </a:lnSpc>
              <a:buNone/>
            </a:pPr>
            <a:r>
              <a:rPr lang="en-US" sz="2400" b="1" dirty="0">
                <a:latin typeface="Times New Roman" panose="02020603050405020304" pitchFamily="18" charset="0"/>
                <a:ea typeface="Lato Bold" pitchFamily="34" charset="-122"/>
                <a:cs typeface="Times New Roman" panose="02020603050405020304" pitchFamily="18" charset="0"/>
              </a:rPr>
              <a:t>70%</a:t>
            </a:r>
            <a:endParaRPr lang="en-US" sz="2400" dirty="0">
              <a:latin typeface="Times New Roman" panose="02020603050405020304" pitchFamily="18" charset="0"/>
              <a:cs typeface="Times New Roman" panose="02020603050405020304" pitchFamily="18" charset="0"/>
            </a:endParaRPr>
          </a:p>
        </p:txBody>
      </p:sp>
      <p:sp>
        <p:nvSpPr>
          <p:cNvPr id="18" name="Text 15"/>
          <p:cNvSpPr/>
          <p:nvPr/>
        </p:nvSpPr>
        <p:spPr>
          <a:xfrm>
            <a:off x="7555706" y="6478429"/>
            <a:ext cx="2387203" cy="298371"/>
          </a:xfrm>
          <a:prstGeom prst="rect">
            <a:avLst/>
          </a:prstGeom>
          <a:noFill/>
          <a:ln/>
        </p:spPr>
        <p:txBody>
          <a:bodyPr wrap="none" lIns="0" tIns="0" rIns="0" bIns="0" rtlCol="0" anchor="t"/>
          <a:lstStyle/>
          <a:p>
            <a:pPr marL="0" indent="0" algn="l">
              <a:lnSpc>
                <a:spcPts val="2300"/>
              </a:lnSpc>
              <a:buNone/>
            </a:pPr>
            <a:r>
              <a:rPr lang="en-US" sz="2400" b="1" dirty="0">
                <a:latin typeface="Times New Roman" panose="02020603050405020304" pitchFamily="18" charset="0"/>
                <a:ea typeface="Lato Bold" pitchFamily="34" charset="-122"/>
                <a:cs typeface="Times New Roman" panose="02020603050405020304" pitchFamily="18" charset="0"/>
              </a:rPr>
              <a:t>China</a:t>
            </a:r>
            <a:endParaRPr lang="en-US" sz="2400" dirty="0">
              <a:latin typeface="Times New Roman" panose="02020603050405020304" pitchFamily="18" charset="0"/>
              <a:cs typeface="Times New Roman" panose="02020603050405020304" pitchFamily="18" charset="0"/>
            </a:endParaRPr>
          </a:p>
        </p:txBody>
      </p:sp>
      <p:sp>
        <p:nvSpPr>
          <p:cNvPr id="19" name="Text 16"/>
          <p:cNvSpPr/>
          <p:nvPr/>
        </p:nvSpPr>
        <p:spPr>
          <a:xfrm>
            <a:off x="7555706" y="6967776"/>
            <a:ext cx="6413897" cy="305514"/>
          </a:xfrm>
          <a:prstGeom prst="rect">
            <a:avLst/>
          </a:prstGeom>
          <a:noFill/>
          <a:ln/>
        </p:spPr>
        <p:txBody>
          <a:bodyPr wrap="none" lIns="0" tIns="0" rIns="0" bIns="0" rtlCol="0" anchor="t"/>
          <a:lstStyle/>
          <a:p>
            <a:pPr marL="0" indent="0" algn="l">
              <a:lnSpc>
                <a:spcPts val="2400"/>
              </a:lnSpc>
              <a:buNone/>
            </a:pPr>
            <a:r>
              <a:rPr lang="en-US" dirty="0">
                <a:latin typeface="Times New Roman" panose="02020603050405020304" pitchFamily="18" charset="0"/>
                <a:ea typeface="Lato" pitchFamily="34" charset="-122"/>
                <a:cs typeface="Times New Roman" panose="02020603050405020304" pitchFamily="18" charset="0"/>
              </a:rPr>
              <a:t>450,000 ETDs from world's largest higher education system</a:t>
            </a:r>
            <a:endParaRPr lang="en-US"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67214495-EC9A-9CA1-67AF-ABE43895A6C0}"/>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460495-22BA-D5BF-B14D-40360F27E7D1}"/>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 name="Image 0" descr="A picture of an old house representing an university of knowledge"/>
          <p:cNvPicPr>
            <a:picLocks noChangeAspect="1"/>
          </p:cNvPicPr>
          <p:nvPr/>
        </p:nvPicPr>
        <p:blipFill>
          <a:blip r:embed="rId3"/>
          <a:stretch>
            <a:fillRect/>
          </a:stretch>
        </p:blipFill>
        <p:spPr>
          <a:xfrm>
            <a:off x="9144000" y="0"/>
            <a:ext cx="5486400" cy="8233053"/>
          </a:xfrm>
          <a:prstGeom prst="rect">
            <a:avLst/>
          </a:prstGeom>
        </p:spPr>
      </p:pic>
      <p:sp>
        <p:nvSpPr>
          <p:cNvPr id="3" name="Text 0"/>
          <p:cNvSpPr/>
          <p:nvPr/>
        </p:nvSpPr>
        <p:spPr>
          <a:xfrm>
            <a:off x="724495" y="569238"/>
            <a:ext cx="6498907" cy="646867"/>
          </a:xfrm>
          <a:prstGeom prst="rect">
            <a:avLst/>
          </a:prstGeom>
          <a:noFill/>
          <a:ln/>
        </p:spPr>
        <p:txBody>
          <a:bodyPr wrap="none" lIns="0" tIns="0" rIns="0" bIns="0" rtlCol="0" anchor="t"/>
          <a:lstStyle/>
          <a:p>
            <a:pPr marL="0" indent="0" algn="l">
              <a:lnSpc>
                <a:spcPts val="5050"/>
              </a:lnSpc>
              <a:buNone/>
            </a:pPr>
            <a:r>
              <a:rPr lang="en-US" sz="4800" b="1" dirty="0">
                <a:latin typeface="Times New Roman" panose="02020603050405020304" pitchFamily="18" charset="0"/>
                <a:ea typeface="Lato Bold" pitchFamily="34" charset="-122"/>
                <a:cs typeface="Times New Roman" panose="02020603050405020304" pitchFamily="18" charset="0"/>
              </a:rPr>
              <a:t>Emerging ETD Powerhouses</a:t>
            </a:r>
            <a:endParaRPr lang="en-US" sz="4800" dirty="0">
              <a:latin typeface="Times New Roman" panose="02020603050405020304" pitchFamily="18" charset="0"/>
              <a:cs typeface="Times New Roman" panose="02020603050405020304" pitchFamily="18" charset="0"/>
            </a:endParaRPr>
          </a:p>
        </p:txBody>
      </p:sp>
      <p:sp>
        <p:nvSpPr>
          <p:cNvPr id="4" name="Text 1"/>
          <p:cNvSpPr/>
          <p:nvPr/>
        </p:nvSpPr>
        <p:spPr>
          <a:xfrm>
            <a:off x="724495" y="1526619"/>
            <a:ext cx="7695009" cy="662464"/>
          </a:xfrm>
          <a:prstGeom prst="rect">
            <a:avLst/>
          </a:prstGeom>
          <a:noFill/>
          <a:ln/>
        </p:spPr>
        <p:txBody>
          <a:bodyPr wrap="square" lIns="0" tIns="0" rIns="0" bIns="0" rtlCol="0" anchor="t"/>
          <a:lstStyle/>
          <a:p>
            <a:pPr marL="0" indent="0" algn="l">
              <a:lnSpc>
                <a:spcPts val="2600"/>
              </a:lnSpc>
              <a:buNone/>
            </a:pPr>
            <a:r>
              <a:rPr lang="en-US" sz="2000" dirty="0">
                <a:latin typeface="Times New Roman" panose="02020603050405020304" pitchFamily="18" charset="0"/>
                <a:ea typeface="Lato" pitchFamily="34" charset="-122"/>
                <a:cs typeface="Times New Roman" panose="02020603050405020304" pitchFamily="18" charset="0"/>
              </a:rPr>
              <a:t>Mid-tier contributors showcase diverse approaches to national ETD strategy and implementation across different continents.</a:t>
            </a:r>
            <a:endParaRPr lang="en-US" sz="2000" dirty="0">
              <a:latin typeface="Times New Roman" panose="02020603050405020304" pitchFamily="18" charset="0"/>
              <a:cs typeface="Times New Roman" panose="02020603050405020304" pitchFamily="18" charset="0"/>
            </a:endParaRPr>
          </a:p>
        </p:txBody>
      </p:sp>
      <p:sp>
        <p:nvSpPr>
          <p:cNvPr id="5" name="Shape 2"/>
          <p:cNvSpPr/>
          <p:nvPr/>
        </p:nvSpPr>
        <p:spPr>
          <a:xfrm>
            <a:off x="724495" y="2421969"/>
            <a:ext cx="3744039" cy="2683073"/>
          </a:xfrm>
          <a:prstGeom prst="roundRect">
            <a:avLst>
              <a:gd name="adj" fmla="val 1157"/>
            </a:avLst>
          </a:prstGeom>
          <a:solidFill>
            <a:srgbClr val="E5DFD2"/>
          </a:solidFill>
          <a:ln/>
        </p:spPr>
      </p:sp>
      <p:sp>
        <p:nvSpPr>
          <p:cNvPr id="6" name="Shape 3"/>
          <p:cNvSpPr/>
          <p:nvPr/>
        </p:nvSpPr>
        <p:spPr>
          <a:xfrm>
            <a:off x="931426" y="2628900"/>
            <a:ext cx="621030" cy="621030"/>
          </a:xfrm>
          <a:prstGeom prst="roundRect">
            <a:avLst>
              <a:gd name="adj" fmla="val 14722454"/>
            </a:avLst>
          </a:prstGeom>
          <a:solidFill>
            <a:srgbClr val="282824"/>
          </a:solidFill>
          <a:ln/>
        </p:spPr>
      </p:sp>
      <p:pic>
        <p:nvPicPr>
          <p:cNvPr id="7" name="Image 1" descr="preencoded.png"/>
          <p:cNvPicPr>
            <a:picLocks noChangeAspect="1"/>
          </p:cNvPicPr>
          <p:nvPr/>
        </p:nvPicPr>
        <p:blipFill>
          <a:blip r:embed="rId4"/>
          <a:stretch>
            <a:fillRect/>
          </a:stretch>
        </p:blipFill>
        <p:spPr>
          <a:xfrm>
            <a:off x="1102162" y="2764750"/>
            <a:ext cx="279440" cy="349329"/>
          </a:xfrm>
          <a:prstGeom prst="rect">
            <a:avLst/>
          </a:prstGeom>
        </p:spPr>
      </p:pic>
      <p:sp>
        <p:nvSpPr>
          <p:cNvPr id="8" name="Text 4"/>
          <p:cNvSpPr/>
          <p:nvPr/>
        </p:nvSpPr>
        <p:spPr>
          <a:xfrm>
            <a:off x="931426" y="3456861"/>
            <a:ext cx="2587704" cy="323374"/>
          </a:xfrm>
          <a:prstGeom prst="rect">
            <a:avLst/>
          </a:prstGeom>
          <a:noFill/>
          <a:ln/>
        </p:spPr>
        <p:txBody>
          <a:bodyPr wrap="none" lIns="0" tIns="0" rIns="0" bIns="0" rtlCol="0" anchor="t"/>
          <a:lstStyle/>
          <a:p>
            <a:pPr marL="0" indent="0" algn="l">
              <a:lnSpc>
                <a:spcPts val="2500"/>
              </a:lnSpc>
              <a:buNone/>
            </a:pPr>
            <a:r>
              <a:rPr lang="en-US" sz="2800" b="1" dirty="0">
                <a:latin typeface="Times New Roman" panose="02020603050405020304" pitchFamily="18" charset="0"/>
                <a:ea typeface="Lato Bold" pitchFamily="34" charset="-122"/>
                <a:cs typeface="Times New Roman" panose="02020603050405020304" pitchFamily="18" charset="0"/>
              </a:rPr>
              <a:t>Germany: 284,000</a:t>
            </a:r>
            <a:endParaRPr lang="en-US" sz="2800" dirty="0">
              <a:latin typeface="Times New Roman" panose="02020603050405020304" pitchFamily="18" charset="0"/>
              <a:cs typeface="Times New Roman" panose="02020603050405020304" pitchFamily="18" charset="0"/>
            </a:endParaRPr>
          </a:p>
        </p:txBody>
      </p:sp>
      <p:sp>
        <p:nvSpPr>
          <p:cNvPr id="9" name="Text 5"/>
          <p:cNvSpPr/>
          <p:nvPr/>
        </p:nvSpPr>
        <p:spPr>
          <a:xfrm>
            <a:off x="931426" y="3904417"/>
            <a:ext cx="3330178" cy="993696"/>
          </a:xfrm>
          <a:prstGeom prst="rect">
            <a:avLst/>
          </a:prstGeom>
          <a:noFill/>
          <a:ln/>
        </p:spPr>
        <p:txBody>
          <a:bodyPr wrap="square" lIns="0" tIns="0" rIns="0" bIns="0" rtlCol="0" anchor="t"/>
          <a:lstStyle/>
          <a:p>
            <a:pPr marL="0" indent="0" algn="l">
              <a:lnSpc>
                <a:spcPts val="2600"/>
              </a:lnSpc>
              <a:buNone/>
            </a:pPr>
            <a:r>
              <a:rPr lang="en-US" sz="2000" dirty="0">
                <a:latin typeface="Times New Roman" panose="02020603050405020304" pitchFamily="18" charset="0"/>
                <a:ea typeface="Lato" pitchFamily="34" charset="-122"/>
                <a:cs typeface="Times New Roman" panose="02020603050405020304" pitchFamily="18" charset="0"/>
              </a:rPr>
              <a:t>Rigorous quality control and comprehensive metadata standards drive German ETD excellence</a:t>
            </a:r>
            <a:endParaRPr lang="en-US" sz="2000" dirty="0">
              <a:latin typeface="Times New Roman" panose="02020603050405020304" pitchFamily="18" charset="0"/>
              <a:cs typeface="Times New Roman" panose="02020603050405020304" pitchFamily="18" charset="0"/>
            </a:endParaRPr>
          </a:p>
        </p:txBody>
      </p:sp>
      <p:sp>
        <p:nvSpPr>
          <p:cNvPr id="10" name="Shape 6"/>
          <p:cNvSpPr/>
          <p:nvPr/>
        </p:nvSpPr>
        <p:spPr>
          <a:xfrm>
            <a:off x="4675465" y="2421969"/>
            <a:ext cx="3744039" cy="2683073"/>
          </a:xfrm>
          <a:prstGeom prst="roundRect">
            <a:avLst>
              <a:gd name="adj" fmla="val 1157"/>
            </a:avLst>
          </a:prstGeom>
          <a:solidFill>
            <a:srgbClr val="E5DFD2"/>
          </a:solidFill>
          <a:ln/>
        </p:spPr>
      </p:sp>
      <p:sp>
        <p:nvSpPr>
          <p:cNvPr id="11" name="Shape 7"/>
          <p:cNvSpPr/>
          <p:nvPr/>
        </p:nvSpPr>
        <p:spPr>
          <a:xfrm>
            <a:off x="4882396" y="2628900"/>
            <a:ext cx="621030" cy="621030"/>
          </a:xfrm>
          <a:prstGeom prst="roundRect">
            <a:avLst>
              <a:gd name="adj" fmla="val 14722454"/>
            </a:avLst>
          </a:prstGeom>
          <a:solidFill>
            <a:srgbClr val="282824"/>
          </a:solidFill>
          <a:ln/>
        </p:spPr>
      </p:sp>
      <p:pic>
        <p:nvPicPr>
          <p:cNvPr id="12" name="Image 2" descr="preencoded.png"/>
          <p:cNvPicPr>
            <a:picLocks noChangeAspect="1"/>
          </p:cNvPicPr>
          <p:nvPr/>
        </p:nvPicPr>
        <p:blipFill>
          <a:blip r:embed="rId5"/>
          <a:stretch>
            <a:fillRect/>
          </a:stretch>
        </p:blipFill>
        <p:spPr>
          <a:xfrm>
            <a:off x="5053132" y="2764750"/>
            <a:ext cx="279440" cy="349329"/>
          </a:xfrm>
          <a:prstGeom prst="rect">
            <a:avLst/>
          </a:prstGeom>
        </p:spPr>
      </p:pic>
      <p:sp>
        <p:nvSpPr>
          <p:cNvPr id="13" name="Text 8"/>
          <p:cNvSpPr/>
          <p:nvPr/>
        </p:nvSpPr>
        <p:spPr>
          <a:xfrm>
            <a:off x="4882396" y="3456861"/>
            <a:ext cx="2587704" cy="323374"/>
          </a:xfrm>
          <a:prstGeom prst="rect">
            <a:avLst/>
          </a:prstGeom>
          <a:noFill/>
          <a:ln/>
        </p:spPr>
        <p:txBody>
          <a:bodyPr wrap="none" lIns="0" tIns="0" rIns="0" bIns="0" rtlCol="0" anchor="t"/>
          <a:lstStyle/>
          <a:p>
            <a:pPr marL="0" indent="0" algn="l">
              <a:lnSpc>
                <a:spcPts val="2500"/>
              </a:lnSpc>
              <a:buNone/>
            </a:pPr>
            <a:r>
              <a:rPr lang="en-US" sz="2800" b="1" dirty="0">
                <a:latin typeface="Times New Roman" panose="02020603050405020304" pitchFamily="18" charset="0"/>
                <a:ea typeface="Lato Bold" pitchFamily="34" charset="-122"/>
                <a:cs typeface="Times New Roman" panose="02020603050405020304" pitchFamily="18" charset="0"/>
              </a:rPr>
              <a:t>Canada: 200,000</a:t>
            </a:r>
            <a:endParaRPr lang="en-US" sz="2800" dirty="0">
              <a:latin typeface="Times New Roman" panose="02020603050405020304" pitchFamily="18" charset="0"/>
              <a:cs typeface="Times New Roman" panose="02020603050405020304" pitchFamily="18" charset="0"/>
            </a:endParaRPr>
          </a:p>
        </p:txBody>
      </p:sp>
      <p:sp>
        <p:nvSpPr>
          <p:cNvPr id="14" name="Text 9"/>
          <p:cNvSpPr/>
          <p:nvPr/>
        </p:nvSpPr>
        <p:spPr>
          <a:xfrm>
            <a:off x="4882396" y="3904417"/>
            <a:ext cx="3330178" cy="993696"/>
          </a:xfrm>
          <a:prstGeom prst="rect">
            <a:avLst/>
          </a:prstGeom>
          <a:noFill/>
          <a:ln/>
        </p:spPr>
        <p:txBody>
          <a:bodyPr wrap="square" lIns="0" tIns="0" rIns="0" bIns="0" rtlCol="0" anchor="t"/>
          <a:lstStyle/>
          <a:p>
            <a:pPr marL="0" indent="0" algn="l">
              <a:lnSpc>
                <a:spcPts val="2600"/>
              </a:lnSpc>
              <a:buNone/>
            </a:pPr>
            <a:r>
              <a:rPr lang="en-US" sz="2000" dirty="0">
                <a:latin typeface="Times New Roman" panose="02020603050405020304" pitchFamily="18" charset="0"/>
                <a:ea typeface="Lato" pitchFamily="34" charset="-122"/>
                <a:cs typeface="Times New Roman" panose="02020603050405020304" pitchFamily="18" charset="0"/>
              </a:rPr>
              <a:t>Bilingual repository infrastructure supporting French and English academic traditions</a:t>
            </a:r>
            <a:endParaRPr lang="en-US" sz="2000" dirty="0">
              <a:latin typeface="Times New Roman" panose="02020603050405020304" pitchFamily="18" charset="0"/>
              <a:cs typeface="Times New Roman" panose="02020603050405020304" pitchFamily="18" charset="0"/>
            </a:endParaRPr>
          </a:p>
        </p:txBody>
      </p:sp>
      <p:sp>
        <p:nvSpPr>
          <p:cNvPr id="15" name="Shape 10"/>
          <p:cNvSpPr/>
          <p:nvPr/>
        </p:nvSpPr>
        <p:spPr>
          <a:xfrm>
            <a:off x="724495" y="5311973"/>
            <a:ext cx="7695009" cy="2351842"/>
          </a:xfrm>
          <a:prstGeom prst="roundRect">
            <a:avLst>
              <a:gd name="adj" fmla="val 1320"/>
            </a:avLst>
          </a:prstGeom>
          <a:solidFill>
            <a:srgbClr val="E5DFD2"/>
          </a:solidFill>
          <a:ln/>
        </p:spPr>
      </p:sp>
      <p:sp>
        <p:nvSpPr>
          <p:cNvPr id="16" name="Shape 11"/>
          <p:cNvSpPr/>
          <p:nvPr/>
        </p:nvSpPr>
        <p:spPr>
          <a:xfrm>
            <a:off x="931426" y="5518904"/>
            <a:ext cx="621030" cy="621030"/>
          </a:xfrm>
          <a:prstGeom prst="roundRect">
            <a:avLst>
              <a:gd name="adj" fmla="val 14722454"/>
            </a:avLst>
          </a:prstGeom>
          <a:solidFill>
            <a:srgbClr val="282824"/>
          </a:solidFill>
          <a:ln/>
        </p:spPr>
      </p:sp>
      <p:pic>
        <p:nvPicPr>
          <p:cNvPr id="17" name="Image 3" descr="preencoded.png"/>
          <p:cNvPicPr>
            <a:picLocks noChangeAspect="1"/>
          </p:cNvPicPr>
          <p:nvPr/>
        </p:nvPicPr>
        <p:blipFill>
          <a:blip r:embed="rId6"/>
          <a:stretch>
            <a:fillRect/>
          </a:stretch>
        </p:blipFill>
        <p:spPr>
          <a:xfrm>
            <a:off x="1102162" y="5654754"/>
            <a:ext cx="279440" cy="349329"/>
          </a:xfrm>
          <a:prstGeom prst="rect">
            <a:avLst/>
          </a:prstGeom>
        </p:spPr>
      </p:pic>
      <p:sp>
        <p:nvSpPr>
          <p:cNvPr id="18" name="Text 12"/>
          <p:cNvSpPr/>
          <p:nvPr/>
        </p:nvSpPr>
        <p:spPr>
          <a:xfrm>
            <a:off x="931426" y="6346865"/>
            <a:ext cx="2587704" cy="323374"/>
          </a:xfrm>
          <a:prstGeom prst="rect">
            <a:avLst/>
          </a:prstGeom>
          <a:noFill/>
          <a:ln/>
        </p:spPr>
        <p:txBody>
          <a:bodyPr wrap="none" lIns="0" tIns="0" rIns="0" bIns="0" rtlCol="0" anchor="t"/>
          <a:lstStyle/>
          <a:p>
            <a:pPr marL="0" indent="0" algn="l">
              <a:lnSpc>
                <a:spcPts val="2500"/>
              </a:lnSpc>
              <a:buNone/>
            </a:pPr>
            <a:r>
              <a:rPr lang="en-US" sz="2800" b="1" dirty="0">
                <a:latin typeface="Times New Roman" panose="02020603050405020304" pitchFamily="18" charset="0"/>
                <a:ea typeface="Lato Bold" pitchFamily="34" charset="-122"/>
                <a:cs typeface="Times New Roman" panose="02020603050405020304" pitchFamily="18" charset="0"/>
              </a:rPr>
              <a:t>South Africa: 151,150</a:t>
            </a:r>
            <a:endParaRPr lang="en-US" sz="2800" dirty="0">
              <a:latin typeface="Times New Roman" panose="02020603050405020304" pitchFamily="18" charset="0"/>
              <a:cs typeface="Times New Roman" panose="02020603050405020304" pitchFamily="18" charset="0"/>
            </a:endParaRPr>
          </a:p>
        </p:txBody>
      </p:sp>
      <p:sp>
        <p:nvSpPr>
          <p:cNvPr id="19" name="Text 13"/>
          <p:cNvSpPr/>
          <p:nvPr/>
        </p:nvSpPr>
        <p:spPr>
          <a:xfrm>
            <a:off x="931426" y="6794421"/>
            <a:ext cx="7281148" cy="662464"/>
          </a:xfrm>
          <a:prstGeom prst="rect">
            <a:avLst/>
          </a:prstGeom>
          <a:noFill/>
          <a:ln/>
        </p:spPr>
        <p:txBody>
          <a:bodyPr wrap="square" lIns="0" tIns="0" rIns="0" bIns="0" rtlCol="0" anchor="t"/>
          <a:lstStyle/>
          <a:p>
            <a:pPr marL="0" indent="0" algn="l">
              <a:lnSpc>
                <a:spcPts val="2600"/>
              </a:lnSpc>
              <a:buNone/>
            </a:pPr>
            <a:r>
              <a:rPr lang="en-US" sz="2000" dirty="0">
                <a:latin typeface="Times New Roman" panose="02020603050405020304" pitchFamily="18" charset="0"/>
                <a:ea typeface="Lato" pitchFamily="34" charset="-122"/>
                <a:cs typeface="Times New Roman" panose="02020603050405020304" pitchFamily="18" charset="0"/>
              </a:rPr>
              <a:t>Leading African contributor with multilingual content representing diverse research communities</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11612" y="401955"/>
            <a:ext cx="5454610" cy="456843"/>
          </a:xfrm>
          <a:prstGeom prst="rect">
            <a:avLst/>
          </a:prstGeom>
          <a:noFill/>
          <a:ln/>
        </p:spPr>
        <p:txBody>
          <a:bodyPr wrap="none" lIns="0" tIns="0" rIns="0" bIns="0" rtlCol="0" anchor="t"/>
          <a:lstStyle/>
          <a:p>
            <a:pPr marL="0" indent="0" algn="l">
              <a:lnSpc>
                <a:spcPts val="3550"/>
              </a:lnSpc>
              <a:buNone/>
            </a:pPr>
            <a:r>
              <a:rPr lang="en-US" sz="3600" b="1" dirty="0">
                <a:latin typeface="Times New Roman" panose="02020603050405020304" pitchFamily="18" charset="0"/>
                <a:ea typeface="Lato Bold" pitchFamily="34" charset="-122"/>
                <a:cs typeface="Times New Roman" panose="02020603050405020304" pitchFamily="18" charset="0"/>
              </a:rPr>
              <a:t>ETD Upload Distribution Analysis</a:t>
            </a:r>
            <a:endParaRPr lang="en-US" sz="3600" dirty="0">
              <a:latin typeface="Times New Roman" panose="02020603050405020304" pitchFamily="18" charset="0"/>
              <a:cs typeface="Times New Roman" panose="02020603050405020304" pitchFamily="18" charset="0"/>
            </a:endParaRPr>
          </a:p>
        </p:txBody>
      </p:sp>
      <p:sp>
        <p:nvSpPr>
          <p:cNvPr id="3" name="Text 1"/>
          <p:cNvSpPr/>
          <p:nvPr/>
        </p:nvSpPr>
        <p:spPr>
          <a:xfrm>
            <a:off x="511612" y="1151096"/>
            <a:ext cx="13607177" cy="233839"/>
          </a:xfrm>
          <a:prstGeom prst="rect">
            <a:avLst/>
          </a:prstGeom>
          <a:noFill/>
          <a:ln/>
        </p:spPr>
        <p:txBody>
          <a:bodyPr wrap="none" lIns="0" tIns="0" rIns="0" bIns="0" rtlCol="0" anchor="t"/>
          <a:lstStyle/>
          <a:p>
            <a:pPr marL="0" indent="0" algn="ctr">
              <a:lnSpc>
                <a:spcPts val="1800"/>
              </a:lnSpc>
              <a:buNone/>
            </a:pPr>
            <a:r>
              <a:rPr lang="en-US" sz="2800" dirty="0">
                <a:latin typeface="Times New Roman" panose="02020603050405020304" pitchFamily="18" charset="0"/>
                <a:ea typeface="Lato" pitchFamily="34" charset="-122"/>
                <a:cs typeface="Times New Roman" panose="02020603050405020304" pitchFamily="18" charset="0"/>
              </a:rPr>
              <a:t>Regional consortiums and individual nations demonstrate varying approaches to ETD collection</a:t>
            </a:r>
            <a:br>
              <a:rPr lang="en-US" sz="2800" dirty="0">
                <a:latin typeface="Times New Roman" panose="02020603050405020304" pitchFamily="18" charset="0"/>
                <a:ea typeface="Lato" pitchFamily="34" charset="-122"/>
                <a:cs typeface="Times New Roman" panose="02020603050405020304" pitchFamily="18" charset="0"/>
              </a:rPr>
            </a:br>
            <a:r>
              <a:rPr lang="en-US" sz="2800" dirty="0">
                <a:latin typeface="Times New Roman" panose="02020603050405020304" pitchFamily="18" charset="0"/>
                <a:ea typeface="Lato" pitchFamily="34" charset="-122"/>
                <a:cs typeface="Times New Roman" panose="02020603050405020304" pitchFamily="18" charset="0"/>
              </a:rPr>
              <a:t>and preservation strategies.</a:t>
            </a:r>
            <a:endParaRPr lang="en-US" sz="2800" dirty="0">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3"/>
          <a:stretch>
            <a:fillRect/>
          </a:stretch>
        </p:blipFill>
        <p:spPr>
          <a:xfrm>
            <a:off x="1711225" y="1551209"/>
            <a:ext cx="11207949" cy="6276436"/>
          </a:xfrm>
          <a:prstGeom prst="rect">
            <a:avLst/>
          </a:prstGeom>
        </p:spPr>
      </p:pic>
      <p:sp>
        <p:nvSpPr>
          <p:cNvPr id="6" name="Rectangle 5">
            <a:extLst>
              <a:ext uri="{FF2B5EF4-FFF2-40B4-BE49-F238E27FC236}">
                <a16:creationId xmlns:a16="http://schemas.microsoft.com/office/drawing/2014/main" id="{8E8DE06B-0ED1-D2FB-A235-139B223C42B6}"/>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2AD9927-3D67-8356-EF50-8D00803E8964}"/>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25AFFB0-0000-6806-7ABC-071E22E31D39}"/>
              </a:ext>
            </a:extLst>
          </p:cNvPr>
          <p:cNvSpPr/>
          <p:nvPr/>
        </p:nvSpPr>
        <p:spPr>
          <a:xfrm>
            <a:off x="5185172" y="3459480"/>
            <a:ext cx="4001334" cy="2849880"/>
          </a:xfrm>
          <a:prstGeom prst="roundRect">
            <a:avLst/>
          </a:prstGeom>
          <a:solidFill>
            <a:srgbClr val="EFEC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D5078584-62D9-09BA-2DD8-7BEC207C47E6}"/>
              </a:ext>
            </a:extLst>
          </p:cNvPr>
          <p:cNvSpPr/>
          <p:nvPr/>
        </p:nvSpPr>
        <p:spPr>
          <a:xfrm>
            <a:off x="9737646" y="3459480"/>
            <a:ext cx="4001334" cy="2849880"/>
          </a:xfrm>
          <a:prstGeom prst="roundRect">
            <a:avLst/>
          </a:prstGeom>
          <a:solidFill>
            <a:srgbClr val="EFEC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0E35360E-1D9E-6864-BB4A-7D508AC893C6}"/>
              </a:ext>
            </a:extLst>
          </p:cNvPr>
          <p:cNvSpPr/>
          <p:nvPr/>
        </p:nvSpPr>
        <p:spPr>
          <a:xfrm>
            <a:off x="762000" y="3459480"/>
            <a:ext cx="4001334" cy="2849880"/>
          </a:xfrm>
          <a:prstGeom prst="roundRect">
            <a:avLst/>
          </a:prstGeom>
          <a:solidFill>
            <a:srgbClr val="EFEC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anose="02020603050405020304" pitchFamily="18" charset="0"/>
              <a:cs typeface="Times New Roman" panose="02020603050405020304" pitchFamily="18" charset="0"/>
            </a:endParaRPr>
          </a:p>
        </p:txBody>
      </p:sp>
      <p:sp>
        <p:nvSpPr>
          <p:cNvPr id="2" name="Text 0"/>
          <p:cNvSpPr/>
          <p:nvPr/>
        </p:nvSpPr>
        <p:spPr>
          <a:xfrm>
            <a:off x="3703320" y="1411724"/>
            <a:ext cx="6750130" cy="1378982"/>
          </a:xfrm>
          <a:prstGeom prst="rect">
            <a:avLst/>
          </a:prstGeom>
          <a:noFill/>
          <a:ln/>
        </p:spPr>
        <p:txBody>
          <a:bodyPr wrap="none" lIns="0" tIns="0" rIns="0" bIns="0" rtlCol="0" anchor="t"/>
          <a:lstStyle/>
          <a:p>
            <a:pPr marL="0" indent="0" algn="ctr">
              <a:lnSpc>
                <a:spcPts val="5550"/>
              </a:lnSpc>
              <a:buNone/>
            </a:pPr>
            <a:r>
              <a:rPr lang="en-US" sz="6000" b="1" dirty="0">
                <a:latin typeface="Times New Roman" panose="02020603050405020304" pitchFamily="18" charset="0"/>
                <a:ea typeface="Lato Bold" pitchFamily="34" charset="-122"/>
                <a:cs typeface="Times New Roman" panose="02020603050405020304" pitchFamily="18" charset="0"/>
              </a:rPr>
              <a:t>Research Abstract</a:t>
            </a:r>
            <a:endParaRPr lang="en-US" sz="6000" dirty="0">
              <a:latin typeface="Times New Roman" panose="02020603050405020304" pitchFamily="18" charset="0"/>
              <a:cs typeface="Times New Roman" panose="02020603050405020304" pitchFamily="18" charset="0"/>
            </a:endParaRPr>
          </a:p>
        </p:txBody>
      </p:sp>
      <p:sp>
        <p:nvSpPr>
          <p:cNvPr id="4" name="Text 2"/>
          <p:cNvSpPr/>
          <p:nvPr/>
        </p:nvSpPr>
        <p:spPr>
          <a:xfrm>
            <a:off x="1020604" y="3724989"/>
            <a:ext cx="2835235" cy="354330"/>
          </a:xfrm>
          <a:prstGeom prst="rect">
            <a:avLst/>
          </a:prstGeom>
          <a:noFill/>
          <a:ln/>
        </p:spPr>
        <p:txBody>
          <a:bodyPr wrap="none" lIns="0" tIns="0" rIns="0" bIns="0" rtlCol="0" anchor="t"/>
          <a:lstStyle/>
          <a:p>
            <a:pPr marL="0" indent="0" algn="l">
              <a:lnSpc>
                <a:spcPts val="2750"/>
              </a:lnSpc>
              <a:buNone/>
            </a:pPr>
            <a:r>
              <a:rPr lang="en-US" sz="2400" b="1" dirty="0">
                <a:latin typeface="Times New Roman" panose="02020603050405020304" pitchFamily="18" charset="0"/>
                <a:ea typeface="Lato Bold" pitchFamily="34" charset="-122"/>
                <a:cs typeface="Times New Roman" panose="02020603050405020304" pitchFamily="18" charset="0"/>
              </a:rPr>
              <a:t>Open Access Growth</a:t>
            </a:r>
            <a:endParaRPr lang="en-US" sz="2400" dirty="0">
              <a:latin typeface="Times New Roman" panose="02020603050405020304" pitchFamily="18" charset="0"/>
              <a:cs typeface="Times New Roman" panose="02020603050405020304" pitchFamily="18" charset="0"/>
            </a:endParaRPr>
          </a:p>
        </p:txBody>
      </p:sp>
      <p:sp>
        <p:nvSpPr>
          <p:cNvPr id="5" name="Text 3"/>
          <p:cNvSpPr/>
          <p:nvPr/>
        </p:nvSpPr>
        <p:spPr>
          <a:xfrm>
            <a:off x="1020604" y="4215408"/>
            <a:ext cx="3742730" cy="1451610"/>
          </a:xfrm>
          <a:prstGeom prst="rect">
            <a:avLst/>
          </a:prstGeom>
          <a:noFill/>
          <a:ln/>
        </p:spPr>
        <p:txBody>
          <a:bodyPr wrap="square" lIns="0" tIns="0" rIns="0" bIns="0" rtlCol="0" anchor="t"/>
          <a:lstStyle/>
          <a:p>
            <a:pPr marL="0" indent="0" algn="l">
              <a:lnSpc>
                <a:spcPts val="2850"/>
              </a:lnSpc>
              <a:buNone/>
            </a:pPr>
            <a:r>
              <a:rPr lang="en-US" dirty="0">
                <a:latin typeface="Times New Roman" panose="02020603050405020304" pitchFamily="18" charset="0"/>
                <a:ea typeface="Lato" pitchFamily="34" charset="-122"/>
                <a:cs typeface="Times New Roman" panose="02020603050405020304" pitchFamily="18" charset="0"/>
              </a:rPr>
              <a:t>Electronic Theses and Dissertations on open access platforms significantly enhance research services and global knowledge accessibility</a:t>
            </a:r>
            <a:endParaRPr lang="en-US" dirty="0">
              <a:latin typeface="Times New Roman" panose="02020603050405020304" pitchFamily="18" charset="0"/>
              <a:cs typeface="Times New Roman" panose="02020603050405020304" pitchFamily="18" charset="0"/>
            </a:endParaRPr>
          </a:p>
        </p:txBody>
      </p:sp>
      <p:sp>
        <p:nvSpPr>
          <p:cNvPr id="7" name="Text 5"/>
          <p:cNvSpPr/>
          <p:nvPr/>
        </p:nvSpPr>
        <p:spPr>
          <a:xfrm>
            <a:off x="5443776" y="3724989"/>
            <a:ext cx="2835235" cy="354330"/>
          </a:xfrm>
          <a:prstGeom prst="rect">
            <a:avLst/>
          </a:prstGeom>
          <a:noFill/>
          <a:ln/>
        </p:spPr>
        <p:txBody>
          <a:bodyPr wrap="none" lIns="0" tIns="0" rIns="0" bIns="0" rtlCol="0" anchor="t"/>
          <a:lstStyle/>
          <a:p>
            <a:pPr marL="0" indent="0" algn="l">
              <a:lnSpc>
                <a:spcPts val="2750"/>
              </a:lnSpc>
              <a:buNone/>
            </a:pPr>
            <a:r>
              <a:rPr lang="en-US" sz="2400" b="1" dirty="0">
                <a:latin typeface="Times New Roman" panose="02020603050405020304" pitchFamily="18" charset="0"/>
                <a:ea typeface="Lato Bold" pitchFamily="34" charset="-122"/>
                <a:cs typeface="Times New Roman" panose="02020603050405020304" pitchFamily="18" charset="0"/>
              </a:rPr>
              <a:t>Quality Assurance</a:t>
            </a:r>
            <a:endParaRPr lang="en-US" sz="2400" dirty="0">
              <a:latin typeface="Times New Roman" panose="02020603050405020304" pitchFamily="18" charset="0"/>
              <a:cs typeface="Times New Roman" panose="02020603050405020304" pitchFamily="18" charset="0"/>
            </a:endParaRPr>
          </a:p>
        </p:txBody>
      </p:sp>
      <p:sp>
        <p:nvSpPr>
          <p:cNvPr id="8" name="Text 6"/>
          <p:cNvSpPr/>
          <p:nvPr/>
        </p:nvSpPr>
        <p:spPr>
          <a:xfrm>
            <a:off x="5443776" y="4215408"/>
            <a:ext cx="3742730" cy="1451610"/>
          </a:xfrm>
          <a:prstGeom prst="rect">
            <a:avLst/>
          </a:prstGeom>
          <a:noFill/>
          <a:ln/>
        </p:spPr>
        <p:txBody>
          <a:bodyPr wrap="square" lIns="0" tIns="0" rIns="0" bIns="0" rtlCol="0" anchor="t"/>
          <a:lstStyle/>
          <a:p>
            <a:pPr marL="0" indent="0" algn="l">
              <a:lnSpc>
                <a:spcPts val="2850"/>
              </a:lnSpc>
              <a:buNone/>
            </a:pPr>
            <a:r>
              <a:rPr lang="en-US" dirty="0">
                <a:latin typeface="Times New Roman" panose="02020603050405020304" pitchFamily="18" charset="0"/>
                <a:ea typeface="Lato" pitchFamily="34" charset="-122"/>
                <a:cs typeface="Times New Roman" panose="02020603050405020304" pitchFamily="18" charset="0"/>
              </a:rPr>
              <a:t>PhD awards now mandate plagiarism and similarity reports, ensuring academic integrity and research authenticity</a:t>
            </a:r>
            <a:endParaRPr lang="en-US" dirty="0">
              <a:latin typeface="Times New Roman" panose="02020603050405020304" pitchFamily="18" charset="0"/>
              <a:cs typeface="Times New Roman" panose="02020603050405020304" pitchFamily="18" charset="0"/>
            </a:endParaRPr>
          </a:p>
        </p:txBody>
      </p:sp>
      <p:sp>
        <p:nvSpPr>
          <p:cNvPr id="10" name="Text 8"/>
          <p:cNvSpPr/>
          <p:nvPr/>
        </p:nvSpPr>
        <p:spPr>
          <a:xfrm>
            <a:off x="9866948" y="3724989"/>
            <a:ext cx="3190042" cy="354330"/>
          </a:xfrm>
          <a:prstGeom prst="rect">
            <a:avLst/>
          </a:prstGeom>
          <a:noFill/>
          <a:ln/>
        </p:spPr>
        <p:txBody>
          <a:bodyPr wrap="none" lIns="0" tIns="0" rIns="0" bIns="0" rtlCol="0" anchor="t"/>
          <a:lstStyle/>
          <a:p>
            <a:pPr marL="0" indent="0" algn="l">
              <a:lnSpc>
                <a:spcPts val="2750"/>
              </a:lnSpc>
              <a:buNone/>
            </a:pPr>
            <a:r>
              <a:rPr lang="en-US" sz="2400" b="1" dirty="0">
                <a:latin typeface="Times New Roman" panose="02020603050405020304" pitchFamily="18" charset="0"/>
                <a:ea typeface="Lato Bold" pitchFamily="34" charset="-122"/>
                <a:cs typeface="Times New Roman" panose="02020603050405020304" pitchFamily="18" charset="0"/>
              </a:rPr>
              <a:t>Research Transformation</a:t>
            </a:r>
            <a:endParaRPr lang="en-US" sz="2400" dirty="0">
              <a:latin typeface="Times New Roman" panose="02020603050405020304" pitchFamily="18" charset="0"/>
              <a:cs typeface="Times New Roman" panose="02020603050405020304" pitchFamily="18" charset="0"/>
            </a:endParaRPr>
          </a:p>
        </p:txBody>
      </p:sp>
      <p:sp>
        <p:nvSpPr>
          <p:cNvPr id="11" name="Text 9"/>
          <p:cNvSpPr/>
          <p:nvPr/>
        </p:nvSpPr>
        <p:spPr>
          <a:xfrm>
            <a:off x="9866948" y="4215408"/>
            <a:ext cx="3742730" cy="1451610"/>
          </a:xfrm>
          <a:prstGeom prst="rect">
            <a:avLst/>
          </a:prstGeom>
          <a:noFill/>
          <a:ln/>
        </p:spPr>
        <p:txBody>
          <a:bodyPr wrap="square" lIns="0" tIns="0" rIns="0" bIns="0" rtlCol="0" anchor="t"/>
          <a:lstStyle/>
          <a:p>
            <a:pPr marL="0" indent="0" algn="l">
              <a:lnSpc>
                <a:spcPts val="2850"/>
              </a:lnSpc>
              <a:buNone/>
            </a:pPr>
            <a:r>
              <a:rPr lang="en-US" dirty="0">
                <a:latin typeface="Times New Roman" panose="02020603050405020304" pitchFamily="18" charset="0"/>
                <a:ea typeface="Lato" pitchFamily="34" charset="-122"/>
                <a:cs typeface="Times New Roman" panose="02020603050405020304" pitchFamily="18" charset="0"/>
              </a:rPr>
              <a:t>ETDs effectively convert hidden research into explored, discoverable scholarly contributions for the global academic community</a:t>
            </a:r>
            <a:endParaRPr 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2" descr="Working With Lot of think image "/>
          <p:cNvPicPr>
            <a:picLocks noChangeAspect="1"/>
          </p:cNvPicPr>
          <p:nvPr/>
        </p:nvPicPr>
        <p:blipFill>
          <a:blip r:embed="rId3"/>
          <a:stretch>
            <a:fillRect/>
          </a:stretch>
        </p:blipFill>
        <p:spPr>
          <a:xfrm>
            <a:off x="8926473" y="941427"/>
            <a:ext cx="5335667" cy="5335667"/>
          </a:xfrm>
          <a:prstGeom prst="rect">
            <a:avLst/>
          </a:prstGeom>
        </p:spPr>
      </p:pic>
      <p:sp>
        <p:nvSpPr>
          <p:cNvPr id="2" name="Text 0"/>
          <p:cNvSpPr/>
          <p:nvPr/>
        </p:nvSpPr>
        <p:spPr>
          <a:xfrm>
            <a:off x="423982" y="333137"/>
            <a:ext cx="3028831" cy="378619"/>
          </a:xfrm>
          <a:prstGeom prst="rect">
            <a:avLst/>
          </a:prstGeom>
          <a:noFill/>
          <a:ln/>
        </p:spPr>
        <p:txBody>
          <a:bodyPr wrap="none" lIns="0" tIns="0" rIns="0" bIns="0" rtlCol="0" anchor="t"/>
          <a:lstStyle/>
          <a:p>
            <a:pPr marL="0" indent="0" algn="l">
              <a:lnSpc>
                <a:spcPts val="2950"/>
              </a:lnSpc>
              <a:buNone/>
            </a:pPr>
            <a:r>
              <a:rPr lang="en-US" sz="4400" b="1" dirty="0">
                <a:latin typeface="Times New Roman" panose="02020603050405020304" pitchFamily="18" charset="0"/>
                <a:ea typeface="Lato Bold" pitchFamily="34" charset="-122"/>
                <a:cs typeface="Times New Roman" panose="02020603050405020304" pitchFamily="18" charset="0"/>
              </a:rPr>
              <a:t>NDLTD Global Impact</a:t>
            </a:r>
            <a:endParaRPr lang="en-US" sz="4400" dirty="0">
              <a:latin typeface="Times New Roman" panose="02020603050405020304" pitchFamily="18" charset="0"/>
              <a:cs typeface="Times New Roman" panose="02020603050405020304" pitchFamily="18" charset="0"/>
            </a:endParaRPr>
          </a:p>
        </p:txBody>
      </p:sp>
      <p:sp>
        <p:nvSpPr>
          <p:cNvPr id="3" name="Text 1"/>
          <p:cNvSpPr/>
          <p:nvPr/>
        </p:nvSpPr>
        <p:spPr>
          <a:xfrm>
            <a:off x="423982" y="1014532"/>
            <a:ext cx="4179808" cy="522446"/>
          </a:xfrm>
          <a:prstGeom prst="rect">
            <a:avLst/>
          </a:prstGeom>
          <a:noFill/>
          <a:ln/>
        </p:spPr>
        <p:txBody>
          <a:bodyPr wrap="none" lIns="0" tIns="0" rIns="0" bIns="0" rtlCol="0" anchor="t"/>
          <a:lstStyle/>
          <a:p>
            <a:pPr marL="0" indent="0" algn="l">
              <a:lnSpc>
                <a:spcPts val="4100"/>
              </a:lnSpc>
              <a:buNone/>
            </a:pPr>
            <a:r>
              <a:rPr lang="en-US" sz="6000" b="1" dirty="0">
                <a:latin typeface="Times New Roman" panose="02020603050405020304" pitchFamily="18" charset="0"/>
                <a:ea typeface="Lato Bold" pitchFamily="34" charset="-122"/>
                <a:cs typeface="Times New Roman" panose="02020603050405020304" pitchFamily="18" charset="0"/>
              </a:rPr>
              <a:t>6.4 Million ETDs</a:t>
            </a:r>
            <a:endParaRPr lang="en-US" sz="6000" dirty="0">
              <a:latin typeface="Times New Roman" panose="02020603050405020304" pitchFamily="18" charset="0"/>
              <a:cs typeface="Times New Roman" panose="02020603050405020304" pitchFamily="18" charset="0"/>
            </a:endParaRPr>
          </a:p>
        </p:txBody>
      </p:sp>
      <p:sp>
        <p:nvSpPr>
          <p:cNvPr id="4" name="Text 2"/>
          <p:cNvSpPr/>
          <p:nvPr/>
        </p:nvSpPr>
        <p:spPr>
          <a:xfrm>
            <a:off x="423982" y="1658063"/>
            <a:ext cx="8339018" cy="554117"/>
          </a:xfrm>
          <a:prstGeom prst="rect">
            <a:avLst/>
          </a:prstGeom>
          <a:noFill/>
          <a:ln/>
        </p:spPr>
        <p:txBody>
          <a:bodyPr wrap="square" lIns="0" tIns="0" rIns="0" bIns="0" rtlCol="0" anchor="t"/>
          <a:lstStyle/>
          <a:p>
            <a:pPr marL="0" indent="0" algn="l">
              <a:lnSpc>
                <a:spcPts val="1500"/>
              </a:lnSpc>
              <a:buNone/>
            </a:pPr>
            <a:r>
              <a:rPr lang="en-US" sz="1600" dirty="0">
                <a:latin typeface="Times New Roman" panose="02020603050405020304" pitchFamily="18" charset="0"/>
                <a:ea typeface="Lato" pitchFamily="34" charset="-122"/>
                <a:cs typeface="Times New Roman" panose="02020603050405020304" pitchFamily="18" charset="0"/>
              </a:rPr>
              <a:t>The Networked Digital Library of Theses and Dissertations represents the world's largest collection of doctoral research, with G20 nations contributing the vast majority.</a:t>
            </a:r>
            <a:endParaRPr lang="en-US" sz="1600" dirty="0">
              <a:latin typeface="Times New Roman" panose="02020603050405020304" pitchFamily="18" charset="0"/>
              <a:cs typeface="Times New Roman" panose="02020603050405020304" pitchFamily="18" charset="0"/>
            </a:endParaRPr>
          </a:p>
        </p:txBody>
      </p:sp>
      <p:sp>
        <p:nvSpPr>
          <p:cNvPr id="5" name="Text 3"/>
          <p:cNvSpPr/>
          <p:nvPr/>
        </p:nvSpPr>
        <p:spPr>
          <a:xfrm>
            <a:off x="3754398" y="2969300"/>
            <a:ext cx="1490067" cy="302776"/>
          </a:xfrm>
          <a:prstGeom prst="rect">
            <a:avLst/>
          </a:prstGeom>
          <a:noFill/>
          <a:ln/>
        </p:spPr>
        <p:txBody>
          <a:bodyPr wrap="none" lIns="0" tIns="0" rIns="0" bIns="0" rtlCol="0" anchor="t"/>
          <a:lstStyle/>
          <a:p>
            <a:pPr marL="0" indent="0" algn="ctr">
              <a:lnSpc>
                <a:spcPts val="2350"/>
              </a:lnSpc>
              <a:buNone/>
            </a:pPr>
            <a:r>
              <a:rPr lang="en-US" sz="4400" b="1" dirty="0">
                <a:latin typeface="Times New Roman" panose="02020603050405020304" pitchFamily="18" charset="0"/>
                <a:ea typeface="Lato Bold" pitchFamily="34" charset="-122"/>
                <a:cs typeface="Times New Roman" panose="02020603050405020304" pitchFamily="18" charset="0"/>
              </a:rPr>
              <a:t>89%</a:t>
            </a:r>
            <a:endParaRPr lang="en-US" sz="4400" dirty="0">
              <a:latin typeface="Times New Roman" panose="02020603050405020304" pitchFamily="18" charset="0"/>
              <a:cs typeface="Times New Roman" panose="02020603050405020304" pitchFamily="18" charset="0"/>
            </a:endParaRPr>
          </a:p>
        </p:txBody>
      </p:sp>
      <p:pic>
        <p:nvPicPr>
          <p:cNvPr id="6" name="Image 0" descr="preencoded.png"/>
          <p:cNvPicPr>
            <a:picLocks noChangeAspect="1"/>
          </p:cNvPicPr>
          <p:nvPr/>
        </p:nvPicPr>
        <p:blipFill>
          <a:blip r:embed="rId4"/>
          <a:stretch>
            <a:fillRect/>
          </a:stretch>
        </p:blipFill>
        <p:spPr>
          <a:xfrm>
            <a:off x="3590925" y="2212181"/>
            <a:ext cx="1817251" cy="1817251"/>
          </a:xfrm>
          <a:prstGeom prst="rect">
            <a:avLst/>
          </a:prstGeom>
        </p:spPr>
      </p:pic>
      <p:sp>
        <p:nvSpPr>
          <p:cNvPr id="7" name="Text 4"/>
          <p:cNvSpPr/>
          <p:nvPr/>
        </p:nvSpPr>
        <p:spPr>
          <a:xfrm>
            <a:off x="3742373" y="4180761"/>
            <a:ext cx="1514356" cy="189309"/>
          </a:xfrm>
          <a:prstGeom prst="rect">
            <a:avLst/>
          </a:prstGeom>
          <a:noFill/>
          <a:ln/>
        </p:spPr>
        <p:txBody>
          <a:bodyPr wrap="none" lIns="0" tIns="0" rIns="0" bIns="0" rtlCol="0" anchor="t"/>
          <a:lstStyle/>
          <a:p>
            <a:pPr marL="0" indent="0" algn="ctr">
              <a:lnSpc>
                <a:spcPts val="1450"/>
              </a:lnSpc>
              <a:buNone/>
            </a:pPr>
            <a:r>
              <a:rPr lang="en-US" sz="2400" b="1" dirty="0">
                <a:latin typeface="Times New Roman" panose="02020603050405020304" pitchFamily="18" charset="0"/>
                <a:ea typeface="Lato Bold" pitchFamily="34" charset="-122"/>
                <a:cs typeface="Times New Roman" panose="02020603050405020304" pitchFamily="18" charset="0"/>
              </a:rPr>
              <a:t>G20 Contribution</a:t>
            </a:r>
            <a:endParaRPr lang="en-US" sz="2400" dirty="0">
              <a:latin typeface="Times New Roman" panose="02020603050405020304" pitchFamily="18" charset="0"/>
              <a:cs typeface="Times New Roman" panose="02020603050405020304" pitchFamily="18" charset="0"/>
            </a:endParaRPr>
          </a:p>
        </p:txBody>
      </p:sp>
      <p:sp>
        <p:nvSpPr>
          <p:cNvPr id="8" name="Text 5"/>
          <p:cNvSpPr/>
          <p:nvPr/>
        </p:nvSpPr>
        <p:spPr>
          <a:xfrm>
            <a:off x="423982" y="4447282"/>
            <a:ext cx="8151257" cy="193834"/>
          </a:xfrm>
          <a:prstGeom prst="rect">
            <a:avLst/>
          </a:prstGeom>
          <a:noFill/>
          <a:ln/>
        </p:spPr>
        <p:txBody>
          <a:bodyPr wrap="none" lIns="0" tIns="0" rIns="0" bIns="0" rtlCol="0" anchor="t"/>
          <a:lstStyle/>
          <a:p>
            <a:pPr marL="0" indent="0" algn="ctr">
              <a:lnSpc>
                <a:spcPts val="1500"/>
              </a:lnSpc>
              <a:buNone/>
            </a:pPr>
            <a:r>
              <a:rPr lang="en-US" sz="1600" dirty="0">
                <a:latin typeface="Times New Roman" panose="02020603050405020304" pitchFamily="18" charset="0"/>
                <a:ea typeface="Lato" pitchFamily="34" charset="-122"/>
                <a:cs typeface="Times New Roman" panose="02020603050405020304" pitchFamily="18" charset="0"/>
              </a:rPr>
              <a:t>5,713,224 ETDs from G20 member nations demonstrate the concentration of global research output</a:t>
            </a:r>
            <a:endParaRPr lang="en-US" sz="1600" dirty="0">
              <a:latin typeface="Times New Roman" panose="02020603050405020304" pitchFamily="18" charset="0"/>
              <a:cs typeface="Times New Roman" panose="02020603050405020304" pitchFamily="18" charset="0"/>
            </a:endParaRPr>
          </a:p>
        </p:txBody>
      </p:sp>
      <p:sp>
        <p:nvSpPr>
          <p:cNvPr id="9" name="Text 6"/>
          <p:cNvSpPr/>
          <p:nvPr/>
        </p:nvSpPr>
        <p:spPr>
          <a:xfrm>
            <a:off x="3754398" y="5714643"/>
            <a:ext cx="1490067" cy="302776"/>
          </a:xfrm>
          <a:prstGeom prst="rect">
            <a:avLst/>
          </a:prstGeom>
          <a:noFill/>
          <a:ln/>
        </p:spPr>
        <p:txBody>
          <a:bodyPr wrap="none" lIns="0" tIns="0" rIns="0" bIns="0" rtlCol="0" anchor="t"/>
          <a:lstStyle/>
          <a:p>
            <a:pPr marL="0" indent="0" algn="ctr">
              <a:lnSpc>
                <a:spcPts val="2350"/>
              </a:lnSpc>
              <a:buNone/>
            </a:pPr>
            <a:r>
              <a:rPr lang="en-US" sz="4400" b="1" dirty="0">
                <a:latin typeface="Times New Roman" panose="02020603050405020304" pitchFamily="18" charset="0"/>
                <a:ea typeface="Lato Bold" pitchFamily="34" charset="-122"/>
                <a:cs typeface="Times New Roman" panose="02020603050405020304" pitchFamily="18" charset="0"/>
              </a:rPr>
              <a:t>11%</a:t>
            </a:r>
            <a:endParaRPr lang="en-US" sz="4400" dirty="0">
              <a:latin typeface="Times New Roman" panose="02020603050405020304" pitchFamily="18" charset="0"/>
              <a:cs typeface="Times New Roman" panose="02020603050405020304" pitchFamily="18" charset="0"/>
            </a:endParaRPr>
          </a:p>
        </p:txBody>
      </p:sp>
      <p:pic>
        <p:nvPicPr>
          <p:cNvPr id="10" name="Image 1" descr="preencoded.png"/>
          <p:cNvPicPr>
            <a:picLocks noChangeAspect="1"/>
          </p:cNvPicPr>
          <p:nvPr/>
        </p:nvPicPr>
        <p:blipFill>
          <a:blip r:embed="rId5"/>
          <a:stretch>
            <a:fillRect/>
          </a:stretch>
        </p:blipFill>
        <p:spPr>
          <a:xfrm>
            <a:off x="3590925" y="4957524"/>
            <a:ext cx="1817251" cy="1817251"/>
          </a:xfrm>
          <a:prstGeom prst="rect">
            <a:avLst/>
          </a:prstGeom>
        </p:spPr>
      </p:pic>
      <p:sp>
        <p:nvSpPr>
          <p:cNvPr id="11" name="Text 7"/>
          <p:cNvSpPr/>
          <p:nvPr/>
        </p:nvSpPr>
        <p:spPr>
          <a:xfrm>
            <a:off x="3742373" y="6926104"/>
            <a:ext cx="1514356" cy="189309"/>
          </a:xfrm>
          <a:prstGeom prst="rect">
            <a:avLst/>
          </a:prstGeom>
          <a:noFill/>
          <a:ln/>
        </p:spPr>
        <p:txBody>
          <a:bodyPr wrap="none" lIns="0" tIns="0" rIns="0" bIns="0" rtlCol="0" anchor="t"/>
          <a:lstStyle/>
          <a:p>
            <a:pPr marL="0" indent="0" algn="ctr">
              <a:lnSpc>
                <a:spcPts val="1450"/>
              </a:lnSpc>
              <a:buNone/>
            </a:pPr>
            <a:r>
              <a:rPr lang="en-US" sz="2400" b="1" dirty="0">
                <a:latin typeface="Times New Roman" panose="02020603050405020304" pitchFamily="18" charset="0"/>
                <a:ea typeface="Lato Bold" pitchFamily="34" charset="-122"/>
                <a:cs typeface="Times New Roman" panose="02020603050405020304" pitchFamily="18" charset="0"/>
              </a:rPr>
              <a:t>Other Nations</a:t>
            </a:r>
            <a:endParaRPr lang="en-US" sz="2400" dirty="0">
              <a:latin typeface="Times New Roman" panose="02020603050405020304" pitchFamily="18" charset="0"/>
              <a:cs typeface="Times New Roman" panose="02020603050405020304" pitchFamily="18" charset="0"/>
            </a:endParaRPr>
          </a:p>
        </p:txBody>
      </p:sp>
      <p:sp>
        <p:nvSpPr>
          <p:cNvPr id="12" name="Text 8"/>
          <p:cNvSpPr/>
          <p:nvPr/>
        </p:nvSpPr>
        <p:spPr>
          <a:xfrm>
            <a:off x="423982" y="7236500"/>
            <a:ext cx="8151257" cy="193834"/>
          </a:xfrm>
          <a:prstGeom prst="rect">
            <a:avLst/>
          </a:prstGeom>
          <a:noFill/>
          <a:ln/>
        </p:spPr>
        <p:txBody>
          <a:bodyPr wrap="none" lIns="0" tIns="0" rIns="0" bIns="0" rtlCol="0" anchor="t"/>
          <a:lstStyle/>
          <a:p>
            <a:pPr marL="0" indent="0" algn="ctr">
              <a:lnSpc>
                <a:spcPts val="1500"/>
              </a:lnSpc>
              <a:buNone/>
            </a:pPr>
            <a:r>
              <a:rPr lang="en-US" sz="1600" dirty="0">
                <a:latin typeface="Times New Roman" panose="02020603050405020304" pitchFamily="18" charset="0"/>
                <a:ea typeface="Lato" pitchFamily="34" charset="-122"/>
                <a:cs typeface="Times New Roman" panose="02020603050405020304" pitchFamily="18" charset="0"/>
              </a:rPr>
              <a:t>726,664 ETDs from non-G20 countries showcase diverse global scholarship</a:t>
            </a:r>
            <a:endParaRPr lang="en-US" sz="1600" dirty="0">
              <a:latin typeface="Times New Roman" panose="02020603050405020304" pitchFamily="18" charset="0"/>
              <a:cs typeface="Times New Roman" panose="02020603050405020304" pitchFamily="18" charset="0"/>
            </a:endParaRPr>
          </a:p>
        </p:txBody>
      </p:sp>
      <p:sp>
        <p:nvSpPr>
          <p:cNvPr id="14" name="Text 9"/>
          <p:cNvSpPr/>
          <p:nvPr/>
        </p:nvSpPr>
        <p:spPr>
          <a:xfrm>
            <a:off x="423982" y="7702748"/>
            <a:ext cx="13782437" cy="193834"/>
          </a:xfrm>
          <a:prstGeom prst="rect">
            <a:avLst/>
          </a:prstGeom>
          <a:noFill/>
          <a:ln/>
        </p:spPr>
        <p:txBody>
          <a:bodyPr wrap="none" lIns="0" tIns="0" rIns="0" bIns="0" rtlCol="0" anchor="t"/>
          <a:lstStyle/>
          <a:p>
            <a:pPr marL="0" indent="0" algn="l">
              <a:lnSpc>
                <a:spcPts val="1500"/>
              </a:lnSpc>
              <a:buNone/>
            </a:pPr>
            <a:r>
              <a:rPr lang="en-US" sz="1600" dirty="0">
                <a:latin typeface="Times New Roman" panose="02020603050405020304" pitchFamily="18" charset="0"/>
                <a:ea typeface="Lato" pitchFamily="34" charset="-122"/>
                <a:cs typeface="Times New Roman" panose="02020603050405020304" pitchFamily="18" charset="0"/>
              </a:rPr>
              <a:t>This unprecedented collection preserves humanity's doctoral research heritage while enabling future discovery and innovation across disciplines.</a:t>
            </a:r>
            <a:endParaRPr lang="en-US" sz="16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CA78F1E-377C-4BD6-6978-5EBD9D519C52}"/>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9D7E96-CDC8-FFBE-823C-E8EB1AD54D8C}"/>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 name="Image 0" descr="3D Image of IOT devices"/>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691527"/>
            <a:ext cx="7556421" cy="1417558"/>
          </a:xfrm>
          <a:prstGeom prst="rect">
            <a:avLst/>
          </a:prstGeom>
          <a:noFill/>
          <a:ln/>
        </p:spPr>
        <p:txBody>
          <a:bodyPr wrap="square" lIns="0" tIns="0" rIns="0" bIns="0" rtlCol="0" anchor="t"/>
          <a:lstStyle/>
          <a:p>
            <a:pPr marL="0" indent="0" algn="l">
              <a:lnSpc>
                <a:spcPts val="5550"/>
              </a:lnSpc>
              <a:buNone/>
            </a:pPr>
            <a:r>
              <a:rPr lang="en-US" sz="5400" b="1" dirty="0">
                <a:latin typeface="Times New Roman" panose="02020603050405020304" pitchFamily="18" charset="0"/>
                <a:ea typeface="Lato Bold" pitchFamily="34" charset="-122"/>
                <a:cs typeface="Times New Roman" panose="02020603050405020304" pitchFamily="18" charset="0"/>
              </a:rPr>
              <a:t>G20 Dominance in Global ETD Repositories</a:t>
            </a:r>
            <a:endParaRPr lang="en-US" sz="5400" dirty="0">
              <a:latin typeface="Times New Roman" panose="02020603050405020304" pitchFamily="18" charset="0"/>
              <a:cs typeface="Times New Roman" panose="02020603050405020304" pitchFamily="18" charset="0"/>
            </a:endParaRPr>
          </a:p>
        </p:txBody>
      </p:sp>
      <p:sp>
        <p:nvSpPr>
          <p:cNvPr id="4" name="Text 1"/>
          <p:cNvSpPr/>
          <p:nvPr/>
        </p:nvSpPr>
        <p:spPr>
          <a:xfrm>
            <a:off x="793790" y="4449247"/>
            <a:ext cx="7556421" cy="1088708"/>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Examining the overwhelming contribution of G20 nations to the world's electronic thesis and dissertation collections through comprehensive metadata analysis.</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37724"/>
            <a:ext cx="9951363" cy="708779"/>
          </a:xfrm>
          <a:prstGeom prst="rect">
            <a:avLst/>
          </a:prstGeom>
          <a:noFill/>
          <a:ln/>
        </p:spPr>
        <p:txBody>
          <a:bodyPr wrap="none" lIns="0" tIns="0" rIns="0" bIns="0" rtlCol="0" anchor="t"/>
          <a:lstStyle/>
          <a:p>
            <a:pPr marL="0" indent="0" algn="l">
              <a:lnSpc>
                <a:spcPts val="5550"/>
              </a:lnSpc>
              <a:buNone/>
            </a:pPr>
            <a:r>
              <a:rPr lang="en-US" sz="4800" b="1" dirty="0">
                <a:latin typeface="Times New Roman" panose="02020603050405020304" pitchFamily="18" charset="0"/>
                <a:ea typeface="Lato Bold" pitchFamily="34" charset="-122"/>
                <a:cs typeface="Times New Roman" panose="02020603050405020304" pitchFamily="18" charset="0"/>
              </a:rPr>
              <a:t>NDLTD Metadata Repository Overview</a:t>
            </a:r>
            <a:endParaRPr lang="en-US" sz="48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793790" y="2141815"/>
            <a:ext cx="7604284" cy="4001095"/>
          </a:xfrm>
          <a:prstGeom prst="rect">
            <a:avLst/>
          </a:prstGeom>
        </p:spPr>
      </p:pic>
      <p:sp>
        <p:nvSpPr>
          <p:cNvPr id="4" name="Shape 1"/>
          <p:cNvSpPr/>
          <p:nvPr/>
        </p:nvSpPr>
        <p:spPr>
          <a:xfrm>
            <a:off x="2979420" y="6173391"/>
            <a:ext cx="226814" cy="226814"/>
          </a:xfrm>
          <a:prstGeom prst="roundRect">
            <a:avLst>
              <a:gd name="adj" fmla="val 8063"/>
            </a:avLst>
          </a:prstGeom>
          <a:solidFill>
            <a:srgbClr val="282824"/>
          </a:solidFill>
          <a:ln/>
        </p:spPr>
      </p:sp>
      <p:sp>
        <p:nvSpPr>
          <p:cNvPr id="5" name="Text 2"/>
          <p:cNvSpPr/>
          <p:nvPr/>
        </p:nvSpPr>
        <p:spPr>
          <a:xfrm>
            <a:off x="3267194" y="6173391"/>
            <a:ext cx="1252537" cy="226814"/>
          </a:xfrm>
          <a:prstGeom prst="rect">
            <a:avLst/>
          </a:prstGeom>
          <a:noFill/>
          <a:ln/>
        </p:spPr>
        <p:txBody>
          <a:bodyPr wrap="none" lIns="0" tIns="0" rIns="0" bIns="0" rtlCol="0" anchor="t"/>
          <a:lstStyle/>
          <a:p>
            <a:pPr marL="0" indent="0" algn="l">
              <a:lnSpc>
                <a:spcPts val="1750"/>
              </a:lnSpc>
              <a:buNone/>
            </a:pPr>
            <a:r>
              <a:rPr lang="en-US" dirty="0">
                <a:latin typeface="Times New Roman" panose="02020603050405020304" pitchFamily="18" charset="0"/>
                <a:ea typeface="Lato" pitchFamily="34" charset="-122"/>
                <a:cs typeface="Times New Roman" panose="02020603050405020304" pitchFamily="18" charset="0"/>
              </a:rPr>
              <a:t>G20 Nations</a:t>
            </a:r>
            <a:endParaRPr lang="en-US" dirty="0">
              <a:latin typeface="Times New Roman" panose="02020603050405020304" pitchFamily="18" charset="0"/>
              <a:cs typeface="Times New Roman" panose="02020603050405020304" pitchFamily="18" charset="0"/>
            </a:endParaRPr>
          </a:p>
        </p:txBody>
      </p:sp>
      <p:sp>
        <p:nvSpPr>
          <p:cNvPr id="6" name="Shape 3"/>
          <p:cNvSpPr/>
          <p:nvPr/>
        </p:nvSpPr>
        <p:spPr>
          <a:xfrm>
            <a:off x="4672132" y="6173391"/>
            <a:ext cx="226814" cy="226814"/>
          </a:xfrm>
          <a:prstGeom prst="roundRect">
            <a:avLst>
              <a:gd name="adj" fmla="val 8063"/>
            </a:avLst>
          </a:prstGeom>
          <a:solidFill>
            <a:srgbClr val="7F7F73"/>
          </a:solidFill>
          <a:ln/>
        </p:spPr>
      </p:sp>
      <p:sp>
        <p:nvSpPr>
          <p:cNvPr id="7" name="Text 4"/>
          <p:cNvSpPr/>
          <p:nvPr/>
        </p:nvSpPr>
        <p:spPr>
          <a:xfrm>
            <a:off x="4959906" y="6173391"/>
            <a:ext cx="1754624" cy="226814"/>
          </a:xfrm>
          <a:prstGeom prst="rect">
            <a:avLst/>
          </a:prstGeom>
          <a:noFill/>
          <a:ln/>
        </p:spPr>
        <p:txBody>
          <a:bodyPr wrap="none" lIns="0" tIns="0" rIns="0" bIns="0" rtlCol="0" anchor="t"/>
          <a:lstStyle/>
          <a:p>
            <a:pPr marL="0" indent="0" algn="l">
              <a:lnSpc>
                <a:spcPts val="1750"/>
              </a:lnSpc>
              <a:buNone/>
            </a:pPr>
            <a:r>
              <a:rPr lang="en-US" dirty="0">
                <a:latin typeface="Times New Roman" panose="02020603050405020304" pitchFamily="18" charset="0"/>
                <a:ea typeface="Lato" pitchFamily="34" charset="-122"/>
                <a:cs typeface="Times New Roman" panose="02020603050405020304" pitchFamily="18" charset="0"/>
              </a:rPr>
              <a:t>Non-G20 Nations</a:t>
            </a:r>
            <a:endParaRPr lang="en-US" dirty="0">
              <a:latin typeface="Times New Roman" panose="02020603050405020304" pitchFamily="18" charset="0"/>
              <a:cs typeface="Times New Roman" panose="02020603050405020304" pitchFamily="18" charset="0"/>
            </a:endParaRPr>
          </a:p>
        </p:txBody>
      </p:sp>
      <p:sp>
        <p:nvSpPr>
          <p:cNvPr id="8" name="Text 5"/>
          <p:cNvSpPr/>
          <p:nvPr/>
        </p:nvSpPr>
        <p:spPr>
          <a:xfrm>
            <a:off x="8959096" y="2255163"/>
            <a:ext cx="4885015" cy="748427"/>
          </a:xfrm>
          <a:prstGeom prst="rect">
            <a:avLst/>
          </a:prstGeom>
          <a:noFill/>
          <a:ln/>
        </p:spPr>
        <p:txBody>
          <a:bodyPr wrap="none" lIns="0" tIns="0" rIns="0" bIns="0" rtlCol="0" anchor="t"/>
          <a:lstStyle/>
          <a:p>
            <a:pPr marL="0" indent="0" algn="ctr">
              <a:lnSpc>
                <a:spcPts val="5850"/>
              </a:lnSpc>
              <a:buNone/>
            </a:pPr>
            <a:r>
              <a:rPr lang="en-US" sz="6000" b="1" dirty="0">
                <a:latin typeface="Times New Roman" panose="02020603050405020304" pitchFamily="18" charset="0"/>
                <a:ea typeface="Lato Bold" pitchFamily="34" charset="-122"/>
                <a:cs typeface="Times New Roman" panose="02020603050405020304" pitchFamily="18" charset="0"/>
              </a:rPr>
              <a:t>6.4M</a:t>
            </a:r>
            <a:endParaRPr lang="en-US" sz="6000" dirty="0">
              <a:latin typeface="Times New Roman" panose="02020603050405020304" pitchFamily="18" charset="0"/>
              <a:cs typeface="Times New Roman" panose="02020603050405020304" pitchFamily="18" charset="0"/>
            </a:endParaRPr>
          </a:p>
        </p:txBody>
      </p:sp>
      <p:sp>
        <p:nvSpPr>
          <p:cNvPr id="9" name="Text 6"/>
          <p:cNvSpPr/>
          <p:nvPr/>
        </p:nvSpPr>
        <p:spPr>
          <a:xfrm>
            <a:off x="9983986" y="3286958"/>
            <a:ext cx="2835235" cy="354330"/>
          </a:xfrm>
          <a:prstGeom prst="rect">
            <a:avLst/>
          </a:prstGeom>
          <a:noFill/>
          <a:ln/>
        </p:spPr>
        <p:txBody>
          <a:bodyPr wrap="none" lIns="0" tIns="0" rIns="0" bIns="0" rtlCol="0" anchor="t"/>
          <a:lstStyle/>
          <a:p>
            <a:pPr marL="0" indent="0" algn="ctr">
              <a:lnSpc>
                <a:spcPts val="2750"/>
              </a:lnSpc>
              <a:buNone/>
            </a:pPr>
            <a:r>
              <a:rPr lang="en-US" sz="2400" b="1" dirty="0">
                <a:latin typeface="Times New Roman" panose="02020603050405020304" pitchFamily="18" charset="0"/>
                <a:ea typeface="Lato Bold" pitchFamily="34" charset="-122"/>
                <a:cs typeface="Times New Roman" panose="02020603050405020304" pitchFamily="18" charset="0"/>
              </a:rPr>
              <a:t>Total ETDs</a:t>
            </a:r>
            <a:endParaRPr lang="en-US" sz="2400" dirty="0">
              <a:latin typeface="Times New Roman" panose="02020603050405020304" pitchFamily="18" charset="0"/>
              <a:cs typeface="Times New Roman" panose="02020603050405020304" pitchFamily="18" charset="0"/>
            </a:endParaRPr>
          </a:p>
        </p:txBody>
      </p:sp>
      <p:sp>
        <p:nvSpPr>
          <p:cNvPr id="10" name="Text 7"/>
          <p:cNvSpPr/>
          <p:nvPr/>
        </p:nvSpPr>
        <p:spPr>
          <a:xfrm>
            <a:off x="8959096" y="3868103"/>
            <a:ext cx="4885015" cy="362903"/>
          </a:xfrm>
          <a:prstGeom prst="rect">
            <a:avLst/>
          </a:prstGeom>
          <a:noFill/>
          <a:ln/>
        </p:spPr>
        <p:txBody>
          <a:bodyPr wrap="none" lIns="0" tIns="0" rIns="0" bIns="0" rtlCol="0" anchor="t"/>
          <a:lstStyle/>
          <a:p>
            <a:pPr marL="0" indent="0" algn="ctr">
              <a:lnSpc>
                <a:spcPts val="2850"/>
              </a:lnSpc>
              <a:buNone/>
            </a:pPr>
            <a:r>
              <a:rPr lang="en-US" dirty="0">
                <a:latin typeface="Times New Roman" panose="02020603050405020304" pitchFamily="18" charset="0"/>
                <a:ea typeface="Lato" pitchFamily="34" charset="-122"/>
                <a:cs typeface="Times New Roman" panose="02020603050405020304" pitchFamily="18" charset="0"/>
              </a:rPr>
              <a:t>Complete collection in NDLTD repository</a:t>
            </a:r>
            <a:endParaRPr lang="en-US" dirty="0">
              <a:latin typeface="Times New Roman" panose="02020603050405020304" pitchFamily="18" charset="0"/>
              <a:cs typeface="Times New Roman" panose="02020603050405020304" pitchFamily="18" charset="0"/>
            </a:endParaRPr>
          </a:p>
        </p:txBody>
      </p:sp>
      <p:sp>
        <p:nvSpPr>
          <p:cNvPr id="11" name="Text 8"/>
          <p:cNvSpPr/>
          <p:nvPr/>
        </p:nvSpPr>
        <p:spPr>
          <a:xfrm>
            <a:off x="8959096" y="4797981"/>
            <a:ext cx="4885015" cy="748427"/>
          </a:xfrm>
          <a:prstGeom prst="rect">
            <a:avLst/>
          </a:prstGeom>
          <a:noFill/>
          <a:ln/>
        </p:spPr>
        <p:txBody>
          <a:bodyPr wrap="none" lIns="0" tIns="0" rIns="0" bIns="0" rtlCol="0" anchor="t"/>
          <a:lstStyle/>
          <a:p>
            <a:pPr marL="0" indent="0" algn="ctr">
              <a:lnSpc>
                <a:spcPts val="5850"/>
              </a:lnSpc>
              <a:buNone/>
            </a:pPr>
            <a:r>
              <a:rPr lang="en-US" sz="6000" b="1" dirty="0">
                <a:latin typeface="Times New Roman" panose="02020603050405020304" pitchFamily="18" charset="0"/>
                <a:ea typeface="Lato Bold" pitchFamily="34" charset="-122"/>
                <a:cs typeface="Times New Roman" panose="02020603050405020304" pitchFamily="18" charset="0"/>
              </a:rPr>
              <a:t>89%</a:t>
            </a:r>
            <a:endParaRPr lang="en-US" sz="6000" dirty="0">
              <a:latin typeface="Times New Roman" panose="02020603050405020304" pitchFamily="18" charset="0"/>
              <a:cs typeface="Times New Roman" panose="02020603050405020304" pitchFamily="18" charset="0"/>
            </a:endParaRPr>
          </a:p>
        </p:txBody>
      </p:sp>
      <p:sp>
        <p:nvSpPr>
          <p:cNvPr id="12" name="Text 9"/>
          <p:cNvSpPr/>
          <p:nvPr/>
        </p:nvSpPr>
        <p:spPr>
          <a:xfrm>
            <a:off x="9983986" y="5829776"/>
            <a:ext cx="2835235" cy="354330"/>
          </a:xfrm>
          <a:prstGeom prst="rect">
            <a:avLst/>
          </a:prstGeom>
          <a:noFill/>
          <a:ln/>
        </p:spPr>
        <p:txBody>
          <a:bodyPr wrap="none" lIns="0" tIns="0" rIns="0" bIns="0" rtlCol="0" anchor="t"/>
          <a:lstStyle/>
          <a:p>
            <a:pPr marL="0" indent="0" algn="ctr">
              <a:lnSpc>
                <a:spcPts val="2750"/>
              </a:lnSpc>
              <a:buNone/>
            </a:pPr>
            <a:r>
              <a:rPr lang="en-US" sz="2400" b="1" dirty="0">
                <a:latin typeface="Times New Roman" panose="02020603050405020304" pitchFamily="18" charset="0"/>
                <a:ea typeface="Lato Bold" pitchFamily="34" charset="-122"/>
                <a:cs typeface="Times New Roman" panose="02020603050405020304" pitchFamily="18" charset="0"/>
              </a:rPr>
              <a:t>G20 Share</a:t>
            </a:r>
            <a:endParaRPr lang="en-US" sz="2400" dirty="0">
              <a:latin typeface="Times New Roman" panose="02020603050405020304" pitchFamily="18" charset="0"/>
              <a:cs typeface="Times New Roman" panose="02020603050405020304" pitchFamily="18" charset="0"/>
            </a:endParaRPr>
          </a:p>
        </p:txBody>
      </p:sp>
      <p:sp>
        <p:nvSpPr>
          <p:cNvPr id="13" name="Text 10"/>
          <p:cNvSpPr/>
          <p:nvPr/>
        </p:nvSpPr>
        <p:spPr>
          <a:xfrm>
            <a:off x="8959096" y="6410920"/>
            <a:ext cx="4885015" cy="725805"/>
          </a:xfrm>
          <a:prstGeom prst="rect">
            <a:avLst/>
          </a:prstGeom>
          <a:noFill/>
          <a:ln/>
        </p:spPr>
        <p:txBody>
          <a:bodyPr wrap="square" lIns="0" tIns="0" rIns="0" bIns="0" rtlCol="0" anchor="t"/>
          <a:lstStyle/>
          <a:p>
            <a:pPr marL="0" indent="0" algn="ctr">
              <a:lnSpc>
                <a:spcPts val="2850"/>
              </a:lnSpc>
              <a:buNone/>
            </a:pPr>
            <a:r>
              <a:rPr lang="en-US" dirty="0">
                <a:latin typeface="Times New Roman" panose="02020603050405020304" pitchFamily="18" charset="0"/>
                <a:ea typeface="Lato" pitchFamily="34" charset="-122"/>
                <a:cs typeface="Times New Roman" panose="02020603050405020304" pitchFamily="18" charset="0"/>
              </a:rPr>
              <a:t>Overwhelming majority contribution from G20 countries</a:t>
            </a:r>
            <a:endParaRPr lang="en-US"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7A0B43E8-2DC3-C05A-9900-A8AC6CDC05E6}"/>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G20 Countries Map Illustration.&#10;This geographic distribution pattern reflects underlying infrastructure capabilities and institutional commitment to open access initiatives across different economic regions.&#10;"/>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719143"/>
            <a:ext cx="7556421" cy="1417558"/>
          </a:xfrm>
          <a:prstGeom prst="rect">
            <a:avLst/>
          </a:prstGeom>
          <a:noFill/>
          <a:ln/>
        </p:spPr>
        <p:txBody>
          <a:bodyPr wrap="square" lIns="0" tIns="0" rIns="0" bIns="0" rtlCol="0" anchor="t"/>
          <a:lstStyle/>
          <a:p>
            <a:pPr marL="0" indent="0" algn="l">
              <a:lnSpc>
                <a:spcPts val="5550"/>
              </a:lnSpc>
              <a:buNone/>
            </a:pPr>
            <a:r>
              <a:rPr lang="en-US" sz="5400" b="1" dirty="0">
                <a:latin typeface="Times New Roman" panose="02020603050405020304" pitchFamily="18" charset="0"/>
                <a:ea typeface="Lato Bold" pitchFamily="34" charset="-122"/>
                <a:cs typeface="Times New Roman" panose="02020603050405020304" pitchFamily="18" charset="0"/>
              </a:rPr>
              <a:t>G20 Participation in ETD Ecosystem</a:t>
            </a:r>
            <a:endParaRPr lang="en-US" sz="5400" dirty="0">
              <a:latin typeface="Times New Roman" panose="02020603050405020304" pitchFamily="18" charset="0"/>
              <a:cs typeface="Times New Roman" panose="02020603050405020304" pitchFamily="18" charset="0"/>
            </a:endParaRPr>
          </a:p>
        </p:txBody>
      </p:sp>
      <p:sp>
        <p:nvSpPr>
          <p:cNvPr id="4" name="Text 1"/>
          <p:cNvSpPr/>
          <p:nvPr/>
        </p:nvSpPr>
        <p:spPr>
          <a:xfrm>
            <a:off x="6280190" y="3476863"/>
            <a:ext cx="7556421" cy="1088708"/>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The participation percentage reveals significant disparities between G20 and non-G20 countries in electronic thesis and dissertation submission rates, highlighting the digital divide in academic research accessibility.</a:t>
            </a:r>
            <a:endParaRPr lang="en-US" sz="20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5E309D7-ADB4-CACB-5E45-01E3289E7EA5}"/>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276356"/>
            <a:ext cx="7672030" cy="708779"/>
          </a:xfrm>
          <a:prstGeom prst="rect">
            <a:avLst/>
          </a:prstGeom>
          <a:noFill/>
          <a:ln/>
        </p:spPr>
        <p:txBody>
          <a:bodyPr wrap="none" lIns="0" tIns="0" rIns="0" bIns="0" rtlCol="0" anchor="t"/>
          <a:lstStyle/>
          <a:p>
            <a:pPr marL="0" indent="0" algn="l">
              <a:lnSpc>
                <a:spcPts val="5550"/>
              </a:lnSpc>
              <a:buNone/>
            </a:pPr>
            <a:r>
              <a:rPr lang="en-US" sz="6000" b="1" dirty="0">
                <a:latin typeface="Times New Roman" panose="02020603050405020304" pitchFamily="18" charset="0"/>
                <a:ea typeface="Lato Bold" pitchFamily="34" charset="-122"/>
                <a:cs typeface="Times New Roman" panose="02020603050405020304" pitchFamily="18" charset="0"/>
              </a:rPr>
              <a:t>Metadata Harvesting Patterns</a:t>
            </a:r>
            <a:endParaRPr lang="en-US" sz="6000" dirty="0">
              <a:latin typeface="Times New Roman" panose="02020603050405020304" pitchFamily="18" charset="0"/>
              <a:cs typeface="Times New Roman" panose="02020603050405020304" pitchFamily="18" charset="0"/>
            </a:endParaRPr>
          </a:p>
        </p:txBody>
      </p:sp>
      <p:sp>
        <p:nvSpPr>
          <p:cNvPr id="3" name="Shape 1"/>
          <p:cNvSpPr/>
          <p:nvPr/>
        </p:nvSpPr>
        <p:spPr>
          <a:xfrm>
            <a:off x="793790" y="3552111"/>
            <a:ext cx="5653326" cy="283488"/>
          </a:xfrm>
          <a:prstGeom prst="roundRect">
            <a:avLst>
              <a:gd name="adj" fmla="val 12002"/>
            </a:avLst>
          </a:prstGeom>
          <a:solidFill>
            <a:srgbClr val="E5DFD2"/>
          </a:solidFill>
          <a:ln/>
        </p:spPr>
      </p:sp>
      <p:sp>
        <p:nvSpPr>
          <p:cNvPr id="4" name="Shape 2"/>
          <p:cNvSpPr/>
          <p:nvPr/>
        </p:nvSpPr>
        <p:spPr>
          <a:xfrm>
            <a:off x="793790" y="3552111"/>
            <a:ext cx="5031343" cy="283488"/>
          </a:xfrm>
          <a:prstGeom prst="roundRect">
            <a:avLst>
              <a:gd name="adj" fmla="val 12002"/>
            </a:avLst>
          </a:prstGeom>
          <a:solidFill>
            <a:srgbClr val="282824"/>
          </a:solidFill>
          <a:ln/>
        </p:spPr>
      </p:sp>
      <p:sp>
        <p:nvSpPr>
          <p:cNvPr id="5" name="Text 3"/>
          <p:cNvSpPr/>
          <p:nvPr/>
        </p:nvSpPr>
        <p:spPr>
          <a:xfrm>
            <a:off x="6617137" y="3552111"/>
            <a:ext cx="556260" cy="283488"/>
          </a:xfrm>
          <a:prstGeom prst="rect">
            <a:avLst/>
          </a:prstGeom>
          <a:noFill/>
          <a:ln/>
        </p:spPr>
        <p:txBody>
          <a:bodyPr wrap="none" lIns="0" tIns="0" rIns="0" bIns="0" rtlCol="0" anchor="t"/>
          <a:lstStyle/>
          <a:p>
            <a:pPr marL="0" indent="0" algn="l">
              <a:lnSpc>
                <a:spcPts val="2200"/>
              </a:lnSpc>
              <a:buNone/>
            </a:pPr>
            <a:r>
              <a:rPr lang="en-US" sz="3200" b="1" dirty="0">
                <a:latin typeface="Times New Roman" panose="02020603050405020304" pitchFamily="18" charset="0"/>
                <a:ea typeface="Lato Bold" pitchFamily="34" charset="-122"/>
                <a:cs typeface="Times New Roman" panose="02020603050405020304" pitchFamily="18" charset="0"/>
              </a:rPr>
              <a:t>89%</a:t>
            </a:r>
            <a:endParaRPr lang="en-US" sz="3200" dirty="0">
              <a:latin typeface="Times New Roman" panose="02020603050405020304" pitchFamily="18" charset="0"/>
              <a:cs typeface="Times New Roman" panose="02020603050405020304" pitchFamily="18" charset="0"/>
            </a:endParaRPr>
          </a:p>
        </p:txBody>
      </p:sp>
      <p:sp>
        <p:nvSpPr>
          <p:cNvPr id="6" name="Text 4"/>
          <p:cNvSpPr/>
          <p:nvPr/>
        </p:nvSpPr>
        <p:spPr>
          <a:xfrm>
            <a:off x="793790" y="4118967"/>
            <a:ext cx="2835235" cy="354330"/>
          </a:xfrm>
          <a:prstGeom prst="rect">
            <a:avLst/>
          </a:prstGeom>
          <a:noFill/>
          <a:ln/>
        </p:spPr>
        <p:txBody>
          <a:bodyPr wrap="none" lIns="0" tIns="0" rIns="0" bIns="0" rtlCol="0" anchor="t"/>
          <a:lstStyle/>
          <a:p>
            <a:pPr marL="0" indent="0" algn="l">
              <a:lnSpc>
                <a:spcPts val="2750"/>
              </a:lnSpc>
              <a:buNone/>
            </a:pPr>
            <a:r>
              <a:rPr lang="en-US" sz="3200" b="1" dirty="0">
                <a:latin typeface="Times New Roman" panose="02020603050405020304" pitchFamily="18" charset="0"/>
                <a:ea typeface="Lato Bold" pitchFamily="34" charset="-122"/>
                <a:cs typeface="Times New Roman" panose="02020603050405020304" pitchFamily="18" charset="0"/>
              </a:rPr>
              <a:t>G20 Contributions</a:t>
            </a:r>
            <a:endParaRPr lang="en-US" sz="3200" dirty="0">
              <a:latin typeface="Times New Roman" panose="02020603050405020304" pitchFamily="18" charset="0"/>
              <a:cs typeface="Times New Roman" panose="02020603050405020304" pitchFamily="18" charset="0"/>
            </a:endParaRPr>
          </a:p>
        </p:txBody>
      </p:sp>
      <p:sp>
        <p:nvSpPr>
          <p:cNvPr id="7" name="Text 5"/>
          <p:cNvSpPr/>
          <p:nvPr/>
        </p:nvSpPr>
        <p:spPr>
          <a:xfrm>
            <a:off x="793790" y="4609386"/>
            <a:ext cx="6379607" cy="362903"/>
          </a:xfrm>
          <a:prstGeom prst="rect">
            <a:avLst/>
          </a:prstGeom>
          <a:noFill/>
          <a:ln/>
        </p:spPr>
        <p:txBody>
          <a:bodyPr wrap="none" lIns="0" tIns="0" rIns="0" bIns="0" rtlCol="0" anchor="t"/>
          <a:lstStyle/>
          <a:p>
            <a:pPr marL="0" indent="0" algn="l">
              <a:lnSpc>
                <a:spcPts val="2850"/>
              </a:lnSpc>
              <a:buNone/>
            </a:pPr>
            <a:r>
              <a:rPr lang="en-US" sz="2400" dirty="0">
                <a:latin typeface="Times New Roman" panose="02020603050405020304" pitchFamily="18" charset="0"/>
                <a:ea typeface="Lato" pitchFamily="34" charset="-122"/>
                <a:cs typeface="Times New Roman" panose="02020603050405020304" pitchFamily="18" charset="0"/>
              </a:rPr>
              <a:t>Massive repository presence from developed economies</a:t>
            </a:r>
            <a:endParaRPr lang="en-US" sz="2400" dirty="0">
              <a:latin typeface="Times New Roman" panose="02020603050405020304" pitchFamily="18" charset="0"/>
              <a:cs typeface="Times New Roman" panose="02020603050405020304" pitchFamily="18" charset="0"/>
            </a:endParaRPr>
          </a:p>
        </p:txBody>
      </p:sp>
      <p:sp>
        <p:nvSpPr>
          <p:cNvPr id="8" name="Shape 6"/>
          <p:cNvSpPr/>
          <p:nvPr/>
        </p:nvSpPr>
        <p:spPr>
          <a:xfrm>
            <a:off x="7456884" y="3552111"/>
            <a:ext cx="5653445" cy="283488"/>
          </a:xfrm>
          <a:prstGeom prst="roundRect">
            <a:avLst>
              <a:gd name="adj" fmla="val 12002"/>
            </a:avLst>
          </a:prstGeom>
          <a:solidFill>
            <a:srgbClr val="E5DFD2"/>
          </a:solidFill>
          <a:ln/>
        </p:spPr>
      </p:sp>
      <p:sp>
        <p:nvSpPr>
          <p:cNvPr id="9" name="Shape 7"/>
          <p:cNvSpPr/>
          <p:nvPr/>
        </p:nvSpPr>
        <p:spPr>
          <a:xfrm>
            <a:off x="7456884" y="3552111"/>
            <a:ext cx="621863" cy="283488"/>
          </a:xfrm>
          <a:prstGeom prst="roundRect">
            <a:avLst>
              <a:gd name="adj" fmla="val 12002"/>
            </a:avLst>
          </a:prstGeom>
          <a:solidFill>
            <a:srgbClr val="282824"/>
          </a:solidFill>
          <a:ln/>
        </p:spPr>
      </p:sp>
      <p:sp>
        <p:nvSpPr>
          <p:cNvPr id="10" name="Text 8"/>
          <p:cNvSpPr/>
          <p:nvPr/>
        </p:nvSpPr>
        <p:spPr>
          <a:xfrm>
            <a:off x="13280350" y="3552111"/>
            <a:ext cx="556260" cy="283488"/>
          </a:xfrm>
          <a:prstGeom prst="rect">
            <a:avLst/>
          </a:prstGeom>
          <a:noFill/>
          <a:ln/>
        </p:spPr>
        <p:txBody>
          <a:bodyPr wrap="none" lIns="0" tIns="0" rIns="0" bIns="0" rtlCol="0" anchor="t"/>
          <a:lstStyle/>
          <a:p>
            <a:pPr marL="0" indent="0" algn="l">
              <a:lnSpc>
                <a:spcPts val="2200"/>
              </a:lnSpc>
              <a:buNone/>
            </a:pPr>
            <a:r>
              <a:rPr lang="en-US" sz="3200" b="1" dirty="0">
                <a:latin typeface="Times New Roman" panose="02020603050405020304" pitchFamily="18" charset="0"/>
                <a:ea typeface="Lato Bold" pitchFamily="34" charset="-122"/>
                <a:cs typeface="Times New Roman" panose="02020603050405020304" pitchFamily="18" charset="0"/>
              </a:rPr>
              <a:t>11%</a:t>
            </a:r>
            <a:endParaRPr lang="en-US" sz="3200" dirty="0">
              <a:latin typeface="Times New Roman" panose="02020603050405020304" pitchFamily="18" charset="0"/>
              <a:cs typeface="Times New Roman" panose="02020603050405020304" pitchFamily="18" charset="0"/>
            </a:endParaRPr>
          </a:p>
        </p:txBody>
      </p:sp>
      <p:sp>
        <p:nvSpPr>
          <p:cNvPr id="11" name="Text 9"/>
          <p:cNvSpPr/>
          <p:nvPr/>
        </p:nvSpPr>
        <p:spPr>
          <a:xfrm>
            <a:off x="7456884" y="4118967"/>
            <a:ext cx="2835235" cy="354330"/>
          </a:xfrm>
          <a:prstGeom prst="rect">
            <a:avLst/>
          </a:prstGeom>
          <a:noFill/>
          <a:ln/>
        </p:spPr>
        <p:txBody>
          <a:bodyPr wrap="none" lIns="0" tIns="0" rIns="0" bIns="0" rtlCol="0" anchor="t"/>
          <a:lstStyle/>
          <a:p>
            <a:pPr marL="0" indent="0" algn="l">
              <a:lnSpc>
                <a:spcPts val="2750"/>
              </a:lnSpc>
              <a:buNone/>
            </a:pPr>
            <a:r>
              <a:rPr lang="en-US" sz="3200" b="1" dirty="0">
                <a:latin typeface="Times New Roman" panose="02020603050405020304" pitchFamily="18" charset="0"/>
                <a:ea typeface="Lato Bold" pitchFamily="34" charset="-122"/>
                <a:cs typeface="Times New Roman" panose="02020603050405020304" pitchFamily="18" charset="0"/>
              </a:rPr>
              <a:t>Non-G20 Share</a:t>
            </a:r>
            <a:endParaRPr lang="en-US" sz="3200" dirty="0">
              <a:latin typeface="Times New Roman" panose="02020603050405020304" pitchFamily="18" charset="0"/>
              <a:cs typeface="Times New Roman" panose="02020603050405020304" pitchFamily="18" charset="0"/>
            </a:endParaRPr>
          </a:p>
        </p:txBody>
      </p:sp>
      <p:sp>
        <p:nvSpPr>
          <p:cNvPr id="12" name="Text 10"/>
          <p:cNvSpPr/>
          <p:nvPr/>
        </p:nvSpPr>
        <p:spPr>
          <a:xfrm>
            <a:off x="7456884" y="4609386"/>
            <a:ext cx="6379726" cy="362903"/>
          </a:xfrm>
          <a:prstGeom prst="rect">
            <a:avLst/>
          </a:prstGeom>
          <a:noFill/>
          <a:ln/>
        </p:spPr>
        <p:txBody>
          <a:bodyPr wrap="none" lIns="0" tIns="0" rIns="0" bIns="0" rtlCol="0" anchor="t"/>
          <a:lstStyle/>
          <a:p>
            <a:pPr marL="0" indent="0" algn="l">
              <a:lnSpc>
                <a:spcPts val="2850"/>
              </a:lnSpc>
              <a:buNone/>
            </a:pPr>
            <a:r>
              <a:rPr lang="en-US" sz="2400" dirty="0">
                <a:latin typeface="Times New Roman" panose="02020603050405020304" pitchFamily="18" charset="0"/>
                <a:ea typeface="Lato" pitchFamily="34" charset="-122"/>
                <a:cs typeface="Times New Roman" panose="02020603050405020304" pitchFamily="18" charset="0"/>
              </a:rPr>
              <a:t>Limited participation from developing nations</a:t>
            </a:r>
            <a:endParaRPr lang="en-US" sz="2400" dirty="0">
              <a:latin typeface="Times New Roman" panose="02020603050405020304" pitchFamily="18" charset="0"/>
              <a:cs typeface="Times New Roman" panose="02020603050405020304" pitchFamily="18" charset="0"/>
            </a:endParaRPr>
          </a:p>
        </p:txBody>
      </p:sp>
      <p:sp>
        <p:nvSpPr>
          <p:cNvPr id="13" name="Text 11"/>
          <p:cNvSpPr/>
          <p:nvPr/>
        </p:nvSpPr>
        <p:spPr>
          <a:xfrm>
            <a:off x="793790" y="5227439"/>
            <a:ext cx="13042821" cy="725805"/>
          </a:xfrm>
          <a:prstGeom prst="rect">
            <a:avLst/>
          </a:prstGeom>
          <a:noFill/>
          <a:ln/>
        </p:spPr>
        <p:txBody>
          <a:bodyPr wrap="square" lIns="0" tIns="0" rIns="0" bIns="0" rtlCol="0" anchor="t"/>
          <a:lstStyle/>
          <a:p>
            <a:pPr marL="0" indent="0" algn="l">
              <a:lnSpc>
                <a:spcPts val="2850"/>
              </a:lnSpc>
              <a:buNone/>
            </a:pPr>
            <a:r>
              <a:rPr lang="en-US" sz="2400" dirty="0">
                <a:latin typeface="Times New Roman" panose="02020603050405020304" pitchFamily="18" charset="0"/>
                <a:ea typeface="Lato" pitchFamily="34" charset="-122"/>
                <a:cs typeface="Times New Roman" panose="02020603050405020304" pitchFamily="18" charset="0"/>
              </a:rPr>
              <a:t>The stark contrast in metadata harvesting reveals systematic differences in digital infrastructure and institutional capacity between economic blocs.</a:t>
            </a:r>
            <a:endParaRPr lang="en-US" sz="2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419B4F0-60C3-B73C-D9F4-27F8833A15C8}"/>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9863" y="1558647"/>
            <a:ext cx="11892320" cy="708779"/>
          </a:xfrm>
          <a:prstGeom prst="rect">
            <a:avLst/>
          </a:prstGeom>
          <a:noFill/>
          <a:ln/>
        </p:spPr>
        <p:txBody>
          <a:bodyPr wrap="none" lIns="0" tIns="0" rIns="0" bIns="0" rtlCol="0" anchor="t"/>
          <a:lstStyle/>
          <a:p>
            <a:pPr marL="0" indent="0" algn="ctr">
              <a:lnSpc>
                <a:spcPts val="5550"/>
              </a:lnSpc>
              <a:buNone/>
            </a:pPr>
            <a:r>
              <a:rPr lang="en-US" sz="5400" b="1" dirty="0">
                <a:latin typeface="Times New Roman" panose="02020603050405020304" pitchFamily="18" charset="0"/>
                <a:ea typeface="Lato Bold" pitchFamily="34" charset="-122"/>
                <a:cs typeface="Times New Roman" panose="02020603050405020304" pitchFamily="18" charset="0"/>
              </a:rPr>
              <a:t>Economic Power Drives Repository </a:t>
            </a:r>
            <a:br>
              <a:rPr lang="en-US" sz="5400" b="1" dirty="0">
                <a:latin typeface="Times New Roman" panose="02020603050405020304" pitchFamily="18" charset="0"/>
                <a:ea typeface="Lato Bold" pitchFamily="34" charset="-122"/>
                <a:cs typeface="Times New Roman" panose="02020603050405020304" pitchFamily="18" charset="0"/>
              </a:rPr>
            </a:br>
            <a:r>
              <a:rPr lang="en-US" sz="5400" b="1" dirty="0">
                <a:latin typeface="Times New Roman" panose="02020603050405020304" pitchFamily="18" charset="0"/>
                <a:ea typeface="Lato Bold" pitchFamily="34" charset="-122"/>
                <a:cs typeface="Times New Roman" panose="02020603050405020304" pitchFamily="18" charset="0"/>
              </a:rPr>
              <a:t>Dominance</a:t>
            </a:r>
            <a:endParaRPr lang="en-US" sz="5400" dirty="0">
              <a:latin typeface="Times New Roman" panose="02020603050405020304" pitchFamily="18" charset="0"/>
              <a:cs typeface="Times New Roman" panose="02020603050405020304" pitchFamily="18" charset="0"/>
            </a:endParaRPr>
          </a:p>
        </p:txBody>
      </p:sp>
      <p:sp>
        <p:nvSpPr>
          <p:cNvPr id="3" name="Shape 1"/>
          <p:cNvSpPr/>
          <p:nvPr/>
        </p:nvSpPr>
        <p:spPr>
          <a:xfrm>
            <a:off x="793790" y="3370540"/>
            <a:ext cx="4196358" cy="1669852"/>
          </a:xfrm>
          <a:prstGeom prst="roundRect">
            <a:avLst>
              <a:gd name="adj" fmla="val 2038"/>
            </a:avLst>
          </a:prstGeom>
          <a:solidFill>
            <a:srgbClr val="282824"/>
          </a:solidFill>
          <a:ln/>
        </p:spPr>
      </p:sp>
      <p:sp>
        <p:nvSpPr>
          <p:cNvPr id="4" name="Text 2"/>
          <p:cNvSpPr/>
          <p:nvPr/>
        </p:nvSpPr>
        <p:spPr>
          <a:xfrm>
            <a:off x="1020604" y="3597354"/>
            <a:ext cx="2835235" cy="354330"/>
          </a:xfrm>
          <a:prstGeom prst="rect">
            <a:avLst/>
          </a:prstGeom>
          <a:noFill/>
          <a:ln/>
        </p:spPr>
        <p:txBody>
          <a:bodyPr wrap="none" lIns="0" tIns="0" rIns="0" bIns="0" rtlCol="0" anchor="t"/>
          <a:lstStyle/>
          <a:p>
            <a:pPr marL="0" indent="0" algn="l">
              <a:lnSpc>
                <a:spcPts val="2750"/>
              </a:lnSpc>
              <a:buNone/>
            </a:pPr>
            <a:r>
              <a:rPr lang="en-US" sz="2800" b="1" dirty="0">
                <a:solidFill>
                  <a:schemeClr val="bg1"/>
                </a:solidFill>
                <a:latin typeface="Times New Roman" panose="02020603050405020304" pitchFamily="18" charset="0"/>
                <a:ea typeface="Lato Bold" pitchFamily="34" charset="-122"/>
                <a:cs typeface="Times New Roman" panose="02020603050405020304" pitchFamily="18" charset="0"/>
              </a:rPr>
              <a:t>Global GDP Control</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Text 3"/>
          <p:cNvSpPr/>
          <p:nvPr/>
        </p:nvSpPr>
        <p:spPr>
          <a:xfrm>
            <a:off x="1020604" y="4087773"/>
            <a:ext cx="3742730" cy="725805"/>
          </a:xfrm>
          <a:prstGeom prst="rect">
            <a:avLst/>
          </a:prstGeom>
          <a:noFill/>
          <a:ln/>
        </p:spPr>
        <p:txBody>
          <a:bodyPr wrap="square" lIns="0" tIns="0" rIns="0" bIns="0" rtlCol="0" anchor="t"/>
          <a:lstStyle/>
          <a:p>
            <a:pPr marL="0" indent="0" algn="l">
              <a:lnSpc>
                <a:spcPts val="2850"/>
              </a:lnSpc>
              <a:buNone/>
            </a:pPr>
            <a:r>
              <a:rPr lang="en-US" sz="2000" dirty="0">
                <a:solidFill>
                  <a:schemeClr val="bg1"/>
                </a:solidFill>
                <a:latin typeface="Times New Roman" panose="02020603050405020304" pitchFamily="18" charset="0"/>
                <a:ea typeface="Lato" pitchFamily="34" charset="-122"/>
                <a:cs typeface="Times New Roman" panose="02020603050405020304" pitchFamily="18" charset="0"/>
              </a:rPr>
              <a:t>G20 countries represent 85% of world's gross domestic product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6" name="Shape 4"/>
          <p:cNvSpPr/>
          <p:nvPr/>
        </p:nvSpPr>
        <p:spPr>
          <a:xfrm>
            <a:off x="5216962" y="3370540"/>
            <a:ext cx="4196358" cy="1669852"/>
          </a:xfrm>
          <a:prstGeom prst="roundRect">
            <a:avLst>
              <a:gd name="adj" fmla="val 2038"/>
            </a:avLst>
          </a:prstGeom>
          <a:solidFill>
            <a:srgbClr val="282824"/>
          </a:solidFill>
          <a:ln/>
        </p:spPr>
      </p:sp>
      <p:sp>
        <p:nvSpPr>
          <p:cNvPr id="7" name="Text 5"/>
          <p:cNvSpPr/>
          <p:nvPr/>
        </p:nvSpPr>
        <p:spPr>
          <a:xfrm>
            <a:off x="5443776" y="3597354"/>
            <a:ext cx="2835235" cy="354330"/>
          </a:xfrm>
          <a:prstGeom prst="rect">
            <a:avLst/>
          </a:prstGeom>
          <a:noFill/>
          <a:ln/>
        </p:spPr>
        <p:txBody>
          <a:bodyPr wrap="none" lIns="0" tIns="0" rIns="0" bIns="0" rtlCol="0" anchor="t"/>
          <a:lstStyle/>
          <a:p>
            <a:pPr marL="0" indent="0" algn="l">
              <a:lnSpc>
                <a:spcPts val="2750"/>
              </a:lnSpc>
              <a:buNone/>
            </a:pPr>
            <a:r>
              <a:rPr lang="en-US" sz="2800" b="1" dirty="0">
                <a:solidFill>
                  <a:schemeClr val="bg1"/>
                </a:solidFill>
                <a:latin typeface="Times New Roman" panose="02020603050405020304" pitchFamily="18" charset="0"/>
                <a:ea typeface="Lato Bold" pitchFamily="34" charset="-122"/>
                <a:cs typeface="Times New Roman" panose="02020603050405020304" pitchFamily="18" charset="0"/>
              </a:rPr>
              <a:t>Trade Leadership</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8" name="Text 6"/>
          <p:cNvSpPr/>
          <p:nvPr/>
        </p:nvSpPr>
        <p:spPr>
          <a:xfrm>
            <a:off x="5443776" y="4087773"/>
            <a:ext cx="3742730" cy="725805"/>
          </a:xfrm>
          <a:prstGeom prst="rect">
            <a:avLst/>
          </a:prstGeom>
          <a:noFill/>
          <a:ln/>
        </p:spPr>
        <p:txBody>
          <a:bodyPr wrap="square" lIns="0" tIns="0" rIns="0" bIns="0" rtlCol="0" anchor="t"/>
          <a:lstStyle/>
          <a:p>
            <a:pPr marL="0" indent="0" algn="l">
              <a:lnSpc>
                <a:spcPts val="2850"/>
              </a:lnSpc>
              <a:buNone/>
            </a:pPr>
            <a:r>
              <a:rPr lang="en-US" sz="2000" dirty="0">
                <a:solidFill>
                  <a:schemeClr val="bg1"/>
                </a:solidFill>
                <a:latin typeface="Times New Roman" panose="02020603050405020304" pitchFamily="18" charset="0"/>
                <a:ea typeface="Lato" pitchFamily="34" charset="-122"/>
                <a:cs typeface="Times New Roman" panose="02020603050405020304" pitchFamily="18" charset="0"/>
              </a:rPr>
              <a:t>75% of international trade flows through G20 economies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9" name="Shape 7"/>
          <p:cNvSpPr/>
          <p:nvPr/>
        </p:nvSpPr>
        <p:spPr>
          <a:xfrm>
            <a:off x="9640133" y="3370540"/>
            <a:ext cx="4196358" cy="1669852"/>
          </a:xfrm>
          <a:prstGeom prst="roundRect">
            <a:avLst>
              <a:gd name="adj" fmla="val 2038"/>
            </a:avLst>
          </a:prstGeom>
          <a:solidFill>
            <a:srgbClr val="282824"/>
          </a:solidFill>
          <a:ln/>
        </p:spPr>
      </p:sp>
      <p:sp>
        <p:nvSpPr>
          <p:cNvPr id="10" name="Text 8"/>
          <p:cNvSpPr/>
          <p:nvPr/>
        </p:nvSpPr>
        <p:spPr>
          <a:xfrm>
            <a:off x="9866948" y="3597354"/>
            <a:ext cx="2835235" cy="354330"/>
          </a:xfrm>
          <a:prstGeom prst="rect">
            <a:avLst/>
          </a:prstGeom>
          <a:noFill/>
          <a:ln/>
        </p:spPr>
        <p:txBody>
          <a:bodyPr wrap="none" lIns="0" tIns="0" rIns="0" bIns="0" rtlCol="0" anchor="t"/>
          <a:lstStyle/>
          <a:p>
            <a:pPr marL="0" indent="0" algn="l">
              <a:lnSpc>
                <a:spcPts val="2750"/>
              </a:lnSpc>
              <a:buNone/>
            </a:pPr>
            <a:r>
              <a:rPr lang="en-US" sz="2800" b="1" dirty="0">
                <a:solidFill>
                  <a:schemeClr val="bg1"/>
                </a:solidFill>
                <a:latin typeface="Times New Roman" panose="02020603050405020304" pitchFamily="18" charset="0"/>
                <a:ea typeface="Lato Bold" pitchFamily="34" charset="-122"/>
                <a:cs typeface="Times New Roman" panose="02020603050405020304" pitchFamily="18" charset="0"/>
              </a:rPr>
              <a:t>ETD Repository Share</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Text 9"/>
          <p:cNvSpPr/>
          <p:nvPr/>
        </p:nvSpPr>
        <p:spPr>
          <a:xfrm>
            <a:off x="9866948" y="4087773"/>
            <a:ext cx="3742730" cy="725805"/>
          </a:xfrm>
          <a:prstGeom prst="rect">
            <a:avLst/>
          </a:prstGeom>
          <a:noFill/>
          <a:ln/>
        </p:spPr>
        <p:txBody>
          <a:bodyPr wrap="square" lIns="0" tIns="0" rIns="0" bIns="0" rtlCol="0" anchor="t"/>
          <a:lstStyle/>
          <a:p>
            <a:pPr marL="0" indent="0" algn="l">
              <a:lnSpc>
                <a:spcPts val="2850"/>
              </a:lnSpc>
              <a:buNone/>
            </a:pPr>
            <a:r>
              <a:rPr lang="en-US" sz="2000" dirty="0">
                <a:solidFill>
                  <a:schemeClr val="bg1"/>
                </a:solidFill>
                <a:latin typeface="Times New Roman" panose="02020603050405020304" pitchFamily="18" charset="0"/>
                <a:ea typeface="Lato" pitchFamily="34" charset="-122"/>
                <a:cs typeface="Times New Roman" panose="02020603050405020304" pitchFamily="18" charset="0"/>
              </a:rPr>
              <a:t>89% of global electronic theses and dissertations</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2" name="Text 10"/>
          <p:cNvSpPr/>
          <p:nvPr/>
        </p:nvSpPr>
        <p:spPr>
          <a:xfrm>
            <a:off x="793790" y="5295543"/>
            <a:ext cx="13042821" cy="725805"/>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The correlation between economic strength and research repository presence demonstrates how financial resources directly impact academic visibility and knowledge dissemination capabilities.</a:t>
            </a:r>
            <a:endParaRPr lang="en-US" sz="20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B17F9F9-650E-4CC4-E1C1-0BCED5614035}"/>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367333-2E85-3630-C40E-1C69D9BC11E4}"/>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 name="Text 0"/>
          <p:cNvSpPr/>
          <p:nvPr/>
        </p:nvSpPr>
        <p:spPr>
          <a:xfrm>
            <a:off x="721638" y="566976"/>
            <a:ext cx="10866001" cy="644366"/>
          </a:xfrm>
          <a:prstGeom prst="rect">
            <a:avLst/>
          </a:prstGeom>
          <a:noFill/>
          <a:ln/>
        </p:spPr>
        <p:txBody>
          <a:bodyPr wrap="none" lIns="0" tIns="0" rIns="0" bIns="0" rtlCol="0" anchor="t"/>
          <a:lstStyle/>
          <a:p>
            <a:pPr marL="0" indent="0" algn="l">
              <a:lnSpc>
                <a:spcPts val="5050"/>
              </a:lnSpc>
              <a:buNone/>
            </a:pPr>
            <a:r>
              <a:rPr lang="en-US" sz="4800" b="1" dirty="0">
                <a:latin typeface="Times New Roman" panose="02020603050405020304" pitchFamily="18" charset="0"/>
                <a:ea typeface="Lato Bold" pitchFamily="34" charset="-122"/>
                <a:cs typeface="Times New Roman" panose="02020603050405020304" pitchFamily="18" charset="0"/>
              </a:rPr>
              <a:t>Research Visibility Reflects Economic Influence</a:t>
            </a:r>
            <a:endParaRPr lang="en-US" sz="4800" dirty="0">
              <a:latin typeface="Times New Roman" panose="02020603050405020304" pitchFamily="18" charset="0"/>
              <a:cs typeface="Times New Roman" panose="02020603050405020304" pitchFamily="18" charset="0"/>
            </a:endParaRPr>
          </a:p>
        </p:txBody>
      </p:sp>
      <p:sp>
        <p:nvSpPr>
          <p:cNvPr id="3" name="Text 1"/>
          <p:cNvSpPr/>
          <p:nvPr/>
        </p:nvSpPr>
        <p:spPr>
          <a:xfrm>
            <a:off x="721638" y="1726644"/>
            <a:ext cx="3112532" cy="322183"/>
          </a:xfrm>
          <a:prstGeom prst="rect">
            <a:avLst/>
          </a:prstGeom>
          <a:noFill/>
          <a:ln/>
        </p:spPr>
        <p:txBody>
          <a:bodyPr wrap="none" lIns="0" tIns="0" rIns="0" bIns="0" rtlCol="0" anchor="t"/>
          <a:lstStyle/>
          <a:p>
            <a:pPr marL="0" indent="0" algn="l">
              <a:lnSpc>
                <a:spcPts val="2500"/>
              </a:lnSpc>
              <a:buNone/>
            </a:pPr>
            <a:r>
              <a:rPr lang="en-US" sz="2800" b="1" dirty="0">
                <a:latin typeface="Times New Roman" panose="02020603050405020304" pitchFamily="18" charset="0"/>
                <a:ea typeface="Lato Bold" pitchFamily="34" charset="-122"/>
                <a:cs typeface="Times New Roman" panose="02020603050405020304" pitchFamily="18" charset="0"/>
              </a:rPr>
              <a:t>The Numbers Tell the Story</a:t>
            </a:r>
            <a:endParaRPr lang="en-US" sz="2800" dirty="0">
              <a:latin typeface="Times New Roman" panose="02020603050405020304" pitchFamily="18" charset="0"/>
              <a:cs typeface="Times New Roman" panose="02020603050405020304" pitchFamily="18" charset="0"/>
            </a:endParaRPr>
          </a:p>
        </p:txBody>
      </p:sp>
      <p:sp>
        <p:nvSpPr>
          <p:cNvPr id="4" name="Text 2"/>
          <p:cNvSpPr/>
          <p:nvPr/>
        </p:nvSpPr>
        <p:spPr>
          <a:xfrm>
            <a:off x="721638" y="2749808"/>
            <a:ext cx="6342102" cy="989767"/>
          </a:xfrm>
          <a:prstGeom prst="rect">
            <a:avLst/>
          </a:prstGeom>
          <a:noFill/>
          <a:ln/>
        </p:spPr>
        <p:txBody>
          <a:bodyPr wrap="square" lIns="0" tIns="0" rIns="0" bIns="0" rtlCol="0" anchor="t"/>
          <a:lstStyle/>
          <a:p>
            <a:pPr marL="0" indent="0" algn="just">
              <a:lnSpc>
                <a:spcPts val="2550"/>
              </a:lnSpc>
              <a:buNone/>
            </a:pPr>
            <a:r>
              <a:rPr lang="en-US" sz="2400" dirty="0">
                <a:latin typeface="Times New Roman" panose="02020603050405020304" pitchFamily="18" charset="0"/>
                <a:ea typeface="Lato" pitchFamily="34" charset="-122"/>
                <a:cs typeface="Times New Roman" panose="02020603050405020304" pitchFamily="18" charset="0"/>
              </a:rPr>
              <a:t>G20 countries contribute approximately 89% of all electronic theses and dissertations globally, creating a powerful correlation between economic influence and research visibility in digital repositories.</a:t>
            </a:r>
            <a:endParaRPr lang="en-US" sz="2400" dirty="0">
              <a:latin typeface="Times New Roman" panose="02020603050405020304" pitchFamily="18" charset="0"/>
              <a:cs typeface="Times New Roman" panose="02020603050405020304" pitchFamily="18" charset="0"/>
            </a:endParaRPr>
          </a:p>
        </p:txBody>
      </p:sp>
      <p:sp>
        <p:nvSpPr>
          <p:cNvPr id="5" name="Text 3"/>
          <p:cNvSpPr/>
          <p:nvPr/>
        </p:nvSpPr>
        <p:spPr>
          <a:xfrm>
            <a:off x="655320" y="4664631"/>
            <a:ext cx="6342102" cy="989767"/>
          </a:xfrm>
          <a:prstGeom prst="rect">
            <a:avLst/>
          </a:prstGeom>
          <a:noFill/>
          <a:ln/>
        </p:spPr>
        <p:txBody>
          <a:bodyPr wrap="square" lIns="0" tIns="0" rIns="0" bIns="0" rtlCol="0" anchor="t"/>
          <a:lstStyle/>
          <a:p>
            <a:pPr marL="0" indent="0">
              <a:lnSpc>
                <a:spcPts val="2550"/>
              </a:lnSpc>
              <a:buNone/>
            </a:pPr>
            <a:r>
              <a:rPr lang="en-US" sz="2400" dirty="0">
                <a:latin typeface="Times New Roman" panose="02020603050405020304" pitchFamily="18" charset="0"/>
                <a:ea typeface="Lato" pitchFamily="34" charset="-122"/>
                <a:cs typeface="Times New Roman" panose="02020603050405020304" pitchFamily="18" charset="0"/>
              </a:rPr>
              <a:t>This concentration suggests that financial resources, technological infrastructure, and institutional support systems play crucial roles in academic knowledge preservation and dissemination.</a:t>
            </a:r>
            <a:endParaRPr lang="en-US" sz="2400" dirty="0">
              <a:latin typeface="Times New Roman" panose="02020603050405020304" pitchFamily="18" charset="0"/>
              <a:cs typeface="Times New Roman" panose="02020603050405020304" pitchFamily="18" charset="0"/>
            </a:endParaRPr>
          </a:p>
        </p:txBody>
      </p:sp>
      <p:pic>
        <p:nvPicPr>
          <p:cNvPr id="6" name="Image 0" descr="Conceptual thinking by book that is representing the human nature"/>
          <p:cNvPicPr>
            <a:picLocks noChangeAspect="1"/>
          </p:cNvPicPr>
          <p:nvPr/>
        </p:nvPicPr>
        <p:blipFill>
          <a:blip r:embed="rId3"/>
          <a:stretch>
            <a:fillRect/>
          </a:stretch>
        </p:blipFill>
        <p:spPr>
          <a:xfrm>
            <a:off x="7632980" y="1320522"/>
            <a:ext cx="6342102" cy="6342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An Image showing Qualification is needed in a Human Bei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517094"/>
            <a:ext cx="7556421" cy="1417558"/>
          </a:xfrm>
          <a:prstGeom prst="rect">
            <a:avLst/>
          </a:prstGeom>
          <a:noFill/>
          <a:ln/>
        </p:spPr>
        <p:txBody>
          <a:bodyPr wrap="square" lIns="0" tIns="0" rIns="0" bIns="0" rtlCol="0" anchor="t"/>
          <a:lstStyle/>
          <a:p>
            <a:pPr marL="0" indent="0" algn="l">
              <a:lnSpc>
                <a:spcPts val="5550"/>
              </a:lnSpc>
              <a:buNone/>
            </a:pPr>
            <a:r>
              <a:rPr lang="en-US" sz="4800" b="1" dirty="0">
                <a:latin typeface="Times New Roman" panose="02020603050405020304" pitchFamily="18" charset="0"/>
                <a:ea typeface="Lato Bold" pitchFamily="34" charset="-122"/>
                <a:cs typeface="Times New Roman" panose="02020603050405020304" pitchFamily="18" charset="0"/>
              </a:rPr>
              <a:t>Strategic Recommendation: Expand MPhil Inclusion</a:t>
            </a:r>
            <a:endParaRPr lang="en-US" sz="4800" dirty="0">
              <a:latin typeface="Times New Roman" panose="02020603050405020304" pitchFamily="18" charset="0"/>
              <a:cs typeface="Times New Roman" panose="02020603050405020304" pitchFamily="18" charset="0"/>
            </a:endParaRPr>
          </a:p>
        </p:txBody>
      </p:sp>
      <p:sp>
        <p:nvSpPr>
          <p:cNvPr id="4" name="Shape 1"/>
          <p:cNvSpPr/>
          <p:nvPr/>
        </p:nvSpPr>
        <p:spPr>
          <a:xfrm>
            <a:off x="6280190" y="3274814"/>
            <a:ext cx="7556421" cy="2093714"/>
          </a:xfrm>
          <a:prstGeom prst="roundRect">
            <a:avLst>
              <a:gd name="adj" fmla="val 6988"/>
            </a:avLst>
          </a:prstGeom>
          <a:solidFill>
            <a:srgbClr val="EFECE6"/>
          </a:solidFill>
          <a:ln w="30480">
            <a:solidFill>
              <a:srgbClr val="282824"/>
            </a:solidFill>
            <a:prstDash val="solid"/>
          </a:ln>
        </p:spPr>
      </p:sp>
      <p:sp>
        <p:nvSpPr>
          <p:cNvPr id="5" name="Shape 2"/>
          <p:cNvSpPr/>
          <p:nvPr/>
        </p:nvSpPr>
        <p:spPr>
          <a:xfrm>
            <a:off x="6249710" y="3274814"/>
            <a:ext cx="121920" cy="2093714"/>
          </a:xfrm>
          <a:prstGeom prst="roundRect">
            <a:avLst>
              <a:gd name="adj" fmla="val 27907"/>
            </a:avLst>
          </a:prstGeom>
          <a:solidFill>
            <a:srgbClr val="282824"/>
          </a:solidFill>
          <a:ln/>
        </p:spPr>
      </p:sp>
      <p:sp>
        <p:nvSpPr>
          <p:cNvPr id="6" name="Text 3"/>
          <p:cNvSpPr/>
          <p:nvPr/>
        </p:nvSpPr>
        <p:spPr>
          <a:xfrm>
            <a:off x="6628924" y="3532108"/>
            <a:ext cx="2835235" cy="354330"/>
          </a:xfrm>
          <a:prstGeom prst="rect">
            <a:avLst/>
          </a:prstGeom>
          <a:noFill/>
          <a:ln/>
        </p:spPr>
        <p:txBody>
          <a:bodyPr wrap="none" lIns="0" tIns="0" rIns="0" bIns="0" rtlCol="0" anchor="t"/>
          <a:lstStyle/>
          <a:p>
            <a:pPr marL="0" indent="0" algn="l">
              <a:lnSpc>
                <a:spcPts val="2750"/>
              </a:lnSpc>
              <a:buNone/>
            </a:pPr>
            <a:r>
              <a:rPr lang="en-US" sz="2400" b="1" dirty="0">
                <a:latin typeface="Times New Roman" panose="02020603050405020304" pitchFamily="18" charset="0"/>
                <a:ea typeface="Lato Bold" pitchFamily="34" charset="-122"/>
                <a:cs typeface="Times New Roman" panose="02020603050405020304" pitchFamily="18" charset="0"/>
              </a:rPr>
              <a:t>Current Gap</a:t>
            </a:r>
            <a:endParaRPr lang="en-US" sz="2400" dirty="0">
              <a:latin typeface="Times New Roman" panose="02020603050405020304" pitchFamily="18" charset="0"/>
              <a:cs typeface="Times New Roman" panose="02020603050405020304" pitchFamily="18" charset="0"/>
            </a:endParaRPr>
          </a:p>
        </p:txBody>
      </p:sp>
      <p:sp>
        <p:nvSpPr>
          <p:cNvPr id="7" name="Text 4"/>
          <p:cNvSpPr/>
          <p:nvPr/>
        </p:nvSpPr>
        <p:spPr>
          <a:xfrm>
            <a:off x="6628924" y="4022527"/>
            <a:ext cx="6950393" cy="1088708"/>
          </a:xfrm>
          <a:prstGeom prst="rect">
            <a:avLst/>
          </a:prstGeom>
          <a:noFill/>
          <a:ln/>
        </p:spPr>
        <p:txBody>
          <a:bodyPr wrap="square" lIns="0" tIns="0" rIns="0" bIns="0" rtlCol="0" anchor="t"/>
          <a:lstStyle/>
          <a:p>
            <a:pPr marL="0" indent="0" algn="l">
              <a:lnSpc>
                <a:spcPts val="2850"/>
              </a:lnSpc>
              <a:buNone/>
            </a:pPr>
            <a:r>
              <a:rPr lang="en-US" dirty="0">
                <a:latin typeface="Times New Roman" panose="02020603050405020304" pitchFamily="18" charset="0"/>
                <a:ea typeface="Lato" pitchFamily="34" charset="-122"/>
                <a:cs typeface="Times New Roman" panose="02020603050405020304" pitchFamily="18" charset="0"/>
              </a:rPr>
              <a:t>Many national repositories exclude Master of Philosophy theses, creating incomplete academic records and limiting research accessibility for emerging scholars.</a:t>
            </a:r>
            <a:endParaRPr lang="en-US" dirty="0">
              <a:latin typeface="Times New Roman" panose="02020603050405020304" pitchFamily="18" charset="0"/>
              <a:cs typeface="Times New Roman" panose="02020603050405020304" pitchFamily="18" charset="0"/>
            </a:endParaRPr>
          </a:p>
        </p:txBody>
      </p:sp>
      <p:sp>
        <p:nvSpPr>
          <p:cNvPr id="8" name="Text 5"/>
          <p:cNvSpPr/>
          <p:nvPr/>
        </p:nvSpPr>
        <p:spPr>
          <a:xfrm>
            <a:off x="6280190" y="5623679"/>
            <a:ext cx="7556421" cy="1088708"/>
          </a:xfrm>
          <a:prstGeom prst="rect">
            <a:avLst/>
          </a:prstGeom>
          <a:noFill/>
          <a:ln/>
        </p:spPr>
        <p:txBody>
          <a:bodyPr wrap="square" lIns="0" tIns="0" rIns="0" bIns="0" rtlCol="0" anchor="t"/>
          <a:lstStyle/>
          <a:p>
            <a:pPr marL="0" indent="0" algn="l">
              <a:lnSpc>
                <a:spcPts val="2850"/>
              </a:lnSpc>
              <a:buNone/>
            </a:pPr>
            <a:r>
              <a:rPr lang="en-US" dirty="0">
                <a:latin typeface="Times New Roman" panose="02020603050405020304" pitchFamily="18" charset="0"/>
                <a:ea typeface="Lato" pitchFamily="34" charset="-122"/>
                <a:cs typeface="Times New Roman" panose="02020603050405020304" pitchFamily="18" charset="0"/>
              </a:rPr>
              <a:t>Including MPhil theses would significantly enhance repository comprehensiveness and provide broader access to intermediate-level research contributions across disciplines.</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8E3D938-7FC3-DA54-B55C-0B67F44A7A0D}"/>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085261"/>
            <a:ext cx="8302585" cy="708779"/>
          </a:xfrm>
          <a:prstGeom prst="rect">
            <a:avLst/>
          </a:prstGeom>
          <a:noFill/>
          <a:ln/>
        </p:spPr>
        <p:txBody>
          <a:bodyPr wrap="none" lIns="0" tIns="0" rIns="0" bIns="0" rtlCol="0" anchor="t"/>
          <a:lstStyle/>
          <a:p>
            <a:pPr marL="0" indent="0" algn="l">
              <a:lnSpc>
                <a:spcPts val="5550"/>
              </a:lnSpc>
              <a:buNone/>
            </a:pPr>
            <a:r>
              <a:rPr lang="en-US" sz="5400" b="1" dirty="0">
                <a:latin typeface="Times New Roman" panose="02020603050405020304" pitchFamily="18" charset="0"/>
                <a:ea typeface="Lato Bold" pitchFamily="34" charset="-122"/>
                <a:cs typeface="Times New Roman" panose="02020603050405020304" pitchFamily="18" charset="0"/>
              </a:rPr>
              <a:t>Enhance Bibliographic Standards</a:t>
            </a:r>
            <a:endParaRPr lang="en-US" sz="5400" dirty="0">
              <a:latin typeface="Times New Roman" panose="02020603050405020304" pitchFamily="18" charset="0"/>
              <a:cs typeface="Times New Roman" panose="02020603050405020304" pitchFamily="18" charset="0"/>
            </a:endParaRPr>
          </a:p>
        </p:txBody>
      </p:sp>
      <p:sp>
        <p:nvSpPr>
          <p:cNvPr id="3" name="Text 1"/>
          <p:cNvSpPr/>
          <p:nvPr/>
        </p:nvSpPr>
        <p:spPr>
          <a:xfrm>
            <a:off x="793790" y="3247668"/>
            <a:ext cx="226814" cy="283488"/>
          </a:xfrm>
          <a:prstGeom prst="rect">
            <a:avLst/>
          </a:prstGeom>
          <a:noFill/>
          <a:ln/>
        </p:spPr>
        <p:txBody>
          <a:bodyPr wrap="none" lIns="0" tIns="0" rIns="0" bIns="0" rtlCol="0" anchor="t"/>
          <a:lstStyle/>
          <a:p>
            <a:pPr marL="0" indent="0" algn="l">
              <a:lnSpc>
                <a:spcPts val="2850"/>
              </a:lnSpc>
              <a:buNone/>
            </a:pPr>
            <a:r>
              <a:rPr lang="en-US" sz="2000" dirty="0">
                <a:latin typeface="Times New Roman" panose="02020603050405020304" pitchFamily="18" charset="0"/>
                <a:ea typeface="Lato Light" pitchFamily="34" charset="-122"/>
                <a:cs typeface="Times New Roman" panose="02020603050405020304" pitchFamily="18" charset="0"/>
              </a:rPr>
              <a:t>01</a:t>
            </a:r>
            <a:endParaRPr lang="en-US" sz="2000" dirty="0">
              <a:latin typeface="Times New Roman" panose="02020603050405020304" pitchFamily="18" charset="0"/>
              <a:cs typeface="Times New Roman" panose="02020603050405020304" pitchFamily="18" charset="0"/>
            </a:endParaRPr>
          </a:p>
        </p:txBody>
      </p:sp>
      <p:sp>
        <p:nvSpPr>
          <p:cNvPr id="4" name="Shape 2"/>
          <p:cNvSpPr/>
          <p:nvPr/>
        </p:nvSpPr>
        <p:spPr>
          <a:xfrm>
            <a:off x="793790" y="3602712"/>
            <a:ext cx="4196358" cy="30480"/>
          </a:xfrm>
          <a:prstGeom prst="rect">
            <a:avLst/>
          </a:prstGeom>
          <a:solidFill>
            <a:srgbClr val="282824"/>
          </a:solidFill>
          <a:ln/>
        </p:spPr>
      </p:sp>
      <p:sp>
        <p:nvSpPr>
          <p:cNvPr id="5" name="Text 3"/>
          <p:cNvSpPr/>
          <p:nvPr/>
        </p:nvSpPr>
        <p:spPr>
          <a:xfrm>
            <a:off x="793790" y="3777020"/>
            <a:ext cx="3016925" cy="354330"/>
          </a:xfrm>
          <a:prstGeom prst="rect">
            <a:avLst/>
          </a:prstGeom>
          <a:noFill/>
          <a:ln/>
        </p:spPr>
        <p:txBody>
          <a:bodyPr wrap="none" lIns="0" tIns="0" rIns="0" bIns="0" rtlCol="0" anchor="t"/>
          <a:lstStyle/>
          <a:p>
            <a:pPr marL="0" indent="0" algn="l">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APA Format Integration</a:t>
            </a:r>
            <a:endParaRPr lang="en-US" sz="2800" dirty="0">
              <a:latin typeface="Times New Roman" panose="02020603050405020304" pitchFamily="18" charset="0"/>
              <a:cs typeface="Times New Roman" panose="02020603050405020304" pitchFamily="18" charset="0"/>
            </a:endParaRPr>
          </a:p>
        </p:txBody>
      </p:sp>
      <p:sp>
        <p:nvSpPr>
          <p:cNvPr id="6" name="Text 4"/>
          <p:cNvSpPr/>
          <p:nvPr/>
        </p:nvSpPr>
        <p:spPr>
          <a:xfrm>
            <a:off x="793790" y="4267438"/>
            <a:ext cx="4196358" cy="725805"/>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Implement standardised American Psychological Association citation formats</a:t>
            </a:r>
            <a:endParaRPr lang="en-US" sz="2000" dirty="0">
              <a:latin typeface="Times New Roman" panose="02020603050405020304" pitchFamily="18" charset="0"/>
              <a:cs typeface="Times New Roman" panose="02020603050405020304" pitchFamily="18" charset="0"/>
            </a:endParaRPr>
          </a:p>
        </p:txBody>
      </p:sp>
      <p:sp>
        <p:nvSpPr>
          <p:cNvPr id="7" name="Text 5"/>
          <p:cNvSpPr/>
          <p:nvPr/>
        </p:nvSpPr>
        <p:spPr>
          <a:xfrm>
            <a:off x="5216962" y="3247668"/>
            <a:ext cx="226814" cy="283488"/>
          </a:xfrm>
          <a:prstGeom prst="rect">
            <a:avLst/>
          </a:prstGeom>
          <a:noFill/>
          <a:ln/>
        </p:spPr>
        <p:txBody>
          <a:bodyPr wrap="none" lIns="0" tIns="0" rIns="0" bIns="0" rtlCol="0" anchor="t"/>
          <a:lstStyle/>
          <a:p>
            <a:pPr marL="0" indent="0" algn="l">
              <a:lnSpc>
                <a:spcPts val="2850"/>
              </a:lnSpc>
              <a:buNone/>
            </a:pPr>
            <a:r>
              <a:rPr lang="en-US" sz="2000" dirty="0">
                <a:latin typeface="Times New Roman" panose="02020603050405020304" pitchFamily="18" charset="0"/>
                <a:ea typeface="Lato Light" pitchFamily="34" charset="-122"/>
                <a:cs typeface="Times New Roman" panose="02020603050405020304" pitchFamily="18" charset="0"/>
              </a:rPr>
              <a:t>02</a:t>
            </a:r>
            <a:endParaRPr lang="en-US" sz="2000" dirty="0">
              <a:latin typeface="Times New Roman" panose="02020603050405020304" pitchFamily="18" charset="0"/>
              <a:cs typeface="Times New Roman" panose="02020603050405020304" pitchFamily="18" charset="0"/>
            </a:endParaRPr>
          </a:p>
        </p:txBody>
      </p:sp>
      <p:sp>
        <p:nvSpPr>
          <p:cNvPr id="8" name="Shape 6"/>
          <p:cNvSpPr/>
          <p:nvPr/>
        </p:nvSpPr>
        <p:spPr>
          <a:xfrm>
            <a:off x="5216962" y="3602712"/>
            <a:ext cx="4196358" cy="30480"/>
          </a:xfrm>
          <a:prstGeom prst="rect">
            <a:avLst/>
          </a:prstGeom>
          <a:solidFill>
            <a:srgbClr val="282824"/>
          </a:solidFill>
          <a:ln/>
        </p:spPr>
      </p:sp>
      <p:sp>
        <p:nvSpPr>
          <p:cNvPr id="9" name="Text 7"/>
          <p:cNvSpPr/>
          <p:nvPr/>
        </p:nvSpPr>
        <p:spPr>
          <a:xfrm>
            <a:off x="5216962" y="3777020"/>
            <a:ext cx="2835235" cy="354330"/>
          </a:xfrm>
          <a:prstGeom prst="rect">
            <a:avLst/>
          </a:prstGeom>
          <a:noFill/>
          <a:ln/>
        </p:spPr>
        <p:txBody>
          <a:bodyPr wrap="none" lIns="0" tIns="0" rIns="0" bIns="0" rtlCol="0" anchor="t"/>
          <a:lstStyle/>
          <a:p>
            <a:pPr marL="0" indent="0" algn="l">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MLA Compatibility</a:t>
            </a:r>
            <a:endParaRPr lang="en-US" sz="2800" dirty="0">
              <a:latin typeface="Times New Roman" panose="02020603050405020304" pitchFamily="18" charset="0"/>
              <a:cs typeface="Times New Roman" panose="02020603050405020304" pitchFamily="18" charset="0"/>
            </a:endParaRPr>
          </a:p>
        </p:txBody>
      </p:sp>
      <p:sp>
        <p:nvSpPr>
          <p:cNvPr id="10" name="Text 8"/>
          <p:cNvSpPr/>
          <p:nvPr/>
        </p:nvSpPr>
        <p:spPr>
          <a:xfrm>
            <a:off x="5216962" y="4267438"/>
            <a:ext cx="4196358" cy="725805"/>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Ensure Modern Language Association formatting for humanities research</a:t>
            </a:r>
            <a:endParaRPr lang="en-US" sz="2000" dirty="0">
              <a:latin typeface="Times New Roman" panose="02020603050405020304" pitchFamily="18" charset="0"/>
              <a:cs typeface="Times New Roman" panose="02020603050405020304" pitchFamily="18" charset="0"/>
            </a:endParaRPr>
          </a:p>
        </p:txBody>
      </p:sp>
      <p:sp>
        <p:nvSpPr>
          <p:cNvPr id="11" name="Text 9"/>
          <p:cNvSpPr/>
          <p:nvPr/>
        </p:nvSpPr>
        <p:spPr>
          <a:xfrm>
            <a:off x="9640133" y="3247668"/>
            <a:ext cx="226814" cy="283488"/>
          </a:xfrm>
          <a:prstGeom prst="rect">
            <a:avLst/>
          </a:prstGeom>
          <a:noFill/>
          <a:ln/>
        </p:spPr>
        <p:txBody>
          <a:bodyPr wrap="none" lIns="0" tIns="0" rIns="0" bIns="0" rtlCol="0" anchor="t"/>
          <a:lstStyle/>
          <a:p>
            <a:pPr marL="0" indent="0" algn="l">
              <a:lnSpc>
                <a:spcPts val="2850"/>
              </a:lnSpc>
              <a:buNone/>
            </a:pPr>
            <a:r>
              <a:rPr lang="en-US" sz="2000" dirty="0">
                <a:latin typeface="Times New Roman" panose="02020603050405020304" pitchFamily="18" charset="0"/>
                <a:ea typeface="Lato Light" pitchFamily="34" charset="-122"/>
                <a:cs typeface="Times New Roman" panose="02020603050405020304" pitchFamily="18" charset="0"/>
              </a:rPr>
              <a:t>03</a:t>
            </a:r>
            <a:endParaRPr lang="en-US" sz="2000" dirty="0">
              <a:latin typeface="Times New Roman" panose="02020603050405020304" pitchFamily="18" charset="0"/>
              <a:cs typeface="Times New Roman" panose="02020603050405020304" pitchFamily="18" charset="0"/>
            </a:endParaRPr>
          </a:p>
        </p:txBody>
      </p:sp>
      <p:sp>
        <p:nvSpPr>
          <p:cNvPr id="12" name="Shape 10"/>
          <p:cNvSpPr/>
          <p:nvPr/>
        </p:nvSpPr>
        <p:spPr>
          <a:xfrm>
            <a:off x="9640133" y="3602712"/>
            <a:ext cx="4196358" cy="30480"/>
          </a:xfrm>
          <a:prstGeom prst="rect">
            <a:avLst/>
          </a:prstGeom>
          <a:solidFill>
            <a:srgbClr val="282824"/>
          </a:solidFill>
          <a:ln/>
        </p:spPr>
      </p:sp>
      <p:sp>
        <p:nvSpPr>
          <p:cNvPr id="13" name="Text 11"/>
          <p:cNvSpPr/>
          <p:nvPr/>
        </p:nvSpPr>
        <p:spPr>
          <a:xfrm>
            <a:off x="9640133" y="3777020"/>
            <a:ext cx="3358753" cy="354330"/>
          </a:xfrm>
          <a:prstGeom prst="rect">
            <a:avLst/>
          </a:prstGeom>
          <a:noFill/>
          <a:ln/>
        </p:spPr>
        <p:txBody>
          <a:bodyPr wrap="none" lIns="0" tIns="0" rIns="0" bIns="0" rtlCol="0" anchor="t"/>
          <a:lstStyle/>
          <a:p>
            <a:pPr marL="0" indent="0" algn="l">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ISO Standards Compliance</a:t>
            </a:r>
            <a:endParaRPr lang="en-US" sz="2800" dirty="0">
              <a:latin typeface="Times New Roman" panose="02020603050405020304" pitchFamily="18" charset="0"/>
              <a:cs typeface="Times New Roman" panose="02020603050405020304" pitchFamily="18" charset="0"/>
            </a:endParaRPr>
          </a:p>
        </p:txBody>
      </p:sp>
      <p:sp>
        <p:nvSpPr>
          <p:cNvPr id="14" name="Text 12"/>
          <p:cNvSpPr/>
          <p:nvPr/>
        </p:nvSpPr>
        <p:spPr>
          <a:xfrm>
            <a:off x="9640133" y="4267438"/>
            <a:ext cx="4196358" cy="725805"/>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Adopt International Organisation for Standardisation bibliographic protocols</a:t>
            </a:r>
            <a:endParaRPr lang="en-US" sz="2000" dirty="0">
              <a:latin typeface="Times New Roman" panose="02020603050405020304" pitchFamily="18" charset="0"/>
              <a:cs typeface="Times New Roman" panose="02020603050405020304" pitchFamily="18" charset="0"/>
            </a:endParaRPr>
          </a:p>
        </p:txBody>
      </p:sp>
      <p:sp>
        <p:nvSpPr>
          <p:cNvPr id="15" name="Text 13"/>
          <p:cNvSpPr/>
          <p:nvPr/>
        </p:nvSpPr>
        <p:spPr>
          <a:xfrm>
            <a:off x="793790" y="5418415"/>
            <a:ext cx="13042821" cy="725805"/>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Standardised bibliographic records facilitate seamless integration across different academic databases and improve research discoverability for global scholarly communities.</a:t>
            </a:r>
            <a:endParaRPr lang="en-US" sz="20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5074416F-4DD8-90AD-8108-A6E6886F3AA4}"/>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92612"/>
            <a:ext cx="10507504" cy="708779"/>
          </a:xfrm>
          <a:prstGeom prst="rect">
            <a:avLst/>
          </a:prstGeom>
          <a:noFill/>
          <a:ln/>
        </p:spPr>
        <p:txBody>
          <a:bodyPr wrap="none" lIns="0" tIns="0" rIns="0" bIns="0" rtlCol="0" anchor="t"/>
          <a:lstStyle/>
          <a:p>
            <a:pPr marL="0" indent="0" algn="l">
              <a:lnSpc>
                <a:spcPts val="5550"/>
              </a:lnSpc>
              <a:buNone/>
            </a:pPr>
            <a:r>
              <a:rPr lang="en-US" sz="6000" b="1" dirty="0">
                <a:latin typeface="Times New Roman" panose="02020603050405020304" pitchFamily="18" charset="0"/>
                <a:ea typeface="Lato Bold" pitchFamily="34" charset="-122"/>
                <a:cs typeface="Times New Roman" panose="02020603050405020304" pitchFamily="18" charset="0"/>
              </a:rPr>
              <a:t>Mandate Electronic Submission Protocols</a:t>
            </a:r>
            <a:endParaRPr lang="en-US" sz="60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793790" y="2196703"/>
            <a:ext cx="4885015" cy="4885015"/>
          </a:xfrm>
          <a:prstGeom prst="rect">
            <a:avLst/>
          </a:prstGeom>
        </p:spPr>
      </p:pic>
      <p:sp>
        <p:nvSpPr>
          <p:cNvPr id="4" name="Text 1"/>
          <p:cNvSpPr/>
          <p:nvPr/>
        </p:nvSpPr>
        <p:spPr>
          <a:xfrm>
            <a:off x="6239828" y="3433286"/>
            <a:ext cx="3169206" cy="354330"/>
          </a:xfrm>
          <a:prstGeom prst="rect">
            <a:avLst/>
          </a:prstGeom>
          <a:noFill/>
          <a:ln/>
        </p:spPr>
        <p:txBody>
          <a:bodyPr wrap="none" lIns="0" tIns="0" rIns="0" bIns="0" rtlCol="0" anchor="t"/>
          <a:lstStyle/>
          <a:p>
            <a:pPr marL="0" indent="0" algn="l">
              <a:lnSpc>
                <a:spcPts val="2750"/>
              </a:lnSpc>
              <a:buNone/>
            </a:pPr>
            <a:r>
              <a:rPr lang="en-US" sz="3200" b="1" dirty="0">
                <a:latin typeface="Times New Roman" panose="02020603050405020304" pitchFamily="18" charset="0"/>
                <a:ea typeface="Lato Bold" pitchFamily="34" charset="-122"/>
                <a:cs typeface="Times New Roman" panose="02020603050405020304" pitchFamily="18" charset="0"/>
              </a:rPr>
              <a:t>Implementation Strategy</a:t>
            </a:r>
            <a:endParaRPr lang="en-US" sz="3200" dirty="0">
              <a:latin typeface="Times New Roman" panose="02020603050405020304" pitchFamily="18" charset="0"/>
              <a:cs typeface="Times New Roman" panose="02020603050405020304" pitchFamily="18" charset="0"/>
            </a:endParaRPr>
          </a:p>
        </p:txBody>
      </p:sp>
      <p:sp>
        <p:nvSpPr>
          <p:cNvPr id="5" name="Text 2"/>
          <p:cNvSpPr/>
          <p:nvPr/>
        </p:nvSpPr>
        <p:spPr>
          <a:xfrm>
            <a:off x="6232326" y="4319230"/>
            <a:ext cx="7604284" cy="1088708"/>
          </a:xfrm>
          <a:prstGeom prst="rect">
            <a:avLst/>
          </a:prstGeom>
          <a:noFill/>
          <a:ln/>
        </p:spPr>
        <p:txBody>
          <a:bodyPr wrap="square" lIns="0" tIns="0" rIns="0" bIns="0" rtlCol="0" anchor="t"/>
          <a:lstStyle/>
          <a:p>
            <a:pPr marL="0" indent="0" algn="l">
              <a:lnSpc>
                <a:spcPts val="2850"/>
              </a:lnSpc>
              <a:buNone/>
            </a:pPr>
            <a:r>
              <a:rPr lang="en-US" sz="2400" dirty="0">
                <a:latin typeface="Times New Roman" panose="02020603050405020304" pitchFamily="18" charset="0"/>
                <a:ea typeface="Lato" pitchFamily="34" charset="-122"/>
                <a:cs typeface="Times New Roman" panose="02020603050405020304" pitchFamily="18" charset="0"/>
              </a:rPr>
              <a:t>Establishing mandatory electronic submission requirements for all theses and dissertations ensures comprehensive digital preservation whilst reducing administrative burdens on academic institutions.</a:t>
            </a:r>
            <a:endParaRPr lang="en-US" sz="2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DB57792-7F84-33A1-3197-83669C67C038}"/>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1647" y="621983"/>
            <a:ext cx="5654873" cy="706874"/>
          </a:xfrm>
          <a:prstGeom prst="rect">
            <a:avLst/>
          </a:prstGeom>
          <a:noFill/>
          <a:ln/>
        </p:spPr>
        <p:txBody>
          <a:bodyPr wrap="none" lIns="0" tIns="0" rIns="0" bIns="0" rtlCol="0" anchor="t"/>
          <a:lstStyle/>
          <a:p>
            <a:pPr marL="0" indent="0" algn="l">
              <a:lnSpc>
                <a:spcPts val="5550"/>
              </a:lnSpc>
              <a:buNone/>
            </a:pPr>
            <a:r>
              <a:rPr lang="en-US" sz="4800" b="1" dirty="0">
                <a:solidFill>
                  <a:srgbClr val="282824"/>
                </a:solidFill>
                <a:latin typeface="Times New Roman" panose="02020603050405020304" pitchFamily="18" charset="0"/>
                <a:ea typeface="Lato Bold" pitchFamily="34" charset="-122"/>
                <a:cs typeface="Times New Roman" panose="02020603050405020304" pitchFamily="18" charset="0"/>
              </a:rPr>
              <a:t>Key Research Terms</a:t>
            </a:r>
            <a:endParaRPr lang="en-US" sz="4800" dirty="0">
              <a:latin typeface="Times New Roman" panose="02020603050405020304" pitchFamily="18" charset="0"/>
              <a:cs typeface="Times New Roman" panose="02020603050405020304" pitchFamily="18" charset="0"/>
            </a:endParaRPr>
          </a:p>
        </p:txBody>
      </p:sp>
      <p:sp>
        <p:nvSpPr>
          <p:cNvPr id="3" name="Shape 1"/>
          <p:cNvSpPr/>
          <p:nvPr/>
        </p:nvSpPr>
        <p:spPr>
          <a:xfrm>
            <a:off x="791647" y="1922502"/>
            <a:ext cx="508873" cy="508873"/>
          </a:xfrm>
          <a:prstGeom prst="roundRect">
            <a:avLst>
              <a:gd name="adj" fmla="val 6668"/>
            </a:avLst>
          </a:prstGeom>
          <a:solidFill>
            <a:srgbClr val="E5DFD2"/>
          </a:solidFill>
          <a:ln/>
        </p:spPr>
      </p:sp>
      <p:sp>
        <p:nvSpPr>
          <p:cNvPr id="4" name="Text 2"/>
          <p:cNvSpPr/>
          <p:nvPr/>
        </p:nvSpPr>
        <p:spPr>
          <a:xfrm>
            <a:off x="1526619" y="2000250"/>
            <a:ext cx="5243036" cy="353378"/>
          </a:xfrm>
          <a:prstGeom prst="rect">
            <a:avLst/>
          </a:prstGeom>
          <a:noFill/>
          <a:ln/>
        </p:spPr>
        <p:txBody>
          <a:bodyPr wrap="none" lIns="0" tIns="0" rIns="0" bIns="0" rtlCol="0" anchor="t"/>
          <a:lstStyle/>
          <a:p>
            <a:pPr marL="0" indent="0" algn="l">
              <a:lnSpc>
                <a:spcPts val="2750"/>
              </a:lnSpc>
              <a:buNone/>
            </a:pPr>
            <a:r>
              <a:rPr lang="en-US" sz="2400" b="1" dirty="0">
                <a:solidFill>
                  <a:srgbClr val="4A4A45"/>
                </a:solidFill>
                <a:latin typeface="Times New Roman" panose="02020603050405020304" pitchFamily="18" charset="0"/>
                <a:ea typeface="Lato Bold" pitchFamily="34" charset="-122"/>
                <a:cs typeface="Times New Roman" panose="02020603050405020304" pitchFamily="18" charset="0"/>
              </a:rPr>
              <a:t>Electronic Theses and Dissertations (ETD)</a:t>
            </a:r>
            <a:endParaRPr lang="en-US" sz="2400" dirty="0">
              <a:latin typeface="Times New Roman" panose="02020603050405020304" pitchFamily="18" charset="0"/>
              <a:cs typeface="Times New Roman" panose="02020603050405020304" pitchFamily="18" charset="0"/>
            </a:endParaRPr>
          </a:p>
        </p:txBody>
      </p:sp>
      <p:sp>
        <p:nvSpPr>
          <p:cNvPr id="5" name="Text 3"/>
          <p:cNvSpPr/>
          <p:nvPr/>
        </p:nvSpPr>
        <p:spPr>
          <a:xfrm>
            <a:off x="1526619" y="2579727"/>
            <a:ext cx="6872526" cy="361950"/>
          </a:xfrm>
          <a:prstGeom prst="rect">
            <a:avLst/>
          </a:prstGeom>
          <a:noFill/>
          <a:ln/>
        </p:spPr>
        <p:txBody>
          <a:bodyPr wrap="none" lIns="0" tIns="0" rIns="0" bIns="0" rtlCol="0" anchor="t"/>
          <a:lstStyle/>
          <a:p>
            <a:pPr marL="0" indent="0" algn="l">
              <a:lnSpc>
                <a:spcPts val="2800"/>
              </a:lnSpc>
              <a:buNone/>
            </a:pPr>
            <a:r>
              <a:rPr lang="en-US" dirty="0">
                <a:solidFill>
                  <a:srgbClr val="4A4A45"/>
                </a:solidFill>
                <a:latin typeface="Times New Roman" panose="02020603050405020304" pitchFamily="18" charset="0"/>
                <a:ea typeface="Lato" pitchFamily="34" charset="-122"/>
                <a:cs typeface="Times New Roman" panose="02020603050405020304" pitchFamily="18" charset="0"/>
              </a:rPr>
              <a:t>Digital scholarly works submitted for academic degrees</a:t>
            </a:r>
            <a:endParaRPr lang="en-US" dirty="0">
              <a:latin typeface="Times New Roman" panose="02020603050405020304" pitchFamily="18" charset="0"/>
              <a:cs typeface="Times New Roman" panose="02020603050405020304" pitchFamily="18" charset="0"/>
            </a:endParaRPr>
          </a:p>
        </p:txBody>
      </p:sp>
      <p:sp>
        <p:nvSpPr>
          <p:cNvPr id="6" name="Shape 4"/>
          <p:cNvSpPr/>
          <p:nvPr/>
        </p:nvSpPr>
        <p:spPr>
          <a:xfrm>
            <a:off x="791647" y="3393996"/>
            <a:ext cx="508873" cy="508873"/>
          </a:xfrm>
          <a:prstGeom prst="roundRect">
            <a:avLst>
              <a:gd name="adj" fmla="val 6668"/>
            </a:avLst>
          </a:prstGeom>
          <a:solidFill>
            <a:srgbClr val="E5DFD2"/>
          </a:solidFill>
          <a:ln/>
        </p:spPr>
      </p:sp>
      <p:sp>
        <p:nvSpPr>
          <p:cNvPr id="7" name="Text 5"/>
          <p:cNvSpPr/>
          <p:nvPr/>
        </p:nvSpPr>
        <p:spPr>
          <a:xfrm>
            <a:off x="1526619" y="3471743"/>
            <a:ext cx="2827377" cy="353378"/>
          </a:xfrm>
          <a:prstGeom prst="rect">
            <a:avLst/>
          </a:prstGeom>
          <a:noFill/>
          <a:ln/>
        </p:spPr>
        <p:txBody>
          <a:bodyPr wrap="none" lIns="0" tIns="0" rIns="0" bIns="0" rtlCol="0" anchor="t"/>
          <a:lstStyle/>
          <a:p>
            <a:pPr marL="0" indent="0" algn="l">
              <a:lnSpc>
                <a:spcPts val="2750"/>
              </a:lnSpc>
              <a:buNone/>
            </a:pPr>
            <a:r>
              <a:rPr lang="en-US" sz="2400" b="1" dirty="0">
                <a:solidFill>
                  <a:srgbClr val="4A4A45"/>
                </a:solidFill>
                <a:latin typeface="Times New Roman" panose="02020603050405020304" pitchFamily="18" charset="0"/>
                <a:ea typeface="Lato Bold" pitchFamily="34" charset="-122"/>
                <a:cs typeface="Times New Roman" panose="02020603050405020304" pitchFamily="18" charset="0"/>
              </a:rPr>
              <a:t>Shodhganga</a:t>
            </a:r>
            <a:endParaRPr lang="en-US" sz="2400" dirty="0">
              <a:latin typeface="Times New Roman" panose="02020603050405020304" pitchFamily="18" charset="0"/>
              <a:cs typeface="Times New Roman" panose="02020603050405020304" pitchFamily="18" charset="0"/>
            </a:endParaRPr>
          </a:p>
        </p:txBody>
      </p:sp>
      <p:sp>
        <p:nvSpPr>
          <p:cNvPr id="8" name="Text 6"/>
          <p:cNvSpPr/>
          <p:nvPr/>
        </p:nvSpPr>
        <p:spPr>
          <a:xfrm>
            <a:off x="1526619" y="4051221"/>
            <a:ext cx="6872526" cy="361950"/>
          </a:xfrm>
          <a:prstGeom prst="rect">
            <a:avLst/>
          </a:prstGeom>
          <a:noFill/>
          <a:ln/>
        </p:spPr>
        <p:txBody>
          <a:bodyPr wrap="none" lIns="0" tIns="0" rIns="0" bIns="0" rtlCol="0" anchor="t"/>
          <a:lstStyle/>
          <a:p>
            <a:pPr marL="0" indent="0" algn="l">
              <a:lnSpc>
                <a:spcPts val="2800"/>
              </a:lnSpc>
              <a:buNone/>
            </a:pPr>
            <a:r>
              <a:rPr lang="en-US" dirty="0">
                <a:solidFill>
                  <a:srgbClr val="4A4A45"/>
                </a:solidFill>
                <a:latin typeface="Times New Roman" panose="02020603050405020304" pitchFamily="18" charset="0"/>
                <a:ea typeface="Lato" pitchFamily="34" charset="-122"/>
                <a:cs typeface="Times New Roman" panose="02020603050405020304" pitchFamily="18" charset="0"/>
              </a:rPr>
              <a:t>India's national digital repository platform</a:t>
            </a:r>
            <a:endParaRPr lang="en-US" dirty="0">
              <a:latin typeface="Times New Roman" panose="02020603050405020304" pitchFamily="18" charset="0"/>
              <a:cs typeface="Times New Roman" panose="02020603050405020304" pitchFamily="18" charset="0"/>
            </a:endParaRPr>
          </a:p>
        </p:txBody>
      </p:sp>
      <p:sp>
        <p:nvSpPr>
          <p:cNvPr id="9" name="Shape 7"/>
          <p:cNvSpPr/>
          <p:nvPr/>
        </p:nvSpPr>
        <p:spPr>
          <a:xfrm>
            <a:off x="791647" y="4865489"/>
            <a:ext cx="508873" cy="508873"/>
          </a:xfrm>
          <a:prstGeom prst="roundRect">
            <a:avLst>
              <a:gd name="adj" fmla="val 6668"/>
            </a:avLst>
          </a:prstGeom>
          <a:solidFill>
            <a:srgbClr val="E5DFD2"/>
          </a:solidFill>
          <a:ln/>
        </p:spPr>
      </p:sp>
      <p:sp>
        <p:nvSpPr>
          <p:cNvPr id="10" name="Text 8"/>
          <p:cNvSpPr/>
          <p:nvPr/>
        </p:nvSpPr>
        <p:spPr>
          <a:xfrm>
            <a:off x="1526619" y="4943237"/>
            <a:ext cx="2827377" cy="353378"/>
          </a:xfrm>
          <a:prstGeom prst="rect">
            <a:avLst/>
          </a:prstGeom>
          <a:noFill/>
          <a:ln/>
        </p:spPr>
        <p:txBody>
          <a:bodyPr wrap="none" lIns="0" tIns="0" rIns="0" bIns="0" rtlCol="0" anchor="t"/>
          <a:lstStyle/>
          <a:p>
            <a:pPr marL="0" indent="0" algn="l">
              <a:lnSpc>
                <a:spcPts val="2750"/>
              </a:lnSpc>
              <a:buNone/>
            </a:pPr>
            <a:r>
              <a:rPr lang="en-US" sz="2400" b="1" dirty="0">
                <a:solidFill>
                  <a:srgbClr val="4A4A45"/>
                </a:solidFill>
                <a:latin typeface="Times New Roman" panose="02020603050405020304" pitchFamily="18" charset="0"/>
                <a:ea typeface="Lato Bold" pitchFamily="34" charset="-122"/>
                <a:cs typeface="Times New Roman" panose="02020603050405020304" pitchFamily="18" charset="0"/>
              </a:rPr>
              <a:t>G20 Countries</a:t>
            </a:r>
            <a:endParaRPr lang="en-US" sz="2400" dirty="0">
              <a:latin typeface="Times New Roman" panose="02020603050405020304" pitchFamily="18" charset="0"/>
              <a:cs typeface="Times New Roman" panose="02020603050405020304" pitchFamily="18" charset="0"/>
            </a:endParaRPr>
          </a:p>
        </p:txBody>
      </p:sp>
      <p:sp>
        <p:nvSpPr>
          <p:cNvPr id="11" name="Text 9"/>
          <p:cNvSpPr/>
          <p:nvPr/>
        </p:nvSpPr>
        <p:spPr>
          <a:xfrm>
            <a:off x="1526619" y="5522714"/>
            <a:ext cx="6872526" cy="361950"/>
          </a:xfrm>
          <a:prstGeom prst="rect">
            <a:avLst/>
          </a:prstGeom>
          <a:noFill/>
          <a:ln/>
        </p:spPr>
        <p:txBody>
          <a:bodyPr wrap="none" lIns="0" tIns="0" rIns="0" bIns="0" rtlCol="0" anchor="t"/>
          <a:lstStyle/>
          <a:p>
            <a:pPr marL="0" indent="0" algn="l">
              <a:lnSpc>
                <a:spcPts val="2800"/>
              </a:lnSpc>
              <a:buNone/>
            </a:pPr>
            <a:r>
              <a:rPr lang="en-US" dirty="0">
                <a:solidFill>
                  <a:srgbClr val="4A4A45"/>
                </a:solidFill>
                <a:latin typeface="Times New Roman" panose="02020603050405020304" pitchFamily="18" charset="0"/>
                <a:ea typeface="Lato" pitchFamily="34" charset="-122"/>
                <a:cs typeface="Times New Roman" panose="02020603050405020304" pitchFamily="18" charset="0"/>
              </a:rPr>
              <a:t>Major economies driving global research initiatives</a:t>
            </a:r>
            <a:endParaRPr lang="en-US" dirty="0">
              <a:latin typeface="Times New Roman" panose="02020603050405020304" pitchFamily="18" charset="0"/>
              <a:cs typeface="Times New Roman" panose="02020603050405020304" pitchFamily="18" charset="0"/>
            </a:endParaRPr>
          </a:p>
        </p:txBody>
      </p:sp>
      <p:sp>
        <p:nvSpPr>
          <p:cNvPr id="12" name="Shape 10"/>
          <p:cNvSpPr/>
          <p:nvPr/>
        </p:nvSpPr>
        <p:spPr>
          <a:xfrm>
            <a:off x="791647" y="6336983"/>
            <a:ext cx="508873" cy="508873"/>
          </a:xfrm>
          <a:prstGeom prst="roundRect">
            <a:avLst>
              <a:gd name="adj" fmla="val 6668"/>
            </a:avLst>
          </a:prstGeom>
          <a:solidFill>
            <a:srgbClr val="E5DFD2"/>
          </a:solidFill>
          <a:ln/>
        </p:spPr>
      </p:sp>
      <p:sp>
        <p:nvSpPr>
          <p:cNvPr id="13" name="Text 11"/>
          <p:cNvSpPr/>
          <p:nvPr/>
        </p:nvSpPr>
        <p:spPr>
          <a:xfrm>
            <a:off x="1526619" y="6414730"/>
            <a:ext cx="2827377" cy="353378"/>
          </a:xfrm>
          <a:prstGeom prst="rect">
            <a:avLst/>
          </a:prstGeom>
          <a:noFill/>
          <a:ln/>
        </p:spPr>
        <p:txBody>
          <a:bodyPr wrap="none" lIns="0" tIns="0" rIns="0" bIns="0" rtlCol="0" anchor="t"/>
          <a:lstStyle/>
          <a:p>
            <a:pPr marL="0" indent="0" algn="l">
              <a:lnSpc>
                <a:spcPts val="2750"/>
              </a:lnSpc>
              <a:buNone/>
            </a:pPr>
            <a:r>
              <a:rPr lang="en-US" sz="2400" b="1" dirty="0">
                <a:solidFill>
                  <a:srgbClr val="4A4A45"/>
                </a:solidFill>
                <a:latin typeface="Times New Roman" panose="02020603050405020304" pitchFamily="18" charset="0"/>
                <a:ea typeface="Lato Bold" pitchFamily="34" charset="-122"/>
                <a:cs typeface="Times New Roman" panose="02020603050405020304" pitchFamily="18" charset="0"/>
              </a:rPr>
              <a:t>NDLTD</a:t>
            </a:r>
            <a:endParaRPr lang="en-US" sz="2400" dirty="0">
              <a:latin typeface="Times New Roman" panose="02020603050405020304" pitchFamily="18" charset="0"/>
              <a:cs typeface="Times New Roman" panose="02020603050405020304" pitchFamily="18" charset="0"/>
            </a:endParaRPr>
          </a:p>
        </p:txBody>
      </p:sp>
      <p:sp>
        <p:nvSpPr>
          <p:cNvPr id="14" name="Text 12"/>
          <p:cNvSpPr/>
          <p:nvPr/>
        </p:nvSpPr>
        <p:spPr>
          <a:xfrm>
            <a:off x="1526619" y="6994208"/>
            <a:ext cx="6872526" cy="361950"/>
          </a:xfrm>
          <a:prstGeom prst="rect">
            <a:avLst/>
          </a:prstGeom>
          <a:noFill/>
          <a:ln/>
        </p:spPr>
        <p:txBody>
          <a:bodyPr wrap="none" lIns="0" tIns="0" rIns="0" bIns="0" rtlCol="0" anchor="t"/>
          <a:lstStyle/>
          <a:p>
            <a:pPr marL="0" indent="0" algn="l">
              <a:lnSpc>
                <a:spcPts val="2800"/>
              </a:lnSpc>
              <a:buNone/>
            </a:pPr>
            <a:r>
              <a:rPr lang="en-US" dirty="0">
                <a:solidFill>
                  <a:srgbClr val="4A4A45"/>
                </a:solidFill>
                <a:latin typeface="Times New Roman" panose="02020603050405020304" pitchFamily="18" charset="0"/>
                <a:ea typeface="Lato" pitchFamily="34" charset="-122"/>
                <a:cs typeface="Times New Roman" panose="02020603050405020304" pitchFamily="18" charset="0"/>
              </a:rPr>
              <a:t>Networked Digital Library of Theses and Dissertations</a:t>
            </a:r>
            <a:endParaRPr lang="en-US" dirty="0">
              <a:latin typeface="Times New Roman" panose="02020603050405020304" pitchFamily="18" charset="0"/>
              <a:cs typeface="Times New Roman" panose="02020603050405020304" pitchFamily="18" charset="0"/>
            </a:endParaRPr>
          </a:p>
        </p:txBody>
      </p:sp>
      <p:pic>
        <p:nvPicPr>
          <p:cNvPr id="15" name="Image 0" descr="preencoded.png"/>
          <p:cNvPicPr>
            <a:picLocks noChangeAspect="1"/>
          </p:cNvPicPr>
          <p:nvPr/>
        </p:nvPicPr>
        <p:blipFill>
          <a:blip r:embed="rId3"/>
          <a:stretch>
            <a:fillRect/>
          </a:stretch>
        </p:blipFill>
        <p:spPr>
          <a:xfrm>
            <a:off x="7860747" y="1020663"/>
            <a:ext cx="6188273" cy="6188273"/>
          </a:xfrm>
          <a:prstGeom prst="rect">
            <a:avLst/>
          </a:prstGeom>
        </p:spPr>
      </p:pic>
      <p:sp>
        <p:nvSpPr>
          <p:cNvPr id="16" name="Rectangle 15">
            <a:extLst>
              <a:ext uri="{FF2B5EF4-FFF2-40B4-BE49-F238E27FC236}">
                <a16:creationId xmlns:a16="http://schemas.microsoft.com/office/drawing/2014/main" id="{008AA240-245A-F852-7C5C-A443470D7842}"/>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9DAF3AA-3FEC-5956-7C26-7A254D7509C4}"/>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Text 0"/>
          <p:cNvSpPr/>
          <p:nvPr/>
        </p:nvSpPr>
        <p:spPr>
          <a:xfrm>
            <a:off x="587335" y="461486"/>
            <a:ext cx="9719548" cy="524470"/>
          </a:xfrm>
          <a:prstGeom prst="rect">
            <a:avLst/>
          </a:prstGeom>
          <a:noFill/>
          <a:ln/>
        </p:spPr>
        <p:txBody>
          <a:bodyPr wrap="none" lIns="0" tIns="0" rIns="0" bIns="0" rtlCol="0" anchor="t"/>
          <a:lstStyle/>
          <a:p>
            <a:pPr marL="0" indent="0" algn="l">
              <a:lnSpc>
                <a:spcPts val="4100"/>
              </a:lnSpc>
              <a:buNone/>
            </a:pPr>
            <a:r>
              <a:rPr lang="en-US" sz="4000" b="1" dirty="0">
                <a:latin typeface="Times New Roman" panose="02020603050405020304" pitchFamily="18" charset="0"/>
                <a:ea typeface="Lato Bold" pitchFamily="34" charset="-122"/>
                <a:cs typeface="Times New Roman" panose="02020603050405020304" pitchFamily="18" charset="0"/>
              </a:rPr>
              <a:t>Building Awareness Through Academic Engagement</a:t>
            </a:r>
            <a:endParaRPr lang="en-US" sz="4000" dirty="0">
              <a:latin typeface="Times New Roman" panose="02020603050405020304" pitchFamily="18" charset="0"/>
              <a:cs typeface="Times New Roman" panose="02020603050405020304" pitchFamily="18" charset="0"/>
            </a:endParaRPr>
          </a:p>
        </p:txBody>
      </p:sp>
      <p:pic>
        <p:nvPicPr>
          <p:cNvPr id="3" name="Image 0" descr="Teacher Providing Lecture."/>
          <p:cNvPicPr>
            <a:picLocks noChangeAspect="1"/>
          </p:cNvPicPr>
          <p:nvPr/>
        </p:nvPicPr>
        <p:blipFill>
          <a:blip r:embed="rId3"/>
          <a:stretch>
            <a:fillRect/>
          </a:stretch>
        </p:blipFill>
        <p:spPr>
          <a:xfrm>
            <a:off x="587335" y="1321594"/>
            <a:ext cx="6622971" cy="4093250"/>
          </a:xfrm>
          <a:prstGeom prst="rect">
            <a:avLst/>
          </a:prstGeom>
        </p:spPr>
      </p:pic>
      <p:sp>
        <p:nvSpPr>
          <p:cNvPr id="4" name="Text 1"/>
          <p:cNvSpPr/>
          <p:nvPr/>
        </p:nvSpPr>
        <p:spPr>
          <a:xfrm>
            <a:off x="587335" y="5582603"/>
            <a:ext cx="2476381" cy="262176"/>
          </a:xfrm>
          <a:prstGeom prst="rect">
            <a:avLst/>
          </a:prstGeom>
          <a:noFill/>
          <a:ln/>
        </p:spPr>
        <p:txBody>
          <a:bodyPr wrap="none" lIns="0" tIns="0" rIns="0" bIns="0" rtlCol="0" anchor="t"/>
          <a:lstStyle/>
          <a:p>
            <a:pPr marL="0" indent="0" algn="l">
              <a:lnSpc>
                <a:spcPts val="2050"/>
              </a:lnSpc>
              <a:buNone/>
            </a:pPr>
            <a:r>
              <a:rPr lang="en-US" sz="2000" b="1" dirty="0">
                <a:latin typeface="Times New Roman" panose="02020603050405020304" pitchFamily="18" charset="0"/>
                <a:ea typeface="Lato Bold" pitchFamily="34" charset="-122"/>
                <a:cs typeface="Times New Roman" panose="02020603050405020304" pitchFamily="18" charset="0"/>
              </a:rPr>
              <a:t>Professional Development</a:t>
            </a:r>
            <a:endParaRPr lang="en-US" sz="2000" dirty="0">
              <a:latin typeface="Times New Roman" panose="02020603050405020304" pitchFamily="18" charset="0"/>
              <a:cs typeface="Times New Roman" panose="02020603050405020304" pitchFamily="18" charset="0"/>
            </a:endParaRPr>
          </a:p>
        </p:txBody>
      </p:sp>
      <p:sp>
        <p:nvSpPr>
          <p:cNvPr id="5" name="Text 2"/>
          <p:cNvSpPr/>
          <p:nvPr/>
        </p:nvSpPr>
        <p:spPr>
          <a:xfrm>
            <a:off x="587335" y="5945386"/>
            <a:ext cx="6622971" cy="537210"/>
          </a:xfrm>
          <a:prstGeom prst="rect">
            <a:avLst/>
          </a:prstGeom>
          <a:noFill/>
          <a:ln/>
        </p:spPr>
        <p:txBody>
          <a:bodyPr wrap="square" lIns="0" tIns="0" rIns="0" bIns="0" rtlCol="0" anchor="t"/>
          <a:lstStyle/>
          <a:p>
            <a:pPr marL="0" indent="0" algn="l">
              <a:lnSpc>
                <a:spcPts val="2100"/>
              </a:lnSpc>
              <a:buNone/>
            </a:pPr>
            <a:r>
              <a:rPr lang="en-US" sz="1600" dirty="0">
                <a:latin typeface="Times New Roman" panose="02020603050405020304" pitchFamily="18" charset="0"/>
                <a:ea typeface="Lato" pitchFamily="34" charset="-122"/>
                <a:cs typeface="Times New Roman" panose="02020603050405020304" pitchFamily="18" charset="0"/>
              </a:rPr>
              <a:t>Organise targeted workshops and conferences to promote ETD awareness amongst academic administrators, librarians, and research communities globally.</a:t>
            </a:r>
            <a:endParaRPr lang="en-US" sz="1600" dirty="0">
              <a:latin typeface="Times New Roman" panose="02020603050405020304" pitchFamily="18" charset="0"/>
              <a:cs typeface="Times New Roman" panose="02020603050405020304" pitchFamily="18" charset="0"/>
            </a:endParaRPr>
          </a:p>
        </p:txBody>
      </p:sp>
      <p:pic>
        <p:nvPicPr>
          <p:cNvPr id="6" name="Image 1" descr="students are discussing their Topic"/>
          <p:cNvPicPr>
            <a:picLocks noChangeAspect="1"/>
          </p:cNvPicPr>
          <p:nvPr/>
        </p:nvPicPr>
        <p:blipFill>
          <a:blip r:embed="rId4"/>
          <a:stretch>
            <a:fillRect/>
          </a:stretch>
        </p:blipFill>
        <p:spPr>
          <a:xfrm>
            <a:off x="7420094" y="1321594"/>
            <a:ext cx="6622971" cy="4093250"/>
          </a:xfrm>
          <a:prstGeom prst="rect">
            <a:avLst/>
          </a:prstGeom>
        </p:spPr>
      </p:pic>
      <p:sp>
        <p:nvSpPr>
          <p:cNvPr id="7" name="Text 3"/>
          <p:cNvSpPr/>
          <p:nvPr/>
        </p:nvSpPr>
        <p:spPr>
          <a:xfrm>
            <a:off x="7420094" y="5582603"/>
            <a:ext cx="2097881" cy="262176"/>
          </a:xfrm>
          <a:prstGeom prst="rect">
            <a:avLst/>
          </a:prstGeom>
          <a:noFill/>
          <a:ln/>
        </p:spPr>
        <p:txBody>
          <a:bodyPr wrap="none" lIns="0" tIns="0" rIns="0" bIns="0" rtlCol="0" anchor="t"/>
          <a:lstStyle/>
          <a:p>
            <a:pPr marL="0" indent="0" algn="l">
              <a:lnSpc>
                <a:spcPts val="2050"/>
              </a:lnSpc>
              <a:buNone/>
            </a:pPr>
            <a:r>
              <a:rPr lang="en-US" sz="2000" b="1" dirty="0">
                <a:latin typeface="Times New Roman" panose="02020603050405020304" pitchFamily="18" charset="0"/>
                <a:ea typeface="Lato Bold" pitchFamily="34" charset="-122"/>
                <a:cs typeface="Times New Roman" panose="02020603050405020304" pitchFamily="18" charset="0"/>
              </a:rPr>
              <a:t>Knowledge Transfer</a:t>
            </a:r>
            <a:endParaRPr lang="en-US" sz="2000" dirty="0">
              <a:latin typeface="Times New Roman" panose="02020603050405020304" pitchFamily="18" charset="0"/>
              <a:cs typeface="Times New Roman" panose="02020603050405020304" pitchFamily="18" charset="0"/>
            </a:endParaRPr>
          </a:p>
        </p:txBody>
      </p:sp>
      <p:sp>
        <p:nvSpPr>
          <p:cNvPr id="8" name="Text 4"/>
          <p:cNvSpPr/>
          <p:nvPr/>
        </p:nvSpPr>
        <p:spPr>
          <a:xfrm>
            <a:off x="7420094" y="5945386"/>
            <a:ext cx="6622971" cy="537210"/>
          </a:xfrm>
          <a:prstGeom prst="rect">
            <a:avLst/>
          </a:prstGeom>
          <a:noFill/>
          <a:ln/>
        </p:spPr>
        <p:txBody>
          <a:bodyPr wrap="square" lIns="0" tIns="0" rIns="0" bIns="0" rtlCol="0" anchor="t"/>
          <a:lstStyle/>
          <a:p>
            <a:pPr marL="0" indent="0" algn="l">
              <a:lnSpc>
                <a:spcPts val="2100"/>
              </a:lnSpc>
              <a:buNone/>
            </a:pPr>
            <a:r>
              <a:rPr lang="en-US" sz="1600" dirty="0">
                <a:latin typeface="Times New Roman" panose="02020603050405020304" pitchFamily="18" charset="0"/>
                <a:ea typeface="Lato" pitchFamily="34" charset="-122"/>
                <a:cs typeface="Times New Roman" panose="02020603050405020304" pitchFamily="18" charset="0"/>
              </a:rPr>
              <a:t>Foster international collaboration through specialised training programmes that demonstrate best practices in electronic thesis and dissertation management.</a:t>
            </a:r>
            <a:endParaRPr lang="en-US" sz="1600" dirty="0">
              <a:latin typeface="Times New Roman" panose="02020603050405020304" pitchFamily="18" charset="0"/>
              <a:cs typeface="Times New Roman" panose="02020603050405020304" pitchFamily="18" charset="0"/>
            </a:endParaRPr>
          </a:p>
        </p:txBody>
      </p:sp>
      <p:sp>
        <p:nvSpPr>
          <p:cNvPr id="9" name="Text 5"/>
          <p:cNvSpPr/>
          <p:nvPr/>
        </p:nvSpPr>
        <p:spPr>
          <a:xfrm>
            <a:off x="839033" y="6923008"/>
            <a:ext cx="3880009" cy="262176"/>
          </a:xfrm>
          <a:prstGeom prst="rect">
            <a:avLst/>
          </a:prstGeom>
          <a:noFill/>
          <a:ln/>
        </p:spPr>
        <p:txBody>
          <a:bodyPr wrap="none" lIns="0" tIns="0" rIns="0" bIns="0" rtlCol="0" anchor="t"/>
          <a:lstStyle/>
          <a:p>
            <a:pPr marL="0" indent="0" algn="l">
              <a:lnSpc>
                <a:spcPts val="2050"/>
              </a:lnSpc>
              <a:buNone/>
            </a:pPr>
            <a:r>
              <a:rPr lang="en-US" sz="2000" b="1" dirty="0">
                <a:latin typeface="Times New Roman" panose="02020603050405020304" pitchFamily="18" charset="0"/>
                <a:ea typeface="Lato Bold" pitchFamily="34" charset="-122"/>
                <a:cs typeface="Times New Roman" panose="02020603050405020304" pitchFamily="18" charset="0"/>
              </a:rPr>
              <a:t>Conclusion: Leadership and Sustainability</a:t>
            </a:r>
            <a:endParaRPr lang="en-US" sz="2000" dirty="0">
              <a:latin typeface="Times New Roman" panose="02020603050405020304" pitchFamily="18" charset="0"/>
              <a:cs typeface="Times New Roman" panose="02020603050405020304" pitchFamily="18" charset="0"/>
            </a:endParaRPr>
          </a:p>
        </p:txBody>
      </p:sp>
      <p:sp>
        <p:nvSpPr>
          <p:cNvPr id="10" name="Text 6"/>
          <p:cNvSpPr/>
          <p:nvPr/>
        </p:nvSpPr>
        <p:spPr>
          <a:xfrm>
            <a:off x="839033" y="7436882"/>
            <a:ext cx="13204031" cy="537210"/>
          </a:xfrm>
          <a:prstGeom prst="rect">
            <a:avLst/>
          </a:prstGeom>
          <a:noFill/>
          <a:ln/>
        </p:spPr>
        <p:txBody>
          <a:bodyPr wrap="square" lIns="0" tIns="0" rIns="0" bIns="0" rtlCol="0" anchor="t"/>
          <a:lstStyle/>
          <a:p>
            <a:pPr marL="0" indent="0" algn="l">
              <a:lnSpc>
                <a:spcPts val="2100"/>
              </a:lnSpc>
              <a:buNone/>
            </a:pPr>
            <a:r>
              <a:rPr lang="en-US" sz="1600" dirty="0">
                <a:latin typeface="Times New Roman" panose="02020603050405020304" pitchFamily="18" charset="0"/>
                <a:ea typeface="Lato" pitchFamily="34" charset="-122"/>
                <a:cs typeface="Times New Roman" panose="02020603050405020304" pitchFamily="18" charset="0"/>
              </a:rPr>
              <a:t>G20 countries demonstrate clear leadership in ETD initiatives, with NDLTD serving as the crucial foundation for open access and research management. Electronic theses and dissertations remain fundamental to sustainable academic growth and global knowledge sharing.</a:t>
            </a:r>
            <a:endParaRPr lang="en-US" sz="1600" dirty="0">
              <a:latin typeface="Times New Roman" panose="02020603050405020304" pitchFamily="18" charset="0"/>
              <a:cs typeface="Times New Roman" panose="02020603050405020304" pitchFamily="18" charset="0"/>
            </a:endParaRPr>
          </a:p>
        </p:txBody>
      </p:sp>
      <p:sp>
        <p:nvSpPr>
          <p:cNvPr id="11" name="Shape 7"/>
          <p:cNvSpPr/>
          <p:nvPr/>
        </p:nvSpPr>
        <p:spPr>
          <a:xfrm>
            <a:off x="587335" y="6671310"/>
            <a:ext cx="22860" cy="1491496"/>
          </a:xfrm>
          <a:prstGeom prst="rect">
            <a:avLst/>
          </a:prstGeom>
          <a:solidFill>
            <a:srgbClr val="282824"/>
          </a:solidFill>
          <a:ln/>
        </p:spPr>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96FA7E-A0A1-65D1-A1BB-09AE24319F33}"/>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98044"/>
            <a:ext cx="5670590" cy="708779"/>
          </a:xfrm>
          <a:prstGeom prst="rect">
            <a:avLst/>
          </a:prstGeom>
          <a:noFill/>
          <a:ln/>
        </p:spPr>
        <p:txBody>
          <a:bodyPr wrap="none" lIns="0" tIns="0" rIns="0" bIns="0" rtlCol="0" anchor="t"/>
          <a:lstStyle/>
          <a:p>
            <a:pPr marL="0" indent="0" algn="l">
              <a:lnSpc>
                <a:spcPts val="5550"/>
              </a:lnSpc>
              <a:buNone/>
            </a:pPr>
            <a:r>
              <a:rPr lang="en-US" sz="4450" b="1" dirty="0">
                <a:latin typeface="Times New Roman" panose="02020603050405020304" pitchFamily="18" charset="0"/>
                <a:ea typeface="Lato Bold" pitchFamily="34" charset="-122"/>
                <a:cs typeface="Times New Roman" panose="02020603050405020304" pitchFamily="18" charset="0"/>
              </a:rPr>
              <a:t>Thank You</a:t>
            </a:r>
            <a:endParaRPr lang="en-US" sz="4450" dirty="0">
              <a:latin typeface="Times New Roman" panose="02020603050405020304" pitchFamily="18" charset="0"/>
              <a:cs typeface="Times New Roman" panose="02020603050405020304" pitchFamily="18" charset="0"/>
            </a:endParaRPr>
          </a:p>
        </p:txBody>
      </p:sp>
      <p:sp>
        <p:nvSpPr>
          <p:cNvPr id="4" name="Shape 1"/>
          <p:cNvSpPr/>
          <p:nvPr/>
        </p:nvSpPr>
        <p:spPr>
          <a:xfrm>
            <a:off x="793790" y="2546985"/>
            <a:ext cx="7556421" cy="1306949"/>
          </a:xfrm>
          <a:prstGeom prst="roundRect">
            <a:avLst>
              <a:gd name="adj" fmla="val 2603"/>
            </a:avLst>
          </a:prstGeom>
          <a:solidFill>
            <a:srgbClr val="E5DFD2"/>
          </a:solidFill>
          <a:ln/>
        </p:spPr>
      </p:sp>
      <p:sp>
        <p:nvSpPr>
          <p:cNvPr id="5" name="Text 2"/>
          <p:cNvSpPr/>
          <p:nvPr/>
        </p:nvSpPr>
        <p:spPr>
          <a:xfrm>
            <a:off x="1020604" y="2773799"/>
            <a:ext cx="2962513" cy="354330"/>
          </a:xfrm>
          <a:prstGeom prst="rect">
            <a:avLst/>
          </a:prstGeom>
          <a:noFill/>
          <a:ln/>
        </p:spPr>
        <p:txBody>
          <a:bodyPr wrap="none" lIns="0" tIns="0" rIns="0" bIns="0" rtlCol="0" anchor="t"/>
          <a:lstStyle/>
          <a:p>
            <a:pPr marL="0" indent="0" algn="l">
              <a:lnSpc>
                <a:spcPts val="2750"/>
              </a:lnSpc>
              <a:buNone/>
            </a:pPr>
            <a:r>
              <a:rPr lang="en-US" sz="2200" b="1" dirty="0">
                <a:latin typeface="Times New Roman" panose="02020603050405020304" pitchFamily="18" charset="0"/>
                <a:ea typeface="Lato Bold" pitchFamily="34" charset="-122"/>
                <a:cs typeface="Times New Roman" panose="02020603050405020304" pitchFamily="18" charset="0"/>
              </a:rPr>
              <a:t>Questions &amp; Discussion</a:t>
            </a:r>
            <a:endParaRPr lang="en-US" sz="2200" dirty="0">
              <a:latin typeface="Times New Roman" panose="02020603050405020304" pitchFamily="18" charset="0"/>
              <a:cs typeface="Times New Roman" panose="02020603050405020304" pitchFamily="18" charset="0"/>
            </a:endParaRPr>
          </a:p>
        </p:txBody>
      </p:sp>
      <p:sp>
        <p:nvSpPr>
          <p:cNvPr id="6" name="Text 3"/>
          <p:cNvSpPr/>
          <p:nvPr/>
        </p:nvSpPr>
        <p:spPr>
          <a:xfrm>
            <a:off x="1020604" y="3264218"/>
            <a:ext cx="7102793" cy="362903"/>
          </a:xfrm>
          <a:prstGeom prst="rect">
            <a:avLst/>
          </a:prstGeom>
          <a:noFill/>
          <a:ln/>
        </p:spPr>
        <p:txBody>
          <a:bodyPr wrap="none" lIns="0" tIns="0" rIns="0" bIns="0" rtlCol="0" anchor="t"/>
          <a:lstStyle/>
          <a:p>
            <a:pPr marL="0" indent="0" algn="l">
              <a:lnSpc>
                <a:spcPts val="2850"/>
              </a:lnSpc>
              <a:buNone/>
            </a:pPr>
            <a:r>
              <a:rPr lang="en-US" sz="1750" dirty="0">
                <a:latin typeface="Times New Roman" panose="02020603050405020304" pitchFamily="18" charset="0"/>
                <a:ea typeface="Lato" pitchFamily="34" charset="-122"/>
                <a:cs typeface="Times New Roman" panose="02020603050405020304" pitchFamily="18" charset="0"/>
              </a:rPr>
              <a:t>We welcome your insights and feedback on this research</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icture of group of students discussing with each other in a library."/>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10377"/>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282824"/>
                </a:solidFill>
                <a:latin typeface="Times New Roman" panose="02020603050405020304" pitchFamily="18" charset="0"/>
                <a:ea typeface="Lato Bold" pitchFamily="34" charset="-122"/>
                <a:cs typeface="Times New Roman" panose="02020603050405020304" pitchFamily="18" charset="0"/>
              </a:rPr>
              <a:t>Research Foundation</a:t>
            </a:r>
            <a:endParaRPr lang="en-US" sz="445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6280190" y="2159318"/>
            <a:ext cx="566976" cy="566976"/>
          </a:xfrm>
          <a:prstGeom prst="rect">
            <a:avLst/>
          </a:prstGeom>
        </p:spPr>
      </p:pic>
      <p:sp>
        <p:nvSpPr>
          <p:cNvPr id="5" name="Text 1"/>
          <p:cNvSpPr/>
          <p:nvPr/>
        </p:nvSpPr>
        <p:spPr>
          <a:xfrm>
            <a:off x="7130653" y="2293977"/>
            <a:ext cx="4491752"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Times New Roman" panose="02020603050405020304" pitchFamily="18" charset="0"/>
                <a:ea typeface="Lato Bold" pitchFamily="34" charset="-122"/>
                <a:cs typeface="Times New Roman" panose="02020603050405020304" pitchFamily="18" charset="0"/>
              </a:rPr>
              <a:t>Information as Development Driver</a:t>
            </a:r>
            <a:endParaRPr lang="en-US" sz="2200" dirty="0">
              <a:latin typeface="Times New Roman" panose="02020603050405020304" pitchFamily="18" charset="0"/>
              <a:cs typeface="Times New Roman" panose="02020603050405020304" pitchFamily="18" charset="0"/>
            </a:endParaRPr>
          </a:p>
        </p:txBody>
      </p:sp>
      <p:sp>
        <p:nvSpPr>
          <p:cNvPr id="6" name="Text 2"/>
          <p:cNvSpPr/>
          <p:nvPr/>
        </p:nvSpPr>
        <p:spPr>
          <a:xfrm>
            <a:off x="7130653" y="2784396"/>
            <a:ext cx="6705957"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Times New Roman" panose="02020603050405020304" pitchFamily="18" charset="0"/>
                <a:ea typeface="Lato" pitchFamily="34" charset="-122"/>
                <a:cs typeface="Times New Roman" panose="02020603050405020304" pitchFamily="18" charset="0"/>
              </a:rPr>
              <a:t>Information serves as the cornerstone for socio-economic development across nations and academic institutions</a:t>
            </a:r>
            <a:endParaRPr lang="en-US" sz="175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6280190" y="3963829"/>
            <a:ext cx="566976" cy="566976"/>
          </a:xfrm>
          <a:prstGeom prst="rect">
            <a:avLst/>
          </a:prstGeom>
        </p:spPr>
      </p:pic>
      <p:sp>
        <p:nvSpPr>
          <p:cNvPr id="8" name="Text 3"/>
          <p:cNvSpPr/>
          <p:nvPr/>
        </p:nvSpPr>
        <p:spPr>
          <a:xfrm>
            <a:off x="7130653" y="409848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Times New Roman" panose="02020603050405020304" pitchFamily="18" charset="0"/>
                <a:ea typeface="Lato Bold" pitchFamily="34" charset="-122"/>
                <a:cs typeface="Times New Roman" panose="02020603050405020304" pitchFamily="18" charset="0"/>
              </a:rPr>
              <a:t>Research Integration</a:t>
            </a:r>
            <a:endParaRPr lang="en-US" sz="2200" dirty="0">
              <a:latin typeface="Times New Roman" panose="02020603050405020304" pitchFamily="18" charset="0"/>
              <a:cs typeface="Times New Roman" panose="02020603050405020304" pitchFamily="18" charset="0"/>
            </a:endParaRPr>
          </a:p>
        </p:txBody>
      </p:sp>
      <p:sp>
        <p:nvSpPr>
          <p:cNvPr id="9" name="Text 4"/>
          <p:cNvSpPr/>
          <p:nvPr/>
        </p:nvSpPr>
        <p:spPr>
          <a:xfrm>
            <a:off x="7130653" y="4588907"/>
            <a:ext cx="6705957"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Times New Roman" panose="02020603050405020304" pitchFamily="18" charset="0"/>
                <a:ea typeface="Lato" pitchFamily="34" charset="-122"/>
                <a:cs typeface="Times New Roman" panose="02020603050405020304" pitchFamily="18" charset="0"/>
              </a:rPr>
              <a:t>Research repositories systematically integrate and organise scholarly output for enhanced discoverability</a:t>
            </a:r>
            <a:endParaRPr lang="en-US" sz="175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6280190" y="5768340"/>
            <a:ext cx="566976" cy="566976"/>
          </a:xfrm>
          <a:prstGeom prst="rect">
            <a:avLst/>
          </a:prstGeom>
        </p:spPr>
      </p:pic>
      <p:sp>
        <p:nvSpPr>
          <p:cNvPr id="11" name="Text 5"/>
          <p:cNvSpPr/>
          <p:nvPr/>
        </p:nvSpPr>
        <p:spPr>
          <a:xfrm>
            <a:off x="7130653" y="590300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A4A45"/>
                </a:solidFill>
                <a:latin typeface="Times New Roman" panose="02020603050405020304" pitchFamily="18" charset="0"/>
                <a:ea typeface="Lato Bold" pitchFamily="34" charset="-122"/>
                <a:cs typeface="Times New Roman" panose="02020603050405020304" pitchFamily="18" charset="0"/>
              </a:rPr>
              <a:t>Stakeholder Benefits</a:t>
            </a:r>
            <a:endParaRPr lang="en-US" sz="2200" dirty="0">
              <a:latin typeface="Times New Roman" panose="02020603050405020304" pitchFamily="18" charset="0"/>
              <a:cs typeface="Times New Roman" panose="02020603050405020304" pitchFamily="18" charset="0"/>
            </a:endParaRPr>
          </a:p>
        </p:txBody>
      </p:sp>
      <p:sp>
        <p:nvSpPr>
          <p:cNvPr id="12" name="Text 6"/>
          <p:cNvSpPr/>
          <p:nvPr/>
        </p:nvSpPr>
        <p:spPr>
          <a:xfrm>
            <a:off x="7130653" y="6393418"/>
            <a:ext cx="6705957" cy="725805"/>
          </a:xfrm>
          <a:prstGeom prst="rect">
            <a:avLst/>
          </a:prstGeom>
          <a:noFill/>
          <a:ln/>
        </p:spPr>
        <p:txBody>
          <a:bodyPr wrap="square" lIns="0" tIns="0" rIns="0" bIns="0" rtlCol="0" anchor="t"/>
          <a:lstStyle/>
          <a:p>
            <a:pPr marL="0" indent="0" algn="l">
              <a:lnSpc>
                <a:spcPts val="2850"/>
              </a:lnSpc>
              <a:buNone/>
            </a:pPr>
            <a:r>
              <a:rPr lang="en-US" sz="1750" dirty="0">
                <a:solidFill>
                  <a:srgbClr val="4A4A45"/>
                </a:solidFill>
                <a:latin typeface="Times New Roman" panose="02020603050405020304" pitchFamily="18" charset="0"/>
                <a:ea typeface="Lato" pitchFamily="34" charset="-122"/>
                <a:cs typeface="Times New Roman" panose="02020603050405020304" pitchFamily="18" charset="0"/>
              </a:rPr>
              <a:t>Essential resources for researchers, librarians, and academicians pursuing advanced scholarly work</a:t>
            </a:r>
            <a:endParaRPr lang="en-US" sz="175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59E3C9B-38D4-2D7C-12F2-69960F06B6A1}"/>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901803" y="491775"/>
            <a:ext cx="4826794" cy="448270"/>
          </a:xfrm>
          <a:prstGeom prst="rect">
            <a:avLst/>
          </a:prstGeom>
          <a:noFill/>
          <a:ln/>
        </p:spPr>
        <p:txBody>
          <a:bodyPr wrap="none" lIns="0" tIns="0" rIns="0" bIns="0" rtlCol="0" anchor="t"/>
          <a:lstStyle/>
          <a:p>
            <a:pPr marL="0" indent="0" algn="ctr">
              <a:lnSpc>
                <a:spcPts val="3500"/>
              </a:lnSpc>
              <a:buNone/>
            </a:pPr>
            <a:r>
              <a:rPr lang="en-US" sz="3200" b="1" dirty="0">
                <a:solidFill>
                  <a:srgbClr val="282824"/>
                </a:solidFill>
                <a:latin typeface="Times New Roman" panose="02020603050405020304" pitchFamily="18" charset="0"/>
                <a:ea typeface="Lato Bold" pitchFamily="34" charset="-122"/>
                <a:cs typeface="Times New Roman" panose="02020603050405020304" pitchFamily="18" charset="0"/>
              </a:rPr>
              <a:t>Global Context and Alignment</a:t>
            </a:r>
            <a:endParaRPr lang="en-US" sz="3200" dirty="0">
              <a:latin typeface="Times New Roman" panose="02020603050405020304" pitchFamily="18" charset="0"/>
              <a:cs typeface="Times New Roman" panose="02020603050405020304" pitchFamily="18" charset="0"/>
            </a:endParaRPr>
          </a:p>
        </p:txBody>
      </p:sp>
      <p:pic>
        <p:nvPicPr>
          <p:cNvPr id="3" name="Image 0" descr="G20 Illustrated Picture"/>
          <p:cNvPicPr>
            <a:picLocks noChangeAspect="1"/>
          </p:cNvPicPr>
          <p:nvPr/>
        </p:nvPicPr>
        <p:blipFill>
          <a:blip r:embed="rId5"/>
          <a:stretch>
            <a:fillRect/>
          </a:stretch>
        </p:blipFill>
        <p:spPr>
          <a:xfrm>
            <a:off x="477830" y="1893901"/>
            <a:ext cx="4154546" cy="4154546"/>
          </a:xfrm>
          <a:prstGeom prst="rect">
            <a:avLst/>
          </a:prstGeom>
        </p:spPr>
      </p:pic>
      <p:sp>
        <p:nvSpPr>
          <p:cNvPr id="4" name="Text 1"/>
          <p:cNvSpPr/>
          <p:nvPr/>
        </p:nvSpPr>
        <p:spPr>
          <a:xfrm>
            <a:off x="477830" y="6237959"/>
            <a:ext cx="2430661" cy="268843"/>
          </a:xfrm>
          <a:prstGeom prst="rect">
            <a:avLst/>
          </a:prstGeom>
          <a:noFill/>
          <a:ln/>
        </p:spPr>
        <p:txBody>
          <a:bodyPr wrap="none" lIns="0" tIns="0" rIns="0" bIns="0" rtlCol="0" anchor="t"/>
          <a:lstStyle/>
          <a:p>
            <a:pPr marL="0" indent="0" algn="l">
              <a:lnSpc>
                <a:spcPts val="2100"/>
              </a:lnSpc>
              <a:buNone/>
            </a:pPr>
            <a:r>
              <a:rPr lang="en-US" b="1" dirty="0">
                <a:solidFill>
                  <a:srgbClr val="282824"/>
                </a:solidFill>
                <a:latin typeface="Times New Roman" panose="02020603050405020304" pitchFamily="18" charset="0"/>
                <a:ea typeface="Lato Bold" pitchFamily="34" charset="-122"/>
                <a:cs typeface="Times New Roman" panose="02020603050405020304" pitchFamily="18" charset="0"/>
              </a:rPr>
              <a:t>G20 Summit 2023 Theme</a:t>
            </a:r>
            <a:endParaRPr lang="en-US" dirty="0">
              <a:latin typeface="Times New Roman" panose="02020603050405020304" pitchFamily="18" charset="0"/>
              <a:cs typeface="Times New Roman" panose="02020603050405020304" pitchFamily="18" charset="0"/>
            </a:endParaRPr>
          </a:p>
        </p:txBody>
      </p:sp>
      <p:sp>
        <p:nvSpPr>
          <p:cNvPr id="5" name="Text 2"/>
          <p:cNvSpPr/>
          <p:nvPr/>
        </p:nvSpPr>
        <p:spPr>
          <a:xfrm>
            <a:off x="477830" y="6572800"/>
            <a:ext cx="6423065" cy="229552"/>
          </a:xfrm>
          <a:prstGeom prst="rect">
            <a:avLst/>
          </a:prstGeom>
          <a:noFill/>
          <a:ln/>
        </p:spPr>
        <p:txBody>
          <a:bodyPr wrap="none" lIns="0" tIns="0" rIns="0" bIns="0" rtlCol="0" anchor="t"/>
          <a:lstStyle/>
          <a:p>
            <a:pPr marL="0" indent="0" algn="l">
              <a:lnSpc>
                <a:spcPts val="1800"/>
              </a:lnSpc>
              <a:buNone/>
            </a:pPr>
            <a:r>
              <a:rPr lang="en-US" sz="1600" dirty="0">
                <a:solidFill>
                  <a:srgbClr val="4A4A45"/>
                </a:solidFill>
                <a:latin typeface="Times New Roman" panose="02020603050405020304" pitchFamily="18" charset="0"/>
                <a:ea typeface="Lato" pitchFamily="34" charset="-122"/>
                <a:cs typeface="Times New Roman" panose="02020603050405020304" pitchFamily="18" charset="0"/>
              </a:rPr>
              <a:t>"One Earth, One Family, One Future"</a:t>
            </a:r>
            <a:endParaRPr lang="en-US" sz="1600" dirty="0">
              <a:latin typeface="Times New Roman" panose="02020603050405020304" pitchFamily="18" charset="0"/>
              <a:cs typeface="Times New Roman" panose="02020603050405020304" pitchFamily="18" charset="0"/>
            </a:endParaRPr>
          </a:p>
        </p:txBody>
      </p:sp>
      <p:pic>
        <p:nvPicPr>
          <p:cNvPr id="7" name="Image 1" descr="general illustration related to strategies"/>
          <p:cNvPicPr>
            <a:picLocks noChangeAspect="1"/>
          </p:cNvPicPr>
          <p:nvPr/>
        </p:nvPicPr>
        <p:blipFill>
          <a:blip r:embed="rId6"/>
          <a:stretch>
            <a:fillRect/>
          </a:stretch>
        </p:blipFill>
        <p:spPr>
          <a:xfrm>
            <a:off x="9998025" y="1893901"/>
            <a:ext cx="4242177" cy="4242177"/>
          </a:xfrm>
          <a:prstGeom prst="rect">
            <a:avLst/>
          </a:prstGeom>
        </p:spPr>
      </p:pic>
      <p:sp>
        <p:nvSpPr>
          <p:cNvPr id="8" name="Text 4"/>
          <p:cNvSpPr/>
          <p:nvPr/>
        </p:nvSpPr>
        <p:spPr>
          <a:xfrm>
            <a:off x="9967297" y="6255494"/>
            <a:ext cx="2151817" cy="268843"/>
          </a:xfrm>
          <a:prstGeom prst="rect">
            <a:avLst/>
          </a:prstGeom>
          <a:noFill/>
          <a:ln/>
        </p:spPr>
        <p:txBody>
          <a:bodyPr wrap="none" lIns="0" tIns="0" rIns="0" bIns="0" rtlCol="0" anchor="t"/>
          <a:lstStyle/>
          <a:p>
            <a:pPr marL="0" indent="0" algn="l">
              <a:lnSpc>
                <a:spcPts val="2100"/>
              </a:lnSpc>
              <a:buNone/>
            </a:pPr>
            <a:r>
              <a:rPr lang="en-US" b="1" dirty="0">
                <a:solidFill>
                  <a:srgbClr val="282824"/>
                </a:solidFill>
                <a:latin typeface="Times New Roman" panose="02020603050405020304" pitchFamily="18" charset="0"/>
                <a:ea typeface="Lato Bold" pitchFamily="34" charset="-122"/>
                <a:cs typeface="Times New Roman" panose="02020603050405020304" pitchFamily="18" charset="0"/>
              </a:rPr>
              <a:t>Strategic Alignment</a:t>
            </a:r>
            <a:endParaRPr lang="en-US" dirty="0">
              <a:latin typeface="Times New Roman" panose="02020603050405020304" pitchFamily="18" charset="0"/>
              <a:cs typeface="Times New Roman" panose="02020603050405020304" pitchFamily="18" charset="0"/>
            </a:endParaRPr>
          </a:p>
        </p:txBody>
      </p:sp>
      <p:sp>
        <p:nvSpPr>
          <p:cNvPr id="9" name="Text 5"/>
          <p:cNvSpPr/>
          <p:nvPr/>
        </p:nvSpPr>
        <p:spPr>
          <a:xfrm>
            <a:off x="9967297" y="6532820"/>
            <a:ext cx="6638211" cy="229552"/>
          </a:xfrm>
          <a:prstGeom prst="rect">
            <a:avLst/>
          </a:prstGeom>
          <a:noFill/>
          <a:ln/>
        </p:spPr>
        <p:txBody>
          <a:bodyPr wrap="none" lIns="0" tIns="0" rIns="0" bIns="0" rtlCol="0" anchor="t"/>
          <a:lstStyle/>
          <a:p>
            <a:pPr marL="0" indent="0" algn="l">
              <a:lnSpc>
                <a:spcPts val="1800"/>
              </a:lnSpc>
              <a:buNone/>
            </a:pPr>
            <a:r>
              <a:rPr lang="en-US" sz="1600" dirty="0">
                <a:solidFill>
                  <a:srgbClr val="4A4A45"/>
                </a:solidFill>
                <a:latin typeface="Times New Roman" panose="02020603050405020304" pitchFamily="18" charset="0"/>
                <a:ea typeface="Lato" pitchFamily="34" charset="-122"/>
                <a:cs typeface="Times New Roman" panose="02020603050405020304" pitchFamily="18" charset="0"/>
              </a:rPr>
              <a:t>Perfectly aligned with United Nations 2030 Sustainable</a:t>
            </a:r>
            <a:br>
              <a:rPr lang="en-US" sz="1600" dirty="0">
                <a:solidFill>
                  <a:srgbClr val="4A4A45"/>
                </a:solidFill>
                <a:latin typeface="Times New Roman" panose="02020603050405020304" pitchFamily="18" charset="0"/>
                <a:ea typeface="Lato" pitchFamily="34" charset="-122"/>
                <a:cs typeface="Times New Roman" panose="02020603050405020304" pitchFamily="18" charset="0"/>
              </a:rPr>
            </a:br>
            <a:r>
              <a:rPr lang="en-US" sz="1600" dirty="0">
                <a:solidFill>
                  <a:srgbClr val="4A4A45"/>
                </a:solidFill>
                <a:latin typeface="Times New Roman" panose="02020603050405020304" pitchFamily="18" charset="0"/>
                <a:ea typeface="Lato" pitchFamily="34" charset="-122"/>
                <a:cs typeface="Times New Roman" panose="02020603050405020304" pitchFamily="18" charset="0"/>
              </a:rPr>
              <a:t>Development Goals framework</a:t>
            </a:r>
            <a:endParaRPr lang="en-US" sz="16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6E513BC-C6B2-4BFE-0BAB-4CD49345B011}"/>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anose="02020603050405020304" pitchFamily="18" charset="0"/>
              <a:cs typeface="Times New Roman" panose="02020603050405020304" pitchFamily="18" charset="0"/>
            </a:endParaRPr>
          </a:p>
        </p:txBody>
      </p:sp>
      <p:pic>
        <p:nvPicPr>
          <p:cNvPr id="12" name="PM-Modi-Leading-the-Way-at-the-G20-Summit_1080pFHR">
            <a:hlinkClick r:id="" action="ppaction://media"/>
            <a:extLst>
              <a:ext uri="{FF2B5EF4-FFF2-40B4-BE49-F238E27FC236}">
                <a16:creationId xmlns:a16="http://schemas.microsoft.com/office/drawing/2014/main" id="{9AFE4E36-E66F-B89F-9A70-23373CD0D47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54880" y="2002685"/>
            <a:ext cx="5050498" cy="3683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52"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8" fill="hold" display="0">
                  <p:stCondLst>
                    <p:cond delay="indefinite"/>
                  </p:stCondLst>
                </p:cTn>
                <p:tgtEl>
                  <p:spTgt spid="12"/>
                </p:tgtEl>
              </p:cMediaNode>
            </p:video>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9" name="Rectangle 8" descr="World Map Illustrated">
            <a:extLst>
              <a:ext uri="{FF2B5EF4-FFF2-40B4-BE49-F238E27FC236}">
                <a16:creationId xmlns:a16="http://schemas.microsoft.com/office/drawing/2014/main" id="{DD03B4EE-1FB6-A8B3-8B78-5910F96D2515}"/>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 name="Image 0" descr="World Map Illustrated"/>
          <p:cNvPicPr>
            <a:picLocks noChangeAspect="1"/>
          </p:cNvPicPr>
          <p:nvPr/>
        </p:nvPicPr>
        <p:blipFill>
          <a:blip r:embed="rId3"/>
          <a:stretch>
            <a:fillRect/>
          </a:stretch>
        </p:blipFill>
        <p:spPr>
          <a:xfrm>
            <a:off x="0" y="0"/>
            <a:ext cx="14630400" cy="2683669"/>
          </a:xfrm>
          <a:prstGeom prst="rect">
            <a:avLst/>
          </a:prstGeom>
        </p:spPr>
      </p:pic>
      <p:sp>
        <p:nvSpPr>
          <p:cNvPr id="3" name="Text 0" descr="World Map Illustrated"/>
          <p:cNvSpPr/>
          <p:nvPr/>
        </p:nvSpPr>
        <p:spPr>
          <a:xfrm>
            <a:off x="751403" y="3274100"/>
            <a:ext cx="6707029" cy="670917"/>
          </a:xfrm>
          <a:prstGeom prst="rect">
            <a:avLst/>
          </a:prstGeom>
          <a:noFill/>
          <a:ln/>
        </p:spPr>
        <p:txBody>
          <a:bodyPr wrap="none" lIns="0" tIns="0" rIns="0" bIns="0" rtlCol="0" anchor="t"/>
          <a:lstStyle/>
          <a:p>
            <a:pPr marL="0" indent="0" algn="l">
              <a:lnSpc>
                <a:spcPts val="5250"/>
              </a:lnSpc>
              <a:buNone/>
            </a:pPr>
            <a:r>
              <a:rPr lang="en-US" sz="4800" b="1" dirty="0">
                <a:latin typeface="Times New Roman" panose="02020603050405020304" pitchFamily="18" charset="0"/>
                <a:ea typeface="Lato Bold" pitchFamily="34" charset="-122"/>
                <a:cs typeface="Times New Roman" panose="02020603050405020304" pitchFamily="18" charset="0"/>
              </a:rPr>
              <a:t>Primary Research Objective</a:t>
            </a:r>
            <a:endParaRPr lang="en-US" sz="4800" dirty="0">
              <a:latin typeface="Times New Roman" panose="02020603050405020304" pitchFamily="18" charset="0"/>
              <a:cs typeface="Times New Roman" panose="02020603050405020304" pitchFamily="18" charset="0"/>
            </a:endParaRPr>
          </a:p>
        </p:txBody>
      </p:sp>
      <p:sp>
        <p:nvSpPr>
          <p:cNvPr id="4" name="Text 1" descr="World Map Illustrated"/>
          <p:cNvSpPr/>
          <p:nvPr/>
        </p:nvSpPr>
        <p:spPr>
          <a:xfrm>
            <a:off x="751403" y="4266962"/>
            <a:ext cx="10735032" cy="1341834"/>
          </a:xfrm>
          <a:prstGeom prst="rect">
            <a:avLst/>
          </a:prstGeom>
          <a:noFill/>
          <a:ln/>
        </p:spPr>
        <p:txBody>
          <a:bodyPr wrap="none" lIns="0" tIns="0" rIns="0" bIns="0" rtlCol="0" anchor="t"/>
          <a:lstStyle/>
          <a:p>
            <a:pPr marL="0" indent="0" algn="l">
              <a:lnSpc>
                <a:spcPts val="10550"/>
              </a:lnSpc>
              <a:buNone/>
            </a:pPr>
            <a:r>
              <a:rPr lang="en-US" sz="9600" b="1" dirty="0">
                <a:latin typeface="Times New Roman" panose="02020603050405020304" pitchFamily="18" charset="0"/>
                <a:ea typeface="Lato Bold" pitchFamily="34" charset="-122"/>
                <a:cs typeface="Times New Roman" panose="02020603050405020304" pitchFamily="18" charset="0"/>
              </a:rPr>
              <a:t>Connection Discovery</a:t>
            </a:r>
            <a:endParaRPr lang="en-US" sz="9600" dirty="0">
              <a:latin typeface="Times New Roman" panose="02020603050405020304" pitchFamily="18" charset="0"/>
              <a:cs typeface="Times New Roman" panose="02020603050405020304" pitchFamily="18" charset="0"/>
            </a:endParaRPr>
          </a:p>
        </p:txBody>
      </p:sp>
      <p:sp>
        <p:nvSpPr>
          <p:cNvPr id="5" name="Shape 2" descr="World Map Illustrated"/>
          <p:cNvSpPr/>
          <p:nvPr/>
        </p:nvSpPr>
        <p:spPr>
          <a:xfrm>
            <a:off x="751403" y="5930741"/>
            <a:ext cx="13127593" cy="1708309"/>
          </a:xfrm>
          <a:prstGeom prst="roundRect">
            <a:avLst>
              <a:gd name="adj" fmla="val 8564"/>
            </a:avLst>
          </a:prstGeom>
          <a:solidFill>
            <a:srgbClr val="EFECE6"/>
          </a:solidFill>
          <a:ln w="30480">
            <a:solidFill>
              <a:srgbClr val="CBC5B8"/>
            </a:solidFill>
            <a:prstDash val="solid"/>
          </a:ln>
        </p:spPr>
      </p:sp>
      <p:sp>
        <p:nvSpPr>
          <p:cNvPr id="6" name="Shape 3" descr="World Map Illustrated"/>
          <p:cNvSpPr/>
          <p:nvPr/>
        </p:nvSpPr>
        <p:spPr>
          <a:xfrm>
            <a:off x="720923" y="5930741"/>
            <a:ext cx="121920" cy="1708309"/>
          </a:xfrm>
          <a:prstGeom prst="roundRect">
            <a:avLst>
              <a:gd name="adj" fmla="val 26415"/>
            </a:avLst>
          </a:prstGeom>
          <a:solidFill>
            <a:srgbClr val="282824"/>
          </a:solidFill>
          <a:ln/>
        </p:spPr>
      </p:sp>
      <p:sp>
        <p:nvSpPr>
          <p:cNvPr id="7" name="Text 4" descr="World Map Illustrated"/>
          <p:cNvSpPr/>
          <p:nvPr/>
        </p:nvSpPr>
        <p:spPr>
          <a:xfrm>
            <a:off x="1087993" y="6175891"/>
            <a:ext cx="4404955" cy="402550"/>
          </a:xfrm>
          <a:prstGeom prst="rect">
            <a:avLst/>
          </a:prstGeom>
          <a:noFill/>
          <a:ln/>
        </p:spPr>
        <p:txBody>
          <a:bodyPr wrap="none" lIns="0" tIns="0" rIns="0" bIns="0" rtlCol="0" anchor="t"/>
          <a:lstStyle/>
          <a:p>
            <a:pPr marL="0" indent="0" algn="l">
              <a:lnSpc>
                <a:spcPts val="3150"/>
              </a:lnSpc>
              <a:buNone/>
            </a:pPr>
            <a:r>
              <a:rPr lang="en-US" sz="3200" b="1" dirty="0">
                <a:latin typeface="Times New Roman" panose="02020603050405020304" pitchFamily="18" charset="0"/>
                <a:ea typeface="Lato Bold" pitchFamily="34" charset="-122"/>
                <a:cs typeface="Times New Roman" panose="02020603050405020304" pitchFamily="18" charset="0"/>
              </a:rPr>
              <a:t>Global ETDs &amp; G20 Integration</a:t>
            </a:r>
            <a:endParaRPr lang="en-US" sz="3200" dirty="0">
              <a:latin typeface="Times New Roman" panose="02020603050405020304" pitchFamily="18" charset="0"/>
              <a:cs typeface="Times New Roman" panose="02020603050405020304" pitchFamily="18" charset="0"/>
            </a:endParaRPr>
          </a:p>
        </p:txBody>
      </p:sp>
      <p:sp>
        <p:nvSpPr>
          <p:cNvPr id="8" name="Text 5" descr="World Map Illustrated"/>
          <p:cNvSpPr/>
          <p:nvPr/>
        </p:nvSpPr>
        <p:spPr>
          <a:xfrm>
            <a:off x="1087993" y="6707148"/>
            <a:ext cx="12545854" cy="686752"/>
          </a:xfrm>
          <a:prstGeom prst="rect">
            <a:avLst/>
          </a:prstGeom>
          <a:noFill/>
          <a:ln/>
        </p:spPr>
        <p:txBody>
          <a:bodyPr wrap="square" lIns="0" tIns="0" rIns="0" bIns="0" rtlCol="0" anchor="t"/>
          <a:lstStyle/>
          <a:p>
            <a:pPr marL="0" indent="0" algn="l">
              <a:lnSpc>
                <a:spcPts val="2700"/>
              </a:lnSpc>
              <a:buNone/>
            </a:pPr>
            <a:r>
              <a:rPr lang="en-US" sz="2000" dirty="0">
                <a:latin typeface="Times New Roman" panose="02020603050405020304" pitchFamily="18" charset="0"/>
                <a:ea typeface="Lato" pitchFamily="34" charset="-122"/>
                <a:cs typeface="Times New Roman" panose="02020603050405020304" pitchFamily="18" charset="0"/>
              </a:rPr>
              <a:t>To identify and analyse the strategic connections between Global Electronic Theses and Dissertations repositories and G20 member countries' national research infrastructure</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863685"/>
            <a:ext cx="7961233" cy="708779"/>
          </a:xfrm>
          <a:prstGeom prst="rect">
            <a:avLst/>
          </a:prstGeom>
          <a:noFill/>
          <a:ln/>
        </p:spPr>
        <p:txBody>
          <a:bodyPr wrap="none" lIns="0" tIns="0" rIns="0" bIns="0" rtlCol="0" anchor="t"/>
          <a:lstStyle/>
          <a:p>
            <a:pPr marL="0" indent="0" algn="l">
              <a:lnSpc>
                <a:spcPts val="5550"/>
              </a:lnSpc>
              <a:buNone/>
            </a:pPr>
            <a:r>
              <a:rPr lang="en-US" sz="5400" b="1" dirty="0">
                <a:latin typeface="Times New Roman" panose="02020603050405020304" pitchFamily="18" charset="0"/>
                <a:ea typeface="Lato Bold" pitchFamily="34" charset="-122"/>
                <a:cs typeface="Times New Roman" panose="02020603050405020304" pitchFamily="18" charset="0"/>
              </a:rPr>
              <a:t>Secondary Research Objectives</a:t>
            </a:r>
            <a:endParaRPr lang="en-US" sz="54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793790" y="3026093"/>
            <a:ext cx="1134070" cy="1669852"/>
          </a:xfrm>
          <a:prstGeom prst="rect">
            <a:avLst/>
          </a:prstGeom>
        </p:spPr>
      </p:pic>
      <p:sp>
        <p:nvSpPr>
          <p:cNvPr id="4" name="Text 1"/>
          <p:cNvSpPr/>
          <p:nvPr/>
        </p:nvSpPr>
        <p:spPr>
          <a:xfrm>
            <a:off x="2154674" y="3252907"/>
            <a:ext cx="3029426" cy="354330"/>
          </a:xfrm>
          <a:prstGeom prst="rect">
            <a:avLst/>
          </a:prstGeom>
          <a:noFill/>
          <a:ln/>
        </p:spPr>
        <p:txBody>
          <a:bodyPr wrap="none" lIns="0" tIns="0" rIns="0" bIns="0" rtlCol="0" anchor="t"/>
          <a:lstStyle/>
          <a:p>
            <a:pPr marL="0" indent="0" algn="l">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Global Context Analysis</a:t>
            </a:r>
            <a:endParaRPr lang="en-US" sz="2800" dirty="0">
              <a:latin typeface="Times New Roman" panose="02020603050405020304" pitchFamily="18" charset="0"/>
              <a:cs typeface="Times New Roman" panose="02020603050405020304" pitchFamily="18" charset="0"/>
            </a:endParaRPr>
          </a:p>
        </p:txBody>
      </p:sp>
      <p:sp>
        <p:nvSpPr>
          <p:cNvPr id="5" name="Text 2"/>
          <p:cNvSpPr/>
          <p:nvPr/>
        </p:nvSpPr>
        <p:spPr>
          <a:xfrm>
            <a:off x="2154674" y="3743325"/>
            <a:ext cx="11681936" cy="725805"/>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To comprehensively analyse the importance and impact of Electronic Theses and Dissertations within the broader global research ecosystem</a:t>
            </a:r>
            <a:endParaRPr lang="en-US" sz="20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793790" y="4695944"/>
            <a:ext cx="1134070" cy="1669852"/>
          </a:xfrm>
          <a:prstGeom prst="rect">
            <a:avLst/>
          </a:prstGeom>
        </p:spPr>
      </p:pic>
      <p:sp>
        <p:nvSpPr>
          <p:cNvPr id="7" name="Text 3"/>
          <p:cNvSpPr/>
          <p:nvPr/>
        </p:nvSpPr>
        <p:spPr>
          <a:xfrm>
            <a:off x="2154674" y="4922758"/>
            <a:ext cx="3206234" cy="354330"/>
          </a:xfrm>
          <a:prstGeom prst="rect">
            <a:avLst/>
          </a:prstGeom>
          <a:noFill/>
          <a:ln/>
        </p:spPr>
        <p:txBody>
          <a:bodyPr wrap="none" lIns="0" tIns="0" rIns="0" bIns="0" rtlCol="0" anchor="t"/>
          <a:lstStyle/>
          <a:p>
            <a:pPr marL="0" indent="0" algn="l">
              <a:lnSpc>
                <a:spcPts val="2750"/>
              </a:lnSpc>
              <a:buNone/>
            </a:pPr>
            <a:r>
              <a:rPr lang="en-US" sz="2800" b="1" dirty="0">
                <a:latin typeface="Times New Roman" panose="02020603050405020304" pitchFamily="18" charset="0"/>
                <a:ea typeface="Lato Bold" pitchFamily="34" charset="-122"/>
                <a:cs typeface="Times New Roman" panose="02020603050405020304" pitchFamily="18" charset="0"/>
              </a:rPr>
              <a:t>Comparative Assessment</a:t>
            </a:r>
            <a:endParaRPr lang="en-US" sz="2800" dirty="0">
              <a:latin typeface="Times New Roman" panose="02020603050405020304" pitchFamily="18" charset="0"/>
              <a:cs typeface="Times New Roman" panose="02020603050405020304" pitchFamily="18" charset="0"/>
            </a:endParaRPr>
          </a:p>
        </p:txBody>
      </p:sp>
      <p:sp>
        <p:nvSpPr>
          <p:cNvPr id="8" name="Text 4"/>
          <p:cNvSpPr/>
          <p:nvPr/>
        </p:nvSpPr>
        <p:spPr>
          <a:xfrm>
            <a:off x="2154674" y="5413177"/>
            <a:ext cx="11681936" cy="725805"/>
          </a:xfrm>
          <a:prstGeom prst="rect">
            <a:avLst/>
          </a:prstGeom>
          <a:noFill/>
          <a:ln/>
        </p:spPr>
        <p:txBody>
          <a:bodyPr wrap="square" lIns="0" tIns="0" rIns="0" bIns="0" rtlCol="0" anchor="t"/>
          <a:lstStyle/>
          <a:p>
            <a:pPr marL="0" indent="0" algn="l">
              <a:lnSpc>
                <a:spcPts val="2850"/>
              </a:lnSpc>
              <a:buNone/>
            </a:pPr>
            <a:r>
              <a:rPr lang="en-US" sz="2000" dirty="0">
                <a:latin typeface="Times New Roman" panose="02020603050405020304" pitchFamily="18" charset="0"/>
                <a:ea typeface="Lato" pitchFamily="34" charset="-122"/>
                <a:cs typeface="Times New Roman" panose="02020603050405020304" pitchFamily="18" charset="0"/>
              </a:rPr>
              <a:t>To systematically compare ETD initiatives across G20 countries with established NDLTD repository standards and best practices</a:t>
            </a:r>
            <a:endParaRPr lang="en-US" sz="2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D31310D-6DCC-F967-3B57-43FEBBB7B7A0}"/>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52093" y="1362492"/>
            <a:ext cx="4081105" cy="493038"/>
          </a:xfrm>
          <a:prstGeom prst="rect">
            <a:avLst/>
          </a:prstGeom>
          <a:noFill/>
          <a:ln/>
        </p:spPr>
        <p:txBody>
          <a:bodyPr wrap="none" lIns="0" tIns="0" rIns="0" bIns="0" rtlCol="0" anchor="t"/>
          <a:lstStyle/>
          <a:p>
            <a:pPr marL="0" indent="0" algn="l">
              <a:lnSpc>
                <a:spcPts val="3850"/>
              </a:lnSpc>
              <a:buNone/>
            </a:pPr>
            <a:r>
              <a:rPr lang="en-US" sz="4400" b="1" dirty="0">
                <a:latin typeface="Times New Roman" panose="02020603050405020304" pitchFamily="18" charset="0"/>
                <a:ea typeface="Lato Bold" pitchFamily="34" charset="-122"/>
                <a:cs typeface="Times New Roman" panose="02020603050405020304" pitchFamily="18" charset="0"/>
              </a:rPr>
              <a:t>Research Methodology</a:t>
            </a:r>
            <a:endParaRPr lang="en-US" sz="4400" dirty="0">
              <a:latin typeface="Times New Roman" panose="02020603050405020304" pitchFamily="18" charset="0"/>
              <a:cs typeface="Times New Roman" panose="02020603050405020304" pitchFamily="18" charset="0"/>
            </a:endParaRPr>
          </a:p>
        </p:txBody>
      </p:sp>
      <p:sp>
        <p:nvSpPr>
          <p:cNvPr id="3" name="Text 1"/>
          <p:cNvSpPr/>
          <p:nvPr/>
        </p:nvSpPr>
        <p:spPr>
          <a:xfrm>
            <a:off x="552093" y="2269510"/>
            <a:ext cx="157758" cy="197168"/>
          </a:xfrm>
          <a:prstGeom prst="rect">
            <a:avLst/>
          </a:prstGeom>
          <a:noFill/>
          <a:ln/>
        </p:spPr>
        <p:txBody>
          <a:bodyPr wrap="none" lIns="0" tIns="0" rIns="0" bIns="0" rtlCol="0" anchor="t"/>
          <a:lstStyle/>
          <a:p>
            <a:pPr marL="0" indent="0" algn="l">
              <a:lnSpc>
                <a:spcPts val="1950"/>
              </a:lnSpc>
              <a:buNone/>
            </a:pPr>
            <a:r>
              <a:rPr lang="en-US" sz="2000" dirty="0">
                <a:latin typeface="Times New Roman" panose="02020603050405020304" pitchFamily="18" charset="0"/>
                <a:ea typeface="Lato Light" pitchFamily="34" charset="-122"/>
                <a:cs typeface="Times New Roman" panose="02020603050405020304" pitchFamily="18" charset="0"/>
              </a:rPr>
              <a:t>01</a:t>
            </a:r>
            <a:endParaRPr lang="en-US" sz="2000" dirty="0">
              <a:latin typeface="Times New Roman" panose="02020603050405020304" pitchFamily="18" charset="0"/>
              <a:cs typeface="Times New Roman" panose="02020603050405020304" pitchFamily="18" charset="0"/>
            </a:endParaRPr>
          </a:p>
        </p:txBody>
      </p:sp>
      <p:sp>
        <p:nvSpPr>
          <p:cNvPr id="4" name="Shape 2"/>
          <p:cNvSpPr/>
          <p:nvPr/>
        </p:nvSpPr>
        <p:spPr>
          <a:xfrm>
            <a:off x="552093" y="2514779"/>
            <a:ext cx="5179576" cy="22860"/>
          </a:xfrm>
          <a:prstGeom prst="rect">
            <a:avLst/>
          </a:prstGeom>
          <a:solidFill>
            <a:srgbClr val="282824"/>
          </a:solidFill>
          <a:ln/>
        </p:spPr>
      </p:sp>
      <p:sp>
        <p:nvSpPr>
          <p:cNvPr id="5" name="Text 3"/>
          <p:cNvSpPr/>
          <p:nvPr/>
        </p:nvSpPr>
        <p:spPr>
          <a:xfrm>
            <a:off x="552093" y="2639318"/>
            <a:ext cx="1972032" cy="246459"/>
          </a:xfrm>
          <a:prstGeom prst="rect">
            <a:avLst/>
          </a:prstGeom>
          <a:noFill/>
          <a:ln/>
        </p:spPr>
        <p:txBody>
          <a:bodyPr wrap="none" lIns="0" tIns="0" rIns="0" bIns="0" rtlCol="0" anchor="t"/>
          <a:lstStyle/>
          <a:p>
            <a:pPr marL="0" indent="0" algn="l">
              <a:lnSpc>
                <a:spcPts val="1900"/>
              </a:lnSpc>
              <a:buNone/>
            </a:pPr>
            <a:r>
              <a:rPr lang="en-US" sz="2400" b="1" dirty="0">
                <a:latin typeface="Times New Roman" panose="02020603050405020304" pitchFamily="18" charset="0"/>
                <a:ea typeface="Lato Bold" pitchFamily="34" charset="-122"/>
                <a:cs typeface="Times New Roman" panose="02020603050405020304" pitchFamily="18" charset="0"/>
              </a:rPr>
              <a:t>Webometric Analysis</a:t>
            </a:r>
            <a:endParaRPr lang="en-US" sz="2400" dirty="0">
              <a:latin typeface="Times New Roman" panose="02020603050405020304" pitchFamily="18" charset="0"/>
              <a:cs typeface="Times New Roman" panose="02020603050405020304" pitchFamily="18" charset="0"/>
            </a:endParaRPr>
          </a:p>
        </p:txBody>
      </p:sp>
      <p:sp>
        <p:nvSpPr>
          <p:cNvPr id="6" name="Text 4"/>
          <p:cNvSpPr/>
          <p:nvPr/>
        </p:nvSpPr>
        <p:spPr>
          <a:xfrm>
            <a:off x="552093" y="3043535"/>
            <a:ext cx="5179576" cy="252413"/>
          </a:xfrm>
          <a:prstGeom prst="rect">
            <a:avLst/>
          </a:prstGeom>
          <a:noFill/>
          <a:ln/>
        </p:spPr>
        <p:txBody>
          <a:bodyPr wrap="none" lIns="0" tIns="0" rIns="0" bIns="0" rtlCol="0" anchor="t"/>
          <a:lstStyle/>
          <a:p>
            <a:pPr marL="0" indent="0" algn="l">
              <a:lnSpc>
                <a:spcPts val="1950"/>
              </a:lnSpc>
              <a:buNone/>
            </a:pPr>
            <a:r>
              <a:rPr lang="en-US" sz="2000" dirty="0">
                <a:latin typeface="Times New Roman" panose="02020603050405020304" pitchFamily="18" charset="0"/>
                <a:ea typeface="Lato" pitchFamily="34" charset="-122"/>
                <a:cs typeface="Times New Roman" panose="02020603050405020304" pitchFamily="18" charset="0"/>
              </a:rPr>
              <a:t>Systematic evaluation of digital repository metrics</a:t>
            </a:r>
            <a:endParaRPr lang="en-US" sz="2000" dirty="0">
              <a:latin typeface="Times New Roman" panose="02020603050405020304" pitchFamily="18" charset="0"/>
              <a:cs typeface="Times New Roman" panose="02020603050405020304" pitchFamily="18" charset="0"/>
            </a:endParaRPr>
          </a:p>
        </p:txBody>
      </p:sp>
      <p:sp>
        <p:nvSpPr>
          <p:cNvPr id="7" name="Text 5"/>
          <p:cNvSpPr/>
          <p:nvPr/>
        </p:nvSpPr>
        <p:spPr>
          <a:xfrm>
            <a:off x="552093" y="3571935"/>
            <a:ext cx="157758" cy="197168"/>
          </a:xfrm>
          <a:prstGeom prst="rect">
            <a:avLst/>
          </a:prstGeom>
          <a:noFill/>
          <a:ln/>
        </p:spPr>
        <p:txBody>
          <a:bodyPr wrap="none" lIns="0" tIns="0" rIns="0" bIns="0" rtlCol="0" anchor="t"/>
          <a:lstStyle/>
          <a:p>
            <a:pPr marL="0" indent="0" algn="l">
              <a:lnSpc>
                <a:spcPts val="1950"/>
              </a:lnSpc>
              <a:buNone/>
            </a:pPr>
            <a:r>
              <a:rPr lang="en-US" sz="2000" dirty="0">
                <a:latin typeface="Times New Roman" panose="02020603050405020304" pitchFamily="18" charset="0"/>
                <a:ea typeface="Lato Light" pitchFamily="34" charset="-122"/>
                <a:cs typeface="Times New Roman" panose="02020603050405020304" pitchFamily="18" charset="0"/>
              </a:rPr>
              <a:t>02</a:t>
            </a:r>
            <a:endParaRPr lang="en-US" sz="2000" dirty="0">
              <a:latin typeface="Times New Roman" panose="02020603050405020304" pitchFamily="18" charset="0"/>
              <a:cs typeface="Times New Roman" panose="02020603050405020304" pitchFamily="18" charset="0"/>
            </a:endParaRPr>
          </a:p>
        </p:txBody>
      </p:sp>
      <p:sp>
        <p:nvSpPr>
          <p:cNvPr id="8" name="Shape 6"/>
          <p:cNvSpPr/>
          <p:nvPr/>
        </p:nvSpPr>
        <p:spPr>
          <a:xfrm>
            <a:off x="552093" y="3817203"/>
            <a:ext cx="5179576" cy="22860"/>
          </a:xfrm>
          <a:prstGeom prst="rect">
            <a:avLst/>
          </a:prstGeom>
          <a:solidFill>
            <a:srgbClr val="282824"/>
          </a:solidFill>
          <a:ln/>
        </p:spPr>
      </p:sp>
      <p:sp>
        <p:nvSpPr>
          <p:cNvPr id="9" name="Text 7"/>
          <p:cNvSpPr/>
          <p:nvPr/>
        </p:nvSpPr>
        <p:spPr>
          <a:xfrm>
            <a:off x="552093" y="3941743"/>
            <a:ext cx="2377321" cy="246459"/>
          </a:xfrm>
          <a:prstGeom prst="rect">
            <a:avLst/>
          </a:prstGeom>
          <a:noFill/>
          <a:ln/>
        </p:spPr>
        <p:txBody>
          <a:bodyPr wrap="none" lIns="0" tIns="0" rIns="0" bIns="0" rtlCol="0" anchor="t"/>
          <a:lstStyle/>
          <a:p>
            <a:pPr marL="0" indent="0" algn="l">
              <a:lnSpc>
                <a:spcPts val="1900"/>
              </a:lnSpc>
              <a:buNone/>
            </a:pPr>
            <a:r>
              <a:rPr lang="en-US" sz="2400" b="1" dirty="0">
                <a:latin typeface="Times New Roman" panose="02020603050405020304" pitchFamily="18" charset="0"/>
                <a:ea typeface="Lato Bold" pitchFamily="34" charset="-122"/>
                <a:cs typeface="Times New Roman" panose="02020603050405020304" pitchFamily="18" charset="0"/>
              </a:rPr>
              <a:t>Quantitative Data Analysis</a:t>
            </a:r>
            <a:endParaRPr lang="en-US" sz="2400" dirty="0">
              <a:latin typeface="Times New Roman" panose="02020603050405020304" pitchFamily="18" charset="0"/>
              <a:cs typeface="Times New Roman" panose="02020603050405020304" pitchFamily="18" charset="0"/>
            </a:endParaRPr>
          </a:p>
        </p:txBody>
      </p:sp>
      <p:sp>
        <p:nvSpPr>
          <p:cNvPr id="10" name="Text 8"/>
          <p:cNvSpPr/>
          <p:nvPr/>
        </p:nvSpPr>
        <p:spPr>
          <a:xfrm>
            <a:off x="552093" y="4345960"/>
            <a:ext cx="5179576" cy="252413"/>
          </a:xfrm>
          <a:prstGeom prst="rect">
            <a:avLst/>
          </a:prstGeom>
          <a:noFill/>
          <a:ln/>
        </p:spPr>
        <p:txBody>
          <a:bodyPr wrap="none" lIns="0" tIns="0" rIns="0" bIns="0" rtlCol="0" anchor="t"/>
          <a:lstStyle/>
          <a:p>
            <a:pPr marL="0" indent="0" algn="l">
              <a:lnSpc>
                <a:spcPts val="1950"/>
              </a:lnSpc>
              <a:buNone/>
            </a:pPr>
            <a:r>
              <a:rPr lang="en-US" sz="2000" dirty="0">
                <a:latin typeface="Times New Roman" panose="02020603050405020304" pitchFamily="18" charset="0"/>
                <a:ea typeface="Lato" pitchFamily="34" charset="-122"/>
                <a:cs typeface="Times New Roman" panose="02020603050405020304" pitchFamily="18" charset="0"/>
              </a:rPr>
              <a:t>Statistical examination of ETD repository data</a:t>
            </a:r>
            <a:endParaRPr lang="en-US" sz="2000" dirty="0">
              <a:latin typeface="Times New Roman" panose="02020603050405020304" pitchFamily="18" charset="0"/>
              <a:cs typeface="Times New Roman" panose="02020603050405020304" pitchFamily="18" charset="0"/>
            </a:endParaRPr>
          </a:p>
        </p:txBody>
      </p:sp>
      <p:sp>
        <p:nvSpPr>
          <p:cNvPr id="11" name="Text 9"/>
          <p:cNvSpPr/>
          <p:nvPr/>
        </p:nvSpPr>
        <p:spPr>
          <a:xfrm>
            <a:off x="552093" y="4874359"/>
            <a:ext cx="157758" cy="197168"/>
          </a:xfrm>
          <a:prstGeom prst="rect">
            <a:avLst/>
          </a:prstGeom>
          <a:noFill/>
          <a:ln/>
        </p:spPr>
        <p:txBody>
          <a:bodyPr wrap="none" lIns="0" tIns="0" rIns="0" bIns="0" rtlCol="0" anchor="t"/>
          <a:lstStyle/>
          <a:p>
            <a:pPr marL="0" indent="0" algn="l">
              <a:lnSpc>
                <a:spcPts val="1950"/>
              </a:lnSpc>
              <a:buNone/>
            </a:pPr>
            <a:r>
              <a:rPr lang="en-US" sz="2000" dirty="0">
                <a:latin typeface="Times New Roman" panose="02020603050405020304" pitchFamily="18" charset="0"/>
                <a:ea typeface="Lato Light" pitchFamily="34" charset="-122"/>
                <a:cs typeface="Times New Roman" panose="02020603050405020304" pitchFamily="18" charset="0"/>
              </a:rPr>
              <a:t>03</a:t>
            </a:r>
            <a:endParaRPr lang="en-US" sz="2000" dirty="0">
              <a:latin typeface="Times New Roman" panose="02020603050405020304" pitchFamily="18" charset="0"/>
              <a:cs typeface="Times New Roman" panose="02020603050405020304" pitchFamily="18" charset="0"/>
            </a:endParaRPr>
          </a:p>
        </p:txBody>
      </p:sp>
      <p:sp>
        <p:nvSpPr>
          <p:cNvPr id="12" name="Shape 10"/>
          <p:cNvSpPr/>
          <p:nvPr/>
        </p:nvSpPr>
        <p:spPr>
          <a:xfrm>
            <a:off x="552093" y="5119628"/>
            <a:ext cx="5179576" cy="22860"/>
          </a:xfrm>
          <a:prstGeom prst="rect">
            <a:avLst/>
          </a:prstGeom>
          <a:solidFill>
            <a:srgbClr val="282824"/>
          </a:solidFill>
          <a:ln/>
        </p:spPr>
      </p:sp>
      <p:sp>
        <p:nvSpPr>
          <p:cNvPr id="13" name="Text 11"/>
          <p:cNvSpPr/>
          <p:nvPr/>
        </p:nvSpPr>
        <p:spPr>
          <a:xfrm>
            <a:off x="552093" y="5244167"/>
            <a:ext cx="1972032" cy="246459"/>
          </a:xfrm>
          <a:prstGeom prst="rect">
            <a:avLst/>
          </a:prstGeom>
          <a:noFill/>
          <a:ln/>
        </p:spPr>
        <p:txBody>
          <a:bodyPr wrap="none" lIns="0" tIns="0" rIns="0" bIns="0" rtlCol="0" anchor="t"/>
          <a:lstStyle/>
          <a:p>
            <a:pPr marL="0" indent="0" algn="l">
              <a:lnSpc>
                <a:spcPts val="1900"/>
              </a:lnSpc>
              <a:buNone/>
            </a:pPr>
            <a:r>
              <a:rPr lang="en-US" sz="2400" b="1" dirty="0">
                <a:latin typeface="Times New Roman" panose="02020603050405020304" pitchFamily="18" charset="0"/>
                <a:ea typeface="Lato Bold" pitchFamily="34" charset="-122"/>
                <a:cs typeface="Times New Roman" panose="02020603050405020304" pitchFamily="18" charset="0"/>
              </a:rPr>
              <a:t>Sample Selection</a:t>
            </a:r>
            <a:endParaRPr lang="en-US" sz="2400" dirty="0">
              <a:latin typeface="Times New Roman" panose="02020603050405020304" pitchFamily="18" charset="0"/>
              <a:cs typeface="Times New Roman" panose="02020603050405020304" pitchFamily="18" charset="0"/>
            </a:endParaRPr>
          </a:p>
        </p:txBody>
      </p:sp>
      <p:sp>
        <p:nvSpPr>
          <p:cNvPr id="14" name="Text 12"/>
          <p:cNvSpPr/>
          <p:nvPr/>
        </p:nvSpPr>
        <p:spPr>
          <a:xfrm>
            <a:off x="552093" y="5648385"/>
            <a:ext cx="5179576" cy="252413"/>
          </a:xfrm>
          <a:prstGeom prst="rect">
            <a:avLst/>
          </a:prstGeom>
          <a:noFill/>
          <a:ln/>
        </p:spPr>
        <p:txBody>
          <a:bodyPr wrap="none" lIns="0" tIns="0" rIns="0" bIns="0" rtlCol="0" anchor="t"/>
          <a:lstStyle/>
          <a:p>
            <a:pPr marL="0" indent="0" algn="l">
              <a:lnSpc>
                <a:spcPts val="1950"/>
              </a:lnSpc>
              <a:buNone/>
            </a:pPr>
            <a:r>
              <a:rPr lang="en-US" sz="2000" dirty="0">
                <a:latin typeface="Times New Roman" panose="02020603050405020304" pitchFamily="18" charset="0"/>
                <a:ea typeface="Lato" pitchFamily="34" charset="-122"/>
                <a:cs typeface="Times New Roman" panose="02020603050405020304" pitchFamily="18" charset="0"/>
              </a:rPr>
              <a:t>G20 national repositories as primary data sources</a:t>
            </a:r>
            <a:endParaRPr lang="en-US" sz="2000" dirty="0">
              <a:latin typeface="Times New Roman" panose="02020603050405020304" pitchFamily="18" charset="0"/>
              <a:cs typeface="Times New Roman" panose="02020603050405020304" pitchFamily="18" charset="0"/>
            </a:endParaRPr>
          </a:p>
        </p:txBody>
      </p:sp>
      <p:pic>
        <p:nvPicPr>
          <p:cNvPr id="15" name="Image 0" descr="Research Methodology"/>
          <p:cNvPicPr>
            <a:picLocks noChangeAspect="1"/>
          </p:cNvPicPr>
          <p:nvPr/>
        </p:nvPicPr>
        <p:blipFill>
          <a:blip r:embed="rId3"/>
          <a:stretch>
            <a:fillRect/>
          </a:stretch>
        </p:blipFill>
        <p:spPr>
          <a:xfrm>
            <a:off x="7494271" y="714673"/>
            <a:ext cx="6462116" cy="6462116"/>
          </a:xfrm>
          <a:prstGeom prst="rect">
            <a:avLst/>
          </a:prstGeom>
        </p:spPr>
      </p:pic>
      <p:sp>
        <p:nvSpPr>
          <p:cNvPr id="16" name="Rectangle 15">
            <a:extLst>
              <a:ext uri="{FF2B5EF4-FFF2-40B4-BE49-F238E27FC236}">
                <a16:creationId xmlns:a16="http://schemas.microsoft.com/office/drawing/2014/main" id="{B1C5E638-6D99-C3CD-9C05-6DCE84DD9D2C}"/>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D8206E8-4248-2255-1D3F-52AF6A5B44B5}"/>
              </a:ext>
            </a:extLst>
          </p:cNvPr>
          <p:cNvSpPr/>
          <p:nvPr/>
        </p:nvSpPr>
        <p:spPr>
          <a:xfrm>
            <a:off x="12767310" y="7580947"/>
            <a:ext cx="1725930" cy="571500"/>
          </a:xfrm>
          <a:prstGeom prst="rect">
            <a:avLst/>
          </a:prstGeom>
          <a:solidFill>
            <a:srgbClr val="EF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2" name="Text 0"/>
          <p:cNvSpPr/>
          <p:nvPr/>
        </p:nvSpPr>
        <p:spPr>
          <a:xfrm>
            <a:off x="762119" y="598765"/>
            <a:ext cx="6755487" cy="680442"/>
          </a:xfrm>
          <a:prstGeom prst="rect">
            <a:avLst/>
          </a:prstGeom>
          <a:noFill/>
          <a:ln/>
        </p:spPr>
        <p:txBody>
          <a:bodyPr wrap="none" lIns="0" tIns="0" rIns="0" bIns="0" rtlCol="0" anchor="t"/>
          <a:lstStyle/>
          <a:p>
            <a:pPr marL="0" indent="0" algn="l">
              <a:lnSpc>
                <a:spcPts val="5350"/>
              </a:lnSpc>
              <a:buNone/>
            </a:pPr>
            <a:r>
              <a:rPr lang="en-US" sz="5400" b="1" dirty="0">
                <a:latin typeface="Times New Roman" panose="02020603050405020304" pitchFamily="18" charset="0"/>
                <a:ea typeface="Lato Bold" pitchFamily="34" charset="-122"/>
                <a:cs typeface="Times New Roman" panose="02020603050405020304" pitchFamily="18" charset="0"/>
              </a:rPr>
              <a:t>NDLTD Global Participation</a:t>
            </a:r>
            <a:endParaRPr lang="en-US" sz="5400" dirty="0">
              <a:latin typeface="Times New Roman" panose="02020603050405020304" pitchFamily="18" charset="0"/>
              <a:cs typeface="Times New Roman" panose="02020603050405020304" pitchFamily="18" charset="0"/>
            </a:endParaRPr>
          </a:p>
        </p:txBody>
      </p:sp>
      <p:sp>
        <p:nvSpPr>
          <p:cNvPr id="3" name="Text 1"/>
          <p:cNvSpPr/>
          <p:nvPr/>
        </p:nvSpPr>
        <p:spPr>
          <a:xfrm>
            <a:off x="762119" y="1714619"/>
            <a:ext cx="13106162" cy="696754"/>
          </a:xfrm>
          <a:prstGeom prst="rect">
            <a:avLst/>
          </a:prstGeom>
          <a:noFill/>
          <a:ln/>
        </p:spPr>
        <p:txBody>
          <a:bodyPr wrap="square" lIns="0" tIns="0" rIns="0" bIns="0" rtlCol="0" anchor="t"/>
          <a:lstStyle/>
          <a:p>
            <a:pPr marL="0" indent="0" algn="l">
              <a:lnSpc>
                <a:spcPts val="2700"/>
              </a:lnSpc>
              <a:buNone/>
            </a:pPr>
            <a:r>
              <a:rPr lang="en-US" sz="2400" dirty="0">
                <a:latin typeface="Times New Roman" panose="02020603050405020304" pitchFamily="18" charset="0"/>
                <a:ea typeface="Lato" pitchFamily="34" charset="-122"/>
                <a:cs typeface="Times New Roman" panose="02020603050405020304" pitchFamily="18" charset="0"/>
              </a:rPr>
              <a:t>Twenty G20 countries actively participate in the NDLTD global open access movement, contributing to worldwide scholarly knowledge sharing</a:t>
            </a:r>
            <a:endParaRPr lang="en-US" sz="2400" dirty="0">
              <a:latin typeface="Times New Roman" panose="02020603050405020304" pitchFamily="18" charset="0"/>
              <a:cs typeface="Times New Roman" panose="02020603050405020304" pitchFamily="18" charset="0"/>
            </a:endParaRPr>
          </a:p>
        </p:txBody>
      </p:sp>
      <p:sp>
        <p:nvSpPr>
          <p:cNvPr id="4" name="Text 2"/>
          <p:cNvSpPr/>
          <p:nvPr/>
        </p:nvSpPr>
        <p:spPr>
          <a:xfrm>
            <a:off x="2082046" y="3141821"/>
            <a:ext cx="2721888" cy="340162"/>
          </a:xfrm>
          <a:prstGeom prst="rect">
            <a:avLst/>
          </a:prstGeom>
          <a:noFill/>
          <a:ln/>
        </p:spPr>
        <p:txBody>
          <a:bodyPr wrap="none" lIns="0" tIns="0" rIns="0" bIns="0" rtlCol="0" anchor="t"/>
          <a:lstStyle/>
          <a:p>
            <a:pPr marL="0" indent="0" algn="r">
              <a:lnSpc>
                <a:spcPts val="2650"/>
              </a:lnSpc>
              <a:buNone/>
            </a:pPr>
            <a:r>
              <a:rPr lang="en-US" sz="3200" b="1" dirty="0">
                <a:latin typeface="Times New Roman" panose="02020603050405020304" pitchFamily="18" charset="0"/>
                <a:ea typeface="Lato Bold" pitchFamily="34" charset="-122"/>
                <a:cs typeface="Times New Roman" panose="02020603050405020304" pitchFamily="18" charset="0"/>
              </a:rPr>
              <a:t>Australia</a:t>
            </a:r>
            <a:endParaRPr lang="en-US" sz="32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5021580" y="2656284"/>
            <a:ext cx="4587121" cy="4587121"/>
          </a:xfrm>
          <a:prstGeom prst="rect">
            <a:avLst/>
          </a:prstGeom>
        </p:spPr>
      </p:pic>
      <p:pic>
        <p:nvPicPr>
          <p:cNvPr id="6" name="Image 1" descr="preencoded.png"/>
          <p:cNvPicPr>
            <a:picLocks noChangeAspect="1"/>
          </p:cNvPicPr>
          <p:nvPr/>
        </p:nvPicPr>
        <p:blipFill>
          <a:blip r:embed="rId4"/>
          <a:stretch>
            <a:fillRect/>
          </a:stretch>
        </p:blipFill>
        <p:spPr>
          <a:xfrm>
            <a:off x="6349484" y="3355777"/>
            <a:ext cx="325755" cy="407194"/>
          </a:xfrm>
          <a:prstGeom prst="rect">
            <a:avLst/>
          </a:prstGeom>
        </p:spPr>
      </p:pic>
      <p:sp>
        <p:nvSpPr>
          <p:cNvPr id="7" name="Text 3"/>
          <p:cNvSpPr/>
          <p:nvPr/>
        </p:nvSpPr>
        <p:spPr>
          <a:xfrm>
            <a:off x="9826347" y="3141821"/>
            <a:ext cx="2721888" cy="340162"/>
          </a:xfrm>
          <a:prstGeom prst="rect">
            <a:avLst/>
          </a:prstGeom>
          <a:noFill/>
          <a:ln/>
        </p:spPr>
        <p:txBody>
          <a:bodyPr wrap="none" lIns="0" tIns="0" rIns="0" bIns="0" rtlCol="0" anchor="t"/>
          <a:lstStyle/>
          <a:p>
            <a:pPr marL="0" indent="0" algn="l">
              <a:lnSpc>
                <a:spcPts val="2650"/>
              </a:lnSpc>
              <a:buNone/>
            </a:pPr>
            <a:r>
              <a:rPr lang="en-US" sz="3200" b="1" dirty="0">
                <a:latin typeface="Times New Roman" panose="02020603050405020304" pitchFamily="18" charset="0"/>
                <a:ea typeface="Lato Bold" pitchFamily="34" charset="-122"/>
                <a:cs typeface="Times New Roman" panose="02020603050405020304" pitchFamily="18" charset="0"/>
              </a:rPr>
              <a:t>Brazil</a:t>
            </a:r>
            <a:endParaRPr lang="en-US" sz="3200" dirty="0">
              <a:latin typeface="Times New Roman" panose="02020603050405020304" pitchFamily="18" charset="0"/>
              <a:cs typeface="Times New Roman" panose="02020603050405020304" pitchFamily="18" charset="0"/>
            </a:endParaRPr>
          </a:p>
        </p:txBody>
      </p:sp>
      <p:pic>
        <p:nvPicPr>
          <p:cNvPr id="8" name="Image 2" descr="preencoded.png"/>
          <p:cNvPicPr>
            <a:picLocks noChangeAspect="1"/>
          </p:cNvPicPr>
          <p:nvPr/>
        </p:nvPicPr>
        <p:blipFill>
          <a:blip r:embed="rId5"/>
          <a:stretch>
            <a:fillRect/>
          </a:stretch>
        </p:blipFill>
        <p:spPr>
          <a:xfrm>
            <a:off x="5021580" y="2656284"/>
            <a:ext cx="4587121" cy="4587121"/>
          </a:xfrm>
          <a:prstGeom prst="rect">
            <a:avLst/>
          </a:prstGeom>
        </p:spPr>
      </p:pic>
      <p:pic>
        <p:nvPicPr>
          <p:cNvPr id="9" name="Image 3" descr="preencoded.png"/>
          <p:cNvPicPr>
            <a:picLocks noChangeAspect="1"/>
          </p:cNvPicPr>
          <p:nvPr/>
        </p:nvPicPr>
        <p:blipFill>
          <a:blip r:embed="rId4"/>
          <a:stretch>
            <a:fillRect/>
          </a:stretch>
        </p:blipFill>
        <p:spPr>
          <a:xfrm>
            <a:off x="7954923" y="3355777"/>
            <a:ext cx="325755" cy="407194"/>
          </a:xfrm>
          <a:prstGeom prst="rect">
            <a:avLst/>
          </a:prstGeom>
        </p:spPr>
      </p:pic>
      <p:sp>
        <p:nvSpPr>
          <p:cNvPr id="10" name="Text 4"/>
          <p:cNvSpPr/>
          <p:nvPr/>
        </p:nvSpPr>
        <p:spPr>
          <a:xfrm>
            <a:off x="10044113" y="4779645"/>
            <a:ext cx="2721888" cy="340162"/>
          </a:xfrm>
          <a:prstGeom prst="rect">
            <a:avLst/>
          </a:prstGeom>
          <a:noFill/>
          <a:ln/>
        </p:spPr>
        <p:txBody>
          <a:bodyPr wrap="none" lIns="0" tIns="0" rIns="0" bIns="0" rtlCol="0" anchor="t"/>
          <a:lstStyle/>
          <a:p>
            <a:pPr marL="0" indent="0" algn="l">
              <a:lnSpc>
                <a:spcPts val="2650"/>
              </a:lnSpc>
              <a:buNone/>
            </a:pPr>
            <a:r>
              <a:rPr lang="en-US" sz="3200" b="1" dirty="0">
                <a:latin typeface="Times New Roman" panose="02020603050405020304" pitchFamily="18" charset="0"/>
                <a:ea typeface="Lato Bold" pitchFamily="34" charset="-122"/>
                <a:cs typeface="Times New Roman" panose="02020603050405020304" pitchFamily="18" charset="0"/>
              </a:rPr>
              <a:t>Canada</a:t>
            </a:r>
            <a:endParaRPr lang="en-US" sz="3200" dirty="0">
              <a:latin typeface="Times New Roman" panose="02020603050405020304" pitchFamily="18" charset="0"/>
              <a:cs typeface="Times New Roman" panose="02020603050405020304" pitchFamily="18" charset="0"/>
            </a:endParaRPr>
          </a:p>
        </p:txBody>
      </p:sp>
      <p:pic>
        <p:nvPicPr>
          <p:cNvPr id="11" name="Image 4" descr="preencoded.png"/>
          <p:cNvPicPr>
            <a:picLocks noChangeAspect="1"/>
          </p:cNvPicPr>
          <p:nvPr/>
        </p:nvPicPr>
        <p:blipFill>
          <a:blip r:embed="rId6"/>
          <a:stretch>
            <a:fillRect/>
          </a:stretch>
        </p:blipFill>
        <p:spPr>
          <a:xfrm>
            <a:off x="5021580" y="2656284"/>
            <a:ext cx="4587121" cy="4587121"/>
          </a:xfrm>
          <a:prstGeom prst="rect">
            <a:avLst/>
          </a:prstGeom>
        </p:spPr>
      </p:pic>
      <p:pic>
        <p:nvPicPr>
          <p:cNvPr id="12" name="Image 5" descr="preencoded.png"/>
          <p:cNvPicPr>
            <a:picLocks noChangeAspect="1"/>
          </p:cNvPicPr>
          <p:nvPr/>
        </p:nvPicPr>
        <p:blipFill>
          <a:blip r:embed="rId7"/>
          <a:stretch>
            <a:fillRect/>
          </a:stretch>
        </p:blipFill>
        <p:spPr>
          <a:xfrm>
            <a:off x="8757642" y="4746188"/>
            <a:ext cx="325755" cy="407194"/>
          </a:xfrm>
          <a:prstGeom prst="rect">
            <a:avLst/>
          </a:prstGeom>
        </p:spPr>
      </p:pic>
      <p:sp>
        <p:nvSpPr>
          <p:cNvPr id="13" name="Text 5"/>
          <p:cNvSpPr/>
          <p:nvPr/>
        </p:nvSpPr>
        <p:spPr>
          <a:xfrm>
            <a:off x="9826347" y="6417588"/>
            <a:ext cx="2721888" cy="340162"/>
          </a:xfrm>
          <a:prstGeom prst="rect">
            <a:avLst/>
          </a:prstGeom>
          <a:noFill/>
          <a:ln/>
        </p:spPr>
        <p:txBody>
          <a:bodyPr wrap="none" lIns="0" tIns="0" rIns="0" bIns="0" rtlCol="0" anchor="t"/>
          <a:lstStyle/>
          <a:p>
            <a:pPr marL="0" indent="0" algn="l">
              <a:lnSpc>
                <a:spcPts val="2650"/>
              </a:lnSpc>
              <a:buNone/>
            </a:pPr>
            <a:r>
              <a:rPr lang="en-US" sz="3200" b="1" dirty="0">
                <a:latin typeface="Times New Roman" panose="02020603050405020304" pitchFamily="18" charset="0"/>
                <a:ea typeface="Lato Bold" pitchFamily="34" charset="-122"/>
                <a:cs typeface="Times New Roman" panose="02020603050405020304" pitchFamily="18" charset="0"/>
              </a:rPr>
              <a:t>China</a:t>
            </a:r>
            <a:endParaRPr lang="en-US" sz="3200" dirty="0">
              <a:latin typeface="Times New Roman" panose="02020603050405020304" pitchFamily="18" charset="0"/>
              <a:cs typeface="Times New Roman" panose="02020603050405020304" pitchFamily="18" charset="0"/>
            </a:endParaRPr>
          </a:p>
        </p:txBody>
      </p:sp>
      <p:pic>
        <p:nvPicPr>
          <p:cNvPr id="14" name="Image 6" descr="preencoded.png"/>
          <p:cNvPicPr>
            <a:picLocks noChangeAspect="1"/>
          </p:cNvPicPr>
          <p:nvPr/>
        </p:nvPicPr>
        <p:blipFill>
          <a:blip r:embed="rId8"/>
          <a:stretch>
            <a:fillRect/>
          </a:stretch>
        </p:blipFill>
        <p:spPr>
          <a:xfrm>
            <a:off x="5021580" y="2656284"/>
            <a:ext cx="4587121" cy="4587121"/>
          </a:xfrm>
          <a:prstGeom prst="rect">
            <a:avLst/>
          </a:prstGeom>
        </p:spPr>
      </p:pic>
      <p:pic>
        <p:nvPicPr>
          <p:cNvPr id="15" name="Image 7" descr="preencoded.png"/>
          <p:cNvPicPr>
            <a:picLocks noChangeAspect="1"/>
          </p:cNvPicPr>
          <p:nvPr/>
        </p:nvPicPr>
        <p:blipFill>
          <a:blip r:embed="rId7"/>
          <a:stretch>
            <a:fillRect/>
          </a:stretch>
        </p:blipFill>
        <p:spPr>
          <a:xfrm>
            <a:off x="7954923" y="6136600"/>
            <a:ext cx="325755" cy="407194"/>
          </a:xfrm>
          <a:prstGeom prst="rect">
            <a:avLst/>
          </a:prstGeom>
        </p:spPr>
      </p:pic>
      <p:sp>
        <p:nvSpPr>
          <p:cNvPr id="16" name="Text 6"/>
          <p:cNvSpPr/>
          <p:nvPr/>
        </p:nvSpPr>
        <p:spPr>
          <a:xfrm>
            <a:off x="2082046" y="6417588"/>
            <a:ext cx="2721888" cy="340162"/>
          </a:xfrm>
          <a:prstGeom prst="rect">
            <a:avLst/>
          </a:prstGeom>
          <a:noFill/>
          <a:ln/>
        </p:spPr>
        <p:txBody>
          <a:bodyPr wrap="none" lIns="0" tIns="0" rIns="0" bIns="0" rtlCol="0" anchor="t"/>
          <a:lstStyle/>
          <a:p>
            <a:pPr marL="0" indent="0" algn="r">
              <a:lnSpc>
                <a:spcPts val="2650"/>
              </a:lnSpc>
              <a:buNone/>
            </a:pPr>
            <a:r>
              <a:rPr lang="en-US" sz="3200" b="1" dirty="0">
                <a:latin typeface="Times New Roman" panose="02020603050405020304" pitchFamily="18" charset="0"/>
                <a:ea typeface="Lato Bold" pitchFamily="34" charset="-122"/>
                <a:cs typeface="Times New Roman" panose="02020603050405020304" pitchFamily="18" charset="0"/>
              </a:rPr>
              <a:t>France</a:t>
            </a:r>
            <a:endParaRPr lang="en-US" sz="3200" dirty="0">
              <a:latin typeface="Times New Roman" panose="02020603050405020304" pitchFamily="18" charset="0"/>
              <a:cs typeface="Times New Roman" panose="02020603050405020304" pitchFamily="18" charset="0"/>
            </a:endParaRPr>
          </a:p>
        </p:txBody>
      </p:sp>
      <p:pic>
        <p:nvPicPr>
          <p:cNvPr id="17" name="Image 8" descr="preencoded.png"/>
          <p:cNvPicPr>
            <a:picLocks noChangeAspect="1"/>
          </p:cNvPicPr>
          <p:nvPr/>
        </p:nvPicPr>
        <p:blipFill>
          <a:blip r:embed="rId9"/>
          <a:stretch>
            <a:fillRect/>
          </a:stretch>
        </p:blipFill>
        <p:spPr>
          <a:xfrm>
            <a:off x="5021580" y="2656284"/>
            <a:ext cx="4587121" cy="4587121"/>
          </a:xfrm>
          <a:prstGeom prst="rect">
            <a:avLst/>
          </a:prstGeom>
        </p:spPr>
      </p:pic>
      <p:pic>
        <p:nvPicPr>
          <p:cNvPr id="18" name="Image 9" descr="preencoded.png"/>
          <p:cNvPicPr>
            <a:picLocks noChangeAspect="1"/>
          </p:cNvPicPr>
          <p:nvPr/>
        </p:nvPicPr>
        <p:blipFill>
          <a:blip r:embed="rId7"/>
          <a:stretch>
            <a:fillRect/>
          </a:stretch>
        </p:blipFill>
        <p:spPr>
          <a:xfrm>
            <a:off x="6349484" y="6136600"/>
            <a:ext cx="325755" cy="407194"/>
          </a:xfrm>
          <a:prstGeom prst="rect">
            <a:avLst/>
          </a:prstGeom>
        </p:spPr>
      </p:pic>
      <p:sp>
        <p:nvSpPr>
          <p:cNvPr id="19" name="Text 7"/>
          <p:cNvSpPr/>
          <p:nvPr/>
        </p:nvSpPr>
        <p:spPr>
          <a:xfrm>
            <a:off x="1864281" y="4779645"/>
            <a:ext cx="2721888" cy="340162"/>
          </a:xfrm>
          <a:prstGeom prst="rect">
            <a:avLst/>
          </a:prstGeom>
          <a:noFill/>
          <a:ln/>
        </p:spPr>
        <p:txBody>
          <a:bodyPr wrap="none" lIns="0" tIns="0" rIns="0" bIns="0" rtlCol="0" anchor="t"/>
          <a:lstStyle/>
          <a:p>
            <a:pPr marL="0" indent="0" algn="r">
              <a:lnSpc>
                <a:spcPts val="2650"/>
              </a:lnSpc>
              <a:buNone/>
            </a:pPr>
            <a:r>
              <a:rPr lang="en-US" sz="3200" b="1" dirty="0">
                <a:latin typeface="Times New Roman" panose="02020603050405020304" pitchFamily="18" charset="0"/>
                <a:ea typeface="Lato Bold" pitchFamily="34" charset="-122"/>
                <a:cs typeface="Times New Roman" panose="02020603050405020304" pitchFamily="18" charset="0"/>
              </a:rPr>
              <a:t>Germany</a:t>
            </a:r>
            <a:endParaRPr lang="en-US" sz="3200" dirty="0">
              <a:latin typeface="Times New Roman" panose="02020603050405020304" pitchFamily="18" charset="0"/>
              <a:cs typeface="Times New Roman" panose="02020603050405020304" pitchFamily="18" charset="0"/>
            </a:endParaRPr>
          </a:p>
        </p:txBody>
      </p:sp>
      <p:pic>
        <p:nvPicPr>
          <p:cNvPr id="20" name="Image 10" descr="preencoded.png"/>
          <p:cNvPicPr>
            <a:picLocks noChangeAspect="1"/>
          </p:cNvPicPr>
          <p:nvPr/>
        </p:nvPicPr>
        <p:blipFill>
          <a:blip r:embed="rId10"/>
          <a:stretch>
            <a:fillRect/>
          </a:stretch>
        </p:blipFill>
        <p:spPr>
          <a:xfrm>
            <a:off x="5021580" y="2656284"/>
            <a:ext cx="4587121" cy="4587121"/>
          </a:xfrm>
          <a:prstGeom prst="rect">
            <a:avLst/>
          </a:prstGeom>
        </p:spPr>
      </p:pic>
      <p:pic>
        <p:nvPicPr>
          <p:cNvPr id="21" name="Image 11" descr="preencoded.png"/>
          <p:cNvPicPr>
            <a:picLocks noChangeAspect="1"/>
          </p:cNvPicPr>
          <p:nvPr/>
        </p:nvPicPr>
        <p:blipFill>
          <a:blip r:embed="rId7"/>
          <a:stretch>
            <a:fillRect/>
          </a:stretch>
        </p:blipFill>
        <p:spPr>
          <a:xfrm>
            <a:off x="5546765" y="4746188"/>
            <a:ext cx="325755" cy="407194"/>
          </a:xfrm>
          <a:prstGeom prst="rect">
            <a:avLst/>
          </a:prstGeom>
        </p:spPr>
      </p:pic>
      <p:sp>
        <p:nvSpPr>
          <p:cNvPr id="22" name="Text 8"/>
          <p:cNvSpPr/>
          <p:nvPr/>
        </p:nvSpPr>
        <p:spPr>
          <a:xfrm>
            <a:off x="243959" y="7488079"/>
            <a:ext cx="13106162" cy="348377"/>
          </a:xfrm>
          <a:prstGeom prst="rect">
            <a:avLst/>
          </a:prstGeom>
          <a:noFill/>
          <a:ln/>
        </p:spPr>
        <p:txBody>
          <a:bodyPr wrap="none" lIns="0" tIns="0" rIns="0" bIns="0" rtlCol="0" anchor="t"/>
          <a:lstStyle/>
          <a:p>
            <a:pPr marL="0" indent="0" algn="l">
              <a:lnSpc>
                <a:spcPts val="2700"/>
              </a:lnSpc>
              <a:buNone/>
            </a:pPr>
            <a:r>
              <a:rPr lang="en-US" sz="2400" dirty="0">
                <a:latin typeface="Times New Roman" panose="02020603050405020304" pitchFamily="18" charset="0"/>
                <a:ea typeface="Lato" pitchFamily="34" charset="-122"/>
                <a:cs typeface="Times New Roman" panose="02020603050405020304" pitchFamily="18" charset="0"/>
              </a:rPr>
              <a:t>Additional participating nations include India, Italy, Japan, South Africa, United Kingdom, United States, and others</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1541</Words>
  <Application>Microsoft Office PowerPoint</Application>
  <PresentationFormat>Custom</PresentationFormat>
  <Paragraphs>259</Paragraphs>
  <Slides>31</Slides>
  <Notes>31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Arpan Kumar Bala</dc:creator>
  <cp:lastModifiedBy>Dr Sukanta Kumar Patra</cp:lastModifiedBy>
  <cp:revision>13</cp:revision>
  <dcterms:created xsi:type="dcterms:W3CDTF">2025-09-21T09:58:37Z</dcterms:created>
  <dcterms:modified xsi:type="dcterms:W3CDTF">2025-10-31T13:55:34Z</dcterms:modified>
</cp:coreProperties>
</file>