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theme/themeOverride2.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4"/>
  </p:sldMasterIdLst>
  <p:notesMasterIdLst>
    <p:notesMasterId r:id="rId43"/>
  </p:notesMasterIdLst>
  <p:handoutMasterIdLst>
    <p:handoutMasterId r:id="rId44"/>
  </p:handoutMasterIdLst>
  <p:sldIdLst>
    <p:sldId id="281" r:id="rId5"/>
    <p:sldId id="482" r:id="rId6"/>
    <p:sldId id="486" r:id="rId7"/>
    <p:sldId id="488" r:id="rId8"/>
    <p:sldId id="484" r:id="rId9"/>
    <p:sldId id="485" r:id="rId10"/>
    <p:sldId id="489" r:id="rId11"/>
    <p:sldId id="499" r:id="rId12"/>
    <p:sldId id="498" r:id="rId13"/>
    <p:sldId id="490" r:id="rId14"/>
    <p:sldId id="491" r:id="rId15"/>
    <p:sldId id="513" r:id="rId16"/>
    <p:sldId id="500" r:id="rId17"/>
    <p:sldId id="503" r:id="rId18"/>
    <p:sldId id="505" r:id="rId19"/>
    <p:sldId id="504" r:id="rId20"/>
    <p:sldId id="506" r:id="rId21"/>
    <p:sldId id="508" r:id="rId22"/>
    <p:sldId id="509" r:id="rId23"/>
    <p:sldId id="510" r:id="rId24"/>
    <p:sldId id="492" r:id="rId25"/>
    <p:sldId id="502" r:id="rId26"/>
    <p:sldId id="512" r:id="rId27"/>
    <p:sldId id="496" r:id="rId28"/>
    <p:sldId id="514" r:id="rId29"/>
    <p:sldId id="511" r:id="rId30"/>
    <p:sldId id="497" r:id="rId31"/>
    <p:sldId id="515" r:id="rId32"/>
    <p:sldId id="518" r:id="rId33"/>
    <p:sldId id="495" r:id="rId34"/>
    <p:sldId id="517" r:id="rId35"/>
    <p:sldId id="519" r:id="rId36"/>
    <p:sldId id="494" r:id="rId37"/>
    <p:sldId id="521" r:id="rId38"/>
    <p:sldId id="480" r:id="rId39"/>
    <p:sldId id="522" r:id="rId40"/>
    <p:sldId id="523" r:id="rId41"/>
    <p:sldId id="446"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60" userDrawn="1">
          <p15:clr>
            <a:srgbClr val="A4A3A4"/>
          </p15:clr>
        </p15:guide>
        <p15:guide id="2" pos="7392"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AC4B2F3E-8D65-1F00-9068-39DB8E87AE4D}" name="Gray, Bethany D [ENGL]" initials="GBD[" userId="S::begray@iastate.edu::7635795e-a497-4a86-a722-1742c23c71d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10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81232" autoAdjust="0"/>
  </p:normalViewPr>
  <p:slideViewPr>
    <p:cSldViewPr snapToGrid="0">
      <p:cViewPr varScale="1">
        <p:scale>
          <a:sx n="90" d="100"/>
          <a:sy n="90" d="100"/>
        </p:scale>
        <p:origin x="1352" y="200"/>
      </p:cViewPr>
      <p:guideLst>
        <p:guide pos="360"/>
        <p:guide pos="7392"/>
        <p:guide orient="horz" pos="2160"/>
      </p:guideLst>
    </p:cSldViewPr>
  </p:slideViewPr>
  <p:notesTextViewPr>
    <p:cViewPr>
      <p:scale>
        <a:sx n="1" d="1"/>
        <a:sy n="1" d="1"/>
      </p:scale>
      <p:origin x="0" y="0"/>
    </p:cViewPr>
  </p:notesTextViewPr>
  <p:sorterViewPr>
    <p:cViewPr>
      <p:scale>
        <a:sx n="100" d="100"/>
        <a:sy n="100" d="100"/>
      </p:scale>
      <p:origin x="0" y="-480"/>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98A282-64EE-4AFD-8552-B2D8613171BA}"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3CC5D797-765D-46F7-B2D4-3BAFAB902EB4}">
      <dgm:prSet/>
      <dgm:spPr/>
      <dgm:t>
        <a:bodyPr/>
        <a:lstStyle/>
        <a:p>
          <a:pPr>
            <a:lnSpc>
              <a:spcPct val="100000"/>
            </a:lnSpc>
          </a:pPr>
          <a:r>
            <a:rPr lang="en-US" dirty="0"/>
            <a:t>Addressing the linguistic challenge</a:t>
          </a:r>
        </a:p>
      </dgm:t>
    </dgm:pt>
    <dgm:pt modelId="{74CFC6F9-F071-481E-BE52-3DEF46057B8E}" type="parTrans" cxnId="{D241F654-36E5-4C21-A2BF-A34C23D677B3}">
      <dgm:prSet/>
      <dgm:spPr/>
      <dgm:t>
        <a:bodyPr/>
        <a:lstStyle/>
        <a:p>
          <a:endParaRPr lang="en-US"/>
        </a:p>
      </dgm:t>
    </dgm:pt>
    <dgm:pt modelId="{3E292D43-B007-4E97-A18D-37072B49A4EB}" type="sibTrans" cxnId="{D241F654-36E5-4C21-A2BF-A34C23D677B3}">
      <dgm:prSet/>
      <dgm:spPr/>
      <dgm:t>
        <a:bodyPr/>
        <a:lstStyle/>
        <a:p>
          <a:pPr>
            <a:lnSpc>
              <a:spcPct val="100000"/>
            </a:lnSpc>
          </a:pPr>
          <a:endParaRPr lang="en-US"/>
        </a:p>
      </dgm:t>
    </dgm:pt>
    <dgm:pt modelId="{D47D3134-4C6C-4093-8537-7B78EC0DC008}">
      <dgm:prSet/>
      <dgm:spPr/>
      <dgm:t>
        <a:bodyPr/>
        <a:lstStyle/>
        <a:p>
          <a:pPr>
            <a:lnSpc>
              <a:spcPct val="100000"/>
            </a:lnSpc>
          </a:pPr>
          <a:r>
            <a:rPr lang="en-US" dirty="0"/>
            <a:t>Addressing the methodological challenge in dissertation writing research</a:t>
          </a:r>
        </a:p>
      </dgm:t>
    </dgm:pt>
    <dgm:pt modelId="{008ABB57-FDC9-46AA-85E8-FA882DD37573}" type="parTrans" cxnId="{F2EA3556-B358-465F-8E36-2FAA8A769B11}">
      <dgm:prSet/>
      <dgm:spPr/>
      <dgm:t>
        <a:bodyPr/>
        <a:lstStyle/>
        <a:p>
          <a:endParaRPr lang="en-US"/>
        </a:p>
      </dgm:t>
    </dgm:pt>
    <dgm:pt modelId="{6F76A52F-3EC3-49C5-BC87-74356E654495}" type="sibTrans" cxnId="{F2EA3556-B358-465F-8E36-2FAA8A769B11}">
      <dgm:prSet/>
      <dgm:spPr/>
      <dgm:t>
        <a:bodyPr/>
        <a:lstStyle/>
        <a:p>
          <a:pPr>
            <a:lnSpc>
              <a:spcPct val="100000"/>
            </a:lnSpc>
          </a:pPr>
          <a:endParaRPr lang="en-US"/>
        </a:p>
      </dgm:t>
    </dgm:pt>
    <dgm:pt modelId="{E345670E-8576-4434-A352-213E4E94E607}">
      <dgm:prSet/>
      <dgm:spPr/>
      <dgm:t>
        <a:bodyPr/>
        <a:lstStyle/>
        <a:p>
          <a:pPr>
            <a:lnSpc>
              <a:spcPct val="100000"/>
            </a:lnSpc>
          </a:pPr>
          <a:r>
            <a:rPr lang="en-US"/>
            <a:t>Motivating corpus-based studies to consider the principles of representativeness </a:t>
          </a:r>
        </a:p>
      </dgm:t>
    </dgm:pt>
    <dgm:pt modelId="{6140D1B2-327F-4B3F-8837-3B6264DF972D}" type="parTrans" cxnId="{9111BEAC-A913-44AD-8E25-BF27C92B26F4}">
      <dgm:prSet/>
      <dgm:spPr/>
      <dgm:t>
        <a:bodyPr/>
        <a:lstStyle/>
        <a:p>
          <a:endParaRPr lang="en-US"/>
        </a:p>
      </dgm:t>
    </dgm:pt>
    <dgm:pt modelId="{641D3A0B-C3A1-49CC-9225-F455D0DD5BF8}" type="sibTrans" cxnId="{9111BEAC-A913-44AD-8E25-BF27C92B26F4}">
      <dgm:prSet/>
      <dgm:spPr/>
      <dgm:t>
        <a:bodyPr/>
        <a:lstStyle/>
        <a:p>
          <a:pPr>
            <a:lnSpc>
              <a:spcPct val="100000"/>
            </a:lnSpc>
          </a:pPr>
          <a:endParaRPr lang="en-US"/>
        </a:p>
      </dgm:t>
    </dgm:pt>
    <dgm:pt modelId="{33F4D2DC-B798-47BB-A661-FC9A97AB52A6}">
      <dgm:prSet/>
      <dgm:spPr/>
      <dgm:t>
        <a:bodyPr/>
        <a:lstStyle/>
        <a:p>
          <a:pPr>
            <a:lnSpc>
              <a:spcPct val="100000"/>
            </a:lnSpc>
          </a:pPr>
          <a:r>
            <a:rPr lang="en-US"/>
            <a:t>Motivating the pedagogical implications for research-based dissertation writing that accounts for disciplinary variation </a:t>
          </a:r>
        </a:p>
      </dgm:t>
    </dgm:pt>
    <dgm:pt modelId="{8D31BC0B-F50D-47C8-8D78-708280D83EE3}" type="parTrans" cxnId="{6525A4FA-561A-4E48-9FF1-792CBE19926E}">
      <dgm:prSet/>
      <dgm:spPr/>
      <dgm:t>
        <a:bodyPr/>
        <a:lstStyle/>
        <a:p>
          <a:endParaRPr lang="en-US"/>
        </a:p>
      </dgm:t>
    </dgm:pt>
    <dgm:pt modelId="{EAC07D4A-28A2-41DC-8B17-88BBF274E833}" type="sibTrans" cxnId="{6525A4FA-561A-4E48-9FF1-792CBE19926E}">
      <dgm:prSet/>
      <dgm:spPr/>
      <dgm:t>
        <a:bodyPr/>
        <a:lstStyle/>
        <a:p>
          <a:endParaRPr lang="en-US"/>
        </a:p>
      </dgm:t>
    </dgm:pt>
    <dgm:pt modelId="{C5368F61-5F1A-4146-BC61-1C29342A95A6}" type="pres">
      <dgm:prSet presAssocID="{3398A282-64EE-4AFD-8552-B2D8613171BA}" presName="root" presStyleCnt="0">
        <dgm:presLayoutVars>
          <dgm:dir/>
          <dgm:resizeHandles val="exact"/>
        </dgm:presLayoutVars>
      </dgm:prSet>
      <dgm:spPr/>
    </dgm:pt>
    <dgm:pt modelId="{C115D24A-7A91-497D-A493-66A4FCEE8C37}" type="pres">
      <dgm:prSet presAssocID="{3398A282-64EE-4AFD-8552-B2D8613171BA}" presName="container" presStyleCnt="0">
        <dgm:presLayoutVars>
          <dgm:dir/>
          <dgm:resizeHandles val="exact"/>
        </dgm:presLayoutVars>
      </dgm:prSet>
      <dgm:spPr/>
    </dgm:pt>
    <dgm:pt modelId="{143CED20-23DC-45CA-9AED-CDA6870460C7}" type="pres">
      <dgm:prSet presAssocID="{3CC5D797-765D-46F7-B2D4-3BAFAB902EB4}" presName="compNode" presStyleCnt="0"/>
      <dgm:spPr/>
    </dgm:pt>
    <dgm:pt modelId="{D62815C5-2C53-4F8C-BD8A-01659B01E774}" type="pres">
      <dgm:prSet presAssocID="{3CC5D797-765D-46F7-B2D4-3BAFAB902EB4}" presName="iconBgRect" presStyleLbl="bgShp" presStyleIdx="0" presStyleCnt="4"/>
      <dgm:spPr/>
    </dgm:pt>
    <dgm:pt modelId="{00EB9963-AAA2-4611-9D00-F601A848B4B9}" type="pres">
      <dgm:prSet presAssocID="{3CC5D797-765D-46F7-B2D4-3BAFAB902EB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at"/>
        </a:ext>
      </dgm:extLst>
    </dgm:pt>
    <dgm:pt modelId="{17D4AB21-F1B1-483A-895D-E1A13CC8FF32}" type="pres">
      <dgm:prSet presAssocID="{3CC5D797-765D-46F7-B2D4-3BAFAB902EB4}" presName="spaceRect" presStyleCnt="0"/>
      <dgm:spPr/>
    </dgm:pt>
    <dgm:pt modelId="{A62A0453-D7E6-4D14-930C-3201BA8D03A2}" type="pres">
      <dgm:prSet presAssocID="{3CC5D797-765D-46F7-B2D4-3BAFAB902EB4}" presName="textRect" presStyleLbl="revTx" presStyleIdx="0" presStyleCnt="4">
        <dgm:presLayoutVars>
          <dgm:chMax val="1"/>
          <dgm:chPref val="1"/>
        </dgm:presLayoutVars>
      </dgm:prSet>
      <dgm:spPr/>
    </dgm:pt>
    <dgm:pt modelId="{FC88A989-7DE4-4F82-AD80-C5D956DB3875}" type="pres">
      <dgm:prSet presAssocID="{3E292D43-B007-4E97-A18D-37072B49A4EB}" presName="sibTrans" presStyleLbl="sibTrans2D1" presStyleIdx="0" presStyleCnt="0"/>
      <dgm:spPr/>
    </dgm:pt>
    <dgm:pt modelId="{11E5939B-5890-479D-94E4-8EBF1D54F4E6}" type="pres">
      <dgm:prSet presAssocID="{D47D3134-4C6C-4093-8537-7B78EC0DC008}" presName="compNode" presStyleCnt="0"/>
      <dgm:spPr/>
    </dgm:pt>
    <dgm:pt modelId="{5FDA4CD2-3D20-4ABD-BA32-2739DF5A2CB5}" type="pres">
      <dgm:prSet presAssocID="{D47D3134-4C6C-4093-8537-7B78EC0DC008}" presName="iconBgRect" presStyleLbl="bgShp" presStyleIdx="1" presStyleCnt="4"/>
      <dgm:spPr/>
    </dgm:pt>
    <dgm:pt modelId="{547CD3C1-DF77-4C6E-A286-B00E8891DC0B}" type="pres">
      <dgm:prSet presAssocID="{D47D3134-4C6C-4093-8537-7B78EC0DC00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encil"/>
        </a:ext>
      </dgm:extLst>
    </dgm:pt>
    <dgm:pt modelId="{7E67BBA7-4257-47DB-8140-600A37AC136A}" type="pres">
      <dgm:prSet presAssocID="{D47D3134-4C6C-4093-8537-7B78EC0DC008}" presName="spaceRect" presStyleCnt="0"/>
      <dgm:spPr/>
    </dgm:pt>
    <dgm:pt modelId="{0EEE0DB6-E388-4BD4-AE50-5DA56935A05D}" type="pres">
      <dgm:prSet presAssocID="{D47D3134-4C6C-4093-8537-7B78EC0DC008}" presName="textRect" presStyleLbl="revTx" presStyleIdx="1" presStyleCnt="4">
        <dgm:presLayoutVars>
          <dgm:chMax val="1"/>
          <dgm:chPref val="1"/>
        </dgm:presLayoutVars>
      </dgm:prSet>
      <dgm:spPr/>
    </dgm:pt>
    <dgm:pt modelId="{B5097869-EA4C-4C9E-9361-16E8496DDAF3}" type="pres">
      <dgm:prSet presAssocID="{6F76A52F-3EC3-49C5-BC87-74356E654495}" presName="sibTrans" presStyleLbl="sibTrans2D1" presStyleIdx="0" presStyleCnt="0"/>
      <dgm:spPr/>
    </dgm:pt>
    <dgm:pt modelId="{F12E5935-1211-4E13-87E6-055A1397E557}" type="pres">
      <dgm:prSet presAssocID="{E345670E-8576-4434-A352-213E4E94E607}" presName="compNode" presStyleCnt="0"/>
      <dgm:spPr/>
    </dgm:pt>
    <dgm:pt modelId="{1260188D-FB96-4C5C-9FD0-E1D6A99C439D}" type="pres">
      <dgm:prSet presAssocID="{E345670E-8576-4434-A352-213E4E94E607}" presName="iconBgRect" presStyleLbl="bgShp" presStyleIdx="2" presStyleCnt="4"/>
      <dgm:spPr/>
    </dgm:pt>
    <dgm:pt modelId="{D1C30D7B-1941-4304-B4B5-C6ECBA32D703}" type="pres">
      <dgm:prSet presAssocID="{E345670E-8576-4434-A352-213E4E94E60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oks"/>
        </a:ext>
      </dgm:extLst>
    </dgm:pt>
    <dgm:pt modelId="{DF2C2E99-55A5-4422-AA9C-F90279DCD648}" type="pres">
      <dgm:prSet presAssocID="{E345670E-8576-4434-A352-213E4E94E607}" presName="spaceRect" presStyleCnt="0"/>
      <dgm:spPr/>
    </dgm:pt>
    <dgm:pt modelId="{DF2A150F-3CBE-41A6-9097-41641FAD74D0}" type="pres">
      <dgm:prSet presAssocID="{E345670E-8576-4434-A352-213E4E94E607}" presName="textRect" presStyleLbl="revTx" presStyleIdx="2" presStyleCnt="4">
        <dgm:presLayoutVars>
          <dgm:chMax val="1"/>
          <dgm:chPref val="1"/>
        </dgm:presLayoutVars>
      </dgm:prSet>
      <dgm:spPr/>
    </dgm:pt>
    <dgm:pt modelId="{EE56315F-3619-4EC9-95AD-9EC5E792E33A}" type="pres">
      <dgm:prSet presAssocID="{641D3A0B-C3A1-49CC-9225-F455D0DD5BF8}" presName="sibTrans" presStyleLbl="sibTrans2D1" presStyleIdx="0" presStyleCnt="0"/>
      <dgm:spPr/>
    </dgm:pt>
    <dgm:pt modelId="{E93BCD32-F137-429A-9CC1-8F8EE72CDD50}" type="pres">
      <dgm:prSet presAssocID="{33F4D2DC-B798-47BB-A661-FC9A97AB52A6}" presName="compNode" presStyleCnt="0"/>
      <dgm:spPr/>
    </dgm:pt>
    <dgm:pt modelId="{82B35EB9-8594-4465-A0AD-471C8801B745}" type="pres">
      <dgm:prSet presAssocID="{33F4D2DC-B798-47BB-A661-FC9A97AB52A6}" presName="iconBgRect" presStyleLbl="bgShp" presStyleIdx="3" presStyleCnt="4"/>
      <dgm:spPr/>
    </dgm:pt>
    <dgm:pt modelId="{793FAFB7-CBB7-4EC2-B286-6684A1E29D2D}" type="pres">
      <dgm:prSet presAssocID="{33F4D2DC-B798-47BB-A661-FC9A97AB52A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lassroom"/>
        </a:ext>
      </dgm:extLst>
    </dgm:pt>
    <dgm:pt modelId="{0612FE40-FEED-4E1B-9420-F6396D7EFEF1}" type="pres">
      <dgm:prSet presAssocID="{33F4D2DC-B798-47BB-A661-FC9A97AB52A6}" presName="spaceRect" presStyleCnt="0"/>
      <dgm:spPr/>
    </dgm:pt>
    <dgm:pt modelId="{A8808008-21D3-4674-B138-E61141BA9CD8}" type="pres">
      <dgm:prSet presAssocID="{33F4D2DC-B798-47BB-A661-FC9A97AB52A6}" presName="textRect" presStyleLbl="revTx" presStyleIdx="3" presStyleCnt="4">
        <dgm:presLayoutVars>
          <dgm:chMax val="1"/>
          <dgm:chPref val="1"/>
        </dgm:presLayoutVars>
      </dgm:prSet>
      <dgm:spPr/>
    </dgm:pt>
  </dgm:ptLst>
  <dgm:cxnLst>
    <dgm:cxn modelId="{38481302-F85A-4B7A-A252-A6D607823FAD}" type="presOf" srcId="{3E292D43-B007-4E97-A18D-37072B49A4EB}" destId="{FC88A989-7DE4-4F82-AD80-C5D956DB3875}" srcOrd="0" destOrd="0" presId="urn:microsoft.com/office/officeart/2018/2/layout/IconCircleList"/>
    <dgm:cxn modelId="{A96AE411-BEDF-4622-92CF-A72D94CF9AA4}" type="presOf" srcId="{33F4D2DC-B798-47BB-A661-FC9A97AB52A6}" destId="{A8808008-21D3-4674-B138-E61141BA9CD8}" srcOrd="0" destOrd="0" presId="urn:microsoft.com/office/officeart/2018/2/layout/IconCircleList"/>
    <dgm:cxn modelId="{F1825027-1409-456A-9A48-F1C2D1B6F25A}" type="presOf" srcId="{D47D3134-4C6C-4093-8537-7B78EC0DC008}" destId="{0EEE0DB6-E388-4BD4-AE50-5DA56935A05D}" srcOrd="0" destOrd="0" presId="urn:microsoft.com/office/officeart/2018/2/layout/IconCircleList"/>
    <dgm:cxn modelId="{32B63D2F-CB22-4195-AF43-3EA4DCF586EA}" type="presOf" srcId="{3CC5D797-765D-46F7-B2D4-3BAFAB902EB4}" destId="{A62A0453-D7E6-4D14-930C-3201BA8D03A2}" srcOrd="0" destOrd="0" presId="urn:microsoft.com/office/officeart/2018/2/layout/IconCircleList"/>
    <dgm:cxn modelId="{A480A532-C7B3-4111-93C5-1CD8962F5692}" type="presOf" srcId="{641D3A0B-C3A1-49CC-9225-F455D0DD5BF8}" destId="{EE56315F-3619-4EC9-95AD-9EC5E792E33A}" srcOrd="0" destOrd="0" presId="urn:microsoft.com/office/officeart/2018/2/layout/IconCircleList"/>
    <dgm:cxn modelId="{C6A7B839-DC77-4DFD-A117-8B50E1ECFE9A}" type="presOf" srcId="{6F76A52F-3EC3-49C5-BC87-74356E654495}" destId="{B5097869-EA4C-4C9E-9361-16E8496DDAF3}" srcOrd="0" destOrd="0" presId="urn:microsoft.com/office/officeart/2018/2/layout/IconCircleList"/>
    <dgm:cxn modelId="{D241F654-36E5-4C21-A2BF-A34C23D677B3}" srcId="{3398A282-64EE-4AFD-8552-B2D8613171BA}" destId="{3CC5D797-765D-46F7-B2D4-3BAFAB902EB4}" srcOrd="0" destOrd="0" parTransId="{74CFC6F9-F071-481E-BE52-3DEF46057B8E}" sibTransId="{3E292D43-B007-4E97-A18D-37072B49A4EB}"/>
    <dgm:cxn modelId="{F2EA3556-B358-465F-8E36-2FAA8A769B11}" srcId="{3398A282-64EE-4AFD-8552-B2D8613171BA}" destId="{D47D3134-4C6C-4093-8537-7B78EC0DC008}" srcOrd="1" destOrd="0" parTransId="{008ABB57-FDC9-46AA-85E8-FA882DD37573}" sibTransId="{6F76A52F-3EC3-49C5-BC87-74356E654495}"/>
    <dgm:cxn modelId="{47D1F27D-FD82-4C00-8FF3-FFEE98FCC469}" type="presOf" srcId="{3398A282-64EE-4AFD-8552-B2D8613171BA}" destId="{C5368F61-5F1A-4146-BC61-1C29342A95A6}" srcOrd="0" destOrd="0" presId="urn:microsoft.com/office/officeart/2018/2/layout/IconCircleList"/>
    <dgm:cxn modelId="{9111BEAC-A913-44AD-8E25-BF27C92B26F4}" srcId="{3398A282-64EE-4AFD-8552-B2D8613171BA}" destId="{E345670E-8576-4434-A352-213E4E94E607}" srcOrd="2" destOrd="0" parTransId="{6140D1B2-327F-4B3F-8837-3B6264DF972D}" sibTransId="{641D3A0B-C3A1-49CC-9225-F455D0DD5BF8}"/>
    <dgm:cxn modelId="{B685CDCF-2A22-4795-AB01-782445DA27E3}" type="presOf" srcId="{E345670E-8576-4434-A352-213E4E94E607}" destId="{DF2A150F-3CBE-41A6-9097-41641FAD74D0}" srcOrd="0" destOrd="0" presId="urn:microsoft.com/office/officeart/2018/2/layout/IconCircleList"/>
    <dgm:cxn modelId="{6525A4FA-561A-4E48-9FF1-792CBE19926E}" srcId="{3398A282-64EE-4AFD-8552-B2D8613171BA}" destId="{33F4D2DC-B798-47BB-A661-FC9A97AB52A6}" srcOrd="3" destOrd="0" parTransId="{8D31BC0B-F50D-47C8-8D78-708280D83EE3}" sibTransId="{EAC07D4A-28A2-41DC-8B17-88BBF274E833}"/>
    <dgm:cxn modelId="{C3AE85D5-8B51-4692-BCCB-6F70635E66CA}" type="presParOf" srcId="{C5368F61-5F1A-4146-BC61-1C29342A95A6}" destId="{C115D24A-7A91-497D-A493-66A4FCEE8C37}" srcOrd="0" destOrd="0" presId="urn:microsoft.com/office/officeart/2018/2/layout/IconCircleList"/>
    <dgm:cxn modelId="{965A342E-6B0E-4EBA-9CE8-3DF3AEC3FF2B}" type="presParOf" srcId="{C115D24A-7A91-497D-A493-66A4FCEE8C37}" destId="{143CED20-23DC-45CA-9AED-CDA6870460C7}" srcOrd="0" destOrd="0" presId="urn:microsoft.com/office/officeart/2018/2/layout/IconCircleList"/>
    <dgm:cxn modelId="{7362E0BF-4F1A-4DDA-AC7A-D72C062DE070}" type="presParOf" srcId="{143CED20-23DC-45CA-9AED-CDA6870460C7}" destId="{D62815C5-2C53-4F8C-BD8A-01659B01E774}" srcOrd="0" destOrd="0" presId="urn:microsoft.com/office/officeart/2018/2/layout/IconCircleList"/>
    <dgm:cxn modelId="{11C65780-9363-4D16-8F70-98722DBBEB1C}" type="presParOf" srcId="{143CED20-23DC-45CA-9AED-CDA6870460C7}" destId="{00EB9963-AAA2-4611-9D00-F601A848B4B9}" srcOrd="1" destOrd="0" presId="urn:microsoft.com/office/officeart/2018/2/layout/IconCircleList"/>
    <dgm:cxn modelId="{DEE9467D-4B15-4944-BD5E-9932B0EB71C2}" type="presParOf" srcId="{143CED20-23DC-45CA-9AED-CDA6870460C7}" destId="{17D4AB21-F1B1-483A-895D-E1A13CC8FF32}" srcOrd="2" destOrd="0" presId="urn:microsoft.com/office/officeart/2018/2/layout/IconCircleList"/>
    <dgm:cxn modelId="{BD1D877B-CF27-4142-A4FD-C865D1A3948D}" type="presParOf" srcId="{143CED20-23DC-45CA-9AED-CDA6870460C7}" destId="{A62A0453-D7E6-4D14-930C-3201BA8D03A2}" srcOrd="3" destOrd="0" presId="urn:microsoft.com/office/officeart/2018/2/layout/IconCircleList"/>
    <dgm:cxn modelId="{99454246-4AA9-4B86-8E14-6D97870B6A3A}" type="presParOf" srcId="{C115D24A-7A91-497D-A493-66A4FCEE8C37}" destId="{FC88A989-7DE4-4F82-AD80-C5D956DB3875}" srcOrd="1" destOrd="0" presId="urn:microsoft.com/office/officeart/2018/2/layout/IconCircleList"/>
    <dgm:cxn modelId="{AAB3EA3B-7190-4BB2-A0F5-366CBCC0C027}" type="presParOf" srcId="{C115D24A-7A91-497D-A493-66A4FCEE8C37}" destId="{11E5939B-5890-479D-94E4-8EBF1D54F4E6}" srcOrd="2" destOrd="0" presId="urn:microsoft.com/office/officeart/2018/2/layout/IconCircleList"/>
    <dgm:cxn modelId="{9B89E632-D022-4C1B-9EEC-B40AB78F3952}" type="presParOf" srcId="{11E5939B-5890-479D-94E4-8EBF1D54F4E6}" destId="{5FDA4CD2-3D20-4ABD-BA32-2739DF5A2CB5}" srcOrd="0" destOrd="0" presId="urn:microsoft.com/office/officeart/2018/2/layout/IconCircleList"/>
    <dgm:cxn modelId="{B5B3CD39-BB42-426C-92C4-A988FF50207F}" type="presParOf" srcId="{11E5939B-5890-479D-94E4-8EBF1D54F4E6}" destId="{547CD3C1-DF77-4C6E-A286-B00E8891DC0B}" srcOrd="1" destOrd="0" presId="urn:microsoft.com/office/officeart/2018/2/layout/IconCircleList"/>
    <dgm:cxn modelId="{8CA9FA0F-28E6-4140-81E1-101CEE5CDF51}" type="presParOf" srcId="{11E5939B-5890-479D-94E4-8EBF1D54F4E6}" destId="{7E67BBA7-4257-47DB-8140-600A37AC136A}" srcOrd="2" destOrd="0" presId="urn:microsoft.com/office/officeart/2018/2/layout/IconCircleList"/>
    <dgm:cxn modelId="{02A918E7-18E0-44AD-94F4-A6B5660D7CE2}" type="presParOf" srcId="{11E5939B-5890-479D-94E4-8EBF1D54F4E6}" destId="{0EEE0DB6-E388-4BD4-AE50-5DA56935A05D}" srcOrd="3" destOrd="0" presId="urn:microsoft.com/office/officeart/2018/2/layout/IconCircleList"/>
    <dgm:cxn modelId="{164A08C8-6130-45CF-95ED-CF1418CD8275}" type="presParOf" srcId="{C115D24A-7A91-497D-A493-66A4FCEE8C37}" destId="{B5097869-EA4C-4C9E-9361-16E8496DDAF3}" srcOrd="3" destOrd="0" presId="urn:microsoft.com/office/officeart/2018/2/layout/IconCircleList"/>
    <dgm:cxn modelId="{DD8D8DB3-F6E5-4B35-94EF-C999FE90088E}" type="presParOf" srcId="{C115D24A-7A91-497D-A493-66A4FCEE8C37}" destId="{F12E5935-1211-4E13-87E6-055A1397E557}" srcOrd="4" destOrd="0" presId="urn:microsoft.com/office/officeart/2018/2/layout/IconCircleList"/>
    <dgm:cxn modelId="{1B4B6B31-98A6-49F4-BD5E-A46954228628}" type="presParOf" srcId="{F12E5935-1211-4E13-87E6-055A1397E557}" destId="{1260188D-FB96-4C5C-9FD0-E1D6A99C439D}" srcOrd="0" destOrd="0" presId="urn:microsoft.com/office/officeart/2018/2/layout/IconCircleList"/>
    <dgm:cxn modelId="{CA4B6E34-23E0-49A5-9CA7-ECBFF5924494}" type="presParOf" srcId="{F12E5935-1211-4E13-87E6-055A1397E557}" destId="{D1C30D7B-1941-4304-B4B5-C6ECBA32D703}" srcOrd="1" destOrd="0" presId="urn:microsoft.com/office/officeart/2018/2/layout/IconCircleList"/>
    <dgm:cxn modelId="{2BB9EE75-3605-432C-8184-B7058CDDA65E}" type="presParOf" srcId="{F12E5935-1211-4E13-87E6-055A1397E557}" destId="{DF2C2E99-55A5-4422-AA9C-F90279DCD648}" srcOrd="2" destOrd="0" presId="urn:microsoft.com/office/officeart/2018/2/layout/IconCircleList"/>
    <dgm:cxn modelId="{76F3D491-0F83-4B0D-8694-2C8FC216768B}" type="presParOf" srcId="{F12E5935-1211-4E13-87E6-055A1397E557}" destId="{DF2A150F-3CBE-41A6-9097-41641FAD74D0}" srcOrd="3" destOrd="0" presId="urn:microsoft.com/office/officeart/2018/2/layout/IconCircleList"/>
    <dgm:cxn modelId="{B9A853E6-3BBB-4053-A8A0-F42D25390174}" type="presParOf" srcId="{C115D24A-7A91-497D-A493-66A4FCEE8C37}" destId="{EE56315F-3619-4EC9-95AD-9EC5E792E33A}" srcOrd="5" destOrd="0" presId="urn:microsoft.com/office/officeart/2018/2/layout/IconCircleList"/>
    <dgm:cxn modelId="{A5222CDC-EABC-4B38-9F33-742B932E2168}" type="presParOf" srcId="{C115D24A-7A91-497D-A493-66A4FCEE8C37}" destId="{E93BCD32-F137-429A-9CC1-8F8EE72CDD50}" srcOrd="6" destOrd="0" presId="urn:microsoft.com/office/officeart/2018/2/layout/IconCircleList"/>
    <dgm:cxn modelId="{7517B5A1-1D66-44FF-8E86-71A0B6E48951}" type="presParOf" srcId="{E93BCD32-F137-429A-9CC1-8F8EE72CDD50}" destId="{82B35EB9-8594-4465-A0AD-471C8801B745}" srcOrd="0" destOrd="0" presId="urn:microsoft.com/office/officeart/2018/2/layout/IconCircleList"/>
    <dgm:cxn modelId="{73E36F8A-B394-4589-A791-6B226D3A536A}" type="presParOf" srcId="{E93BCD32-F137-429A-9CC1-8F8EE72CDD50}" destId="{793FAFB7-CBB7-4EC2-B286-6684A1E29D2D}" srcOrd="1" destOrd="0" presId="urn:microsoft.com/office/officeart/2018/2/layout/IconCircleList"/>
    <dgm:cxn modelId="{D9C468E1-D929-4D2F-9750-2980DC44E79D}" type="presParOf" srcId="{E93BCD32-F137-429A-9CC1-8F8EE72CDD50}" destId="{0612FE40-FEED-4E1B-9420-F6396D7EFEF1}" srcOrd="2" destOrd="0" presId="urn:microsoft.com/office/officeart/2018/2/layout/IconCircleList"/>
    <dgm:cxn modelId="{6E37DABB-BDFE-4CD9-B4D1-4135B419A83B}" type="presParOf" srcId="{E93BCD32-F137-429A-9CC1-8F8EE72CDD50}" destId="{A8808008-21D3-4674-B138-E61141BA9CD8}"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E7CA55-4194-4742-8990-0B50900E4B93}" type="doc">
      <dgm:prSet loTypeId="urn:microsoft.com/office/officeart/2005/8/layout/hList7" loCatId="" qsTypeId="urn:microsoft.com/office/officeart/2005/8/quickstyle/simple1" qsCatId="simple" csTypeId="urn:microsoft.com/office/officeart/2005/8/colors/accent1_2" csCatId="accent1" phldr="1"/>
      <dgm:spPr/>
    </dgm:pt>
    <dgm:pt modelId="{0F684A8D-FC1D-824F-9CC9-B069C055829A}">
      <dgm:prSet phldrT="[Text]"/>
      <dgm:spPr/>
      <dgm:t>
        <a:bodyPr/>
        <a:lstStyle/>
        <a:p>
          <a:r>
            <a:rPr lang="en-US" dirty="0"/>
            <a:t>Situational Context</a:t>
          </a:r>
        </a:p>
      </dgm:t>
    </dgm:pt>
    <dgm:pt modelId="{AF58ED63-A8A2-9F40-9776-4FD49F7DB638}" type="parTrans" cxnId="{2F2D67E3-CFA1-B44D-BE42-3967C1A24E4B}">
      <dgm:prSet/>
      <dgm:spPr/>
      <dgm:t>
        <a:bodyPr/>
        <a:lstStyle/>
        <a:p>
          <a:endParaRPr lang="en-US"/>
        </a:p>
      </dgm:t>
    </dgm:pt>
    <dgm:pt modelId="{A455B5AE-634E-DC41-B6AB-175B7615BCC3}" type="sibTrans" cxnId="{2F2D67E3-CFA1-B44D-BE42-3967C1A24E4B}">
      <dgm:prSet/>
      <dgm:spPr/>
      <dgm:t>
        <a:bodyPr/>
        <a:lstStyle/>
        <a:p>
          <a:endParaRPr lang="en-US"/>
        </a:p>
      </dgm:t>
    </dgm:pt>
    <dgm:pt modelId="{6650F17A-8276-7840-A508-8EA2601A0ED2}">
      <dgm:prSet phldrT="[Text]"/>
      <dgm:spPr/>
      <dgm:t>
        <a:bodyPr/>
        <a:lstStyle/>
        <a:p>
          <a:r>
            <a:rPr lang="en-US" dirty="0"/>
            <a:t>Communicative Functions</a:t>
          </a:r>
        </a:p>
      </dgm:t>
    </dgm:pt>
    <dgm:pt modelId="{542EFA44-1FFF-C44F-9725-01F138D53DB4}" type="parTrans" cxnId="{6BDFF83E-A83E-4D4D-B5DD-F727E218ACDA}">
      <dgm:prSet/>
      <dgm:spPr/>
      <dgm:t>
        <a:bodyPr/>
        <a:lstStyle/>
        <a:p>
          <a:endParaRPr lang="en-US"/>
        </a:p>
      </dgm:t>
    </dgm:pt>
    <dgm:pt modelId="{CED3C124-0B66-DA41-86EC-C677A305C46C}" type="sibTrans" cxnId="{6BDFF83E-A83E-4D4D-B5DD-F727E218ACDA}">
      <dgm:prSet/>
      <dgm:spPr/>
      <dgm:t>
        <a:bodyPr/>
        <a:lstStyle/>
        <a:p>
          <a:endParaRPr lang="en-US"/>
        </a:p>
      </dgm:t>
    </dgm:pt>
    <dgm:pt modelId="{CB48E2FB-6530-A240-AB80-7A95433B684C}">
      <dgm:prSet phldrT="[Text]"/>
      <dgm:spPr/>
      <dgm:t>
        <a:bodyPr/>
        <a:lstStyle/>
        <a:p>
          <a:r>
            <a:rPr lang="en-US" dirty="0"/>
            <a:t>Frequent and Pervasive Lx Features</a:t>
          </a:r>
        </a:p>
      </dgm:t>
    </dgm:pt>
    <dgm:pt modelId="{28C6D439-1EAE-DC46-BD1D-5588E4F0F3CB}" type="parTrans" cxnId="{33B0867C-158C-544F-90BD-7AF9B4DBAAE7}">
      <dgm:prSet/>
      <dgm:spPr/>
      <dgm:t>
        <a:bodyPr/>
        <a:lstStyle/>
        <a:p>
          <a:endParaRPr lang="en-US"/>
        </a:p>
      </dgm:t>
    </dgm:pt>
    <dgm:pt modelId="{BA13FED0-5D76-0F48-8CFB-EC5F797A633B}" type="sibTrans" cxnId="{33B0867C-158C-544F-90BD-7AF9B4DBAAE7}">
      <dgm:prSet/>
      <dgm:spPr/>
      <dgm:t>
        <a:bodyPr/>
        <a:lstStyle/>
        <a:p>
          <a:endParaRPr lang="en-US"/>
        </a:p>
      </dgm:t>
    </dgm:pt>
    <dgm:pt modelId="{AE73024E-BE29-FC40-8CEE-A0F076219667}" type="pres">
      <dgm:prSet presAssocID="{D5E7CA55-4194-4742-8990-0B50900E4B93}" presName="Name0" presStyleCnt="0">
        <dgm:presLayoutVars>
          <dgm:dir/>
          <dgm:resizeHandles val="exact"/>
        </dgm:presLayoutVars>
      </dgm:prSet>
      <dgm:spPr/>
    </dgm:pt>
    <dgm:pt modelId="{455FAE6A-D9E5-6443-9650-F2679DD48412}" type="pres">
      <dgm:prSet presAssocID="{D5E7CA55-4194-4742-8990-0B50900E4B93}" presName="fgShape" presStyleLbl="fgShp" presStyleIdx="0" presStyleCnt="1"/>
      <dgm:spPr/>
    </dgm:pt>
    <dgm:pt modelId="{7D61DE2B-F5E7-C746-895D-6E5714041609}" type="pres">
      <dgm:prSet presAssocID="{D5E7CA55-4194-4742-8990-0B50900E4B93}" presName="linComp" presStyleCnt="0"/>
      <dgm:spPr/>
    </dgm:pt>
    <dgm:pt modelId="{820D99F1-FE14-F747-A5A2-9FC042E8A505}" type="pres">
      <dgm:prSet presAssocID="{0F684A8D-FC1D-824F-9CC9-B069C055829A}" presName="compNode" presStyleCnt="0"/>
      <dgm:spPr/>
    </dgm:pt>
    <dgm:pt modelId="{DBC49558-1AC7-CD4C-87C1-394FA8D39AB2}" type="pres">
      <dgm:prSet presAssocID="{0F684A8D-FC1D-824F-9CC9-B069C055829A}" presName="bkgdShape" presStyleLbl="node1" presStyleIdx="0" presStyleCnt="3"/>
      <dgm:spPr/>
    </dgm:pt>
    <dgm:pt modelId="{5650C692-B127-694C-96E9-D5F315C40830}" type="pres">
      <dgm:prSet presAssocID="{0F684A8D-FC1D-824F-9CC9-B069C055829A}" presName="nodeTx" presStyleLbl="node1" presStyleIdx="0" presStyleCnt="3">
        <dgm:presLayoutVars>
          <dgm:bulletEnabled val="1"/>
        </dgm:presLayoutVars>
      </dgm:prSet>
      <dgm:spPr/>
    </dgm:pt>
    <dgm:pt modelId="{E31AB5F2-BFF7-9F4C-A57F-5CF729BF07B7}" type="pres">
      <dgm:prSet presAssocID="{0F684A8D-FC1D-824F-9CC9-B069C055829A}" presName="invisiNode" presStyleLbl="node1" presStyleIdx="0" presStyleCnt="3"/>
      <dgm:spPr/>
    </dgm:pt>
    <dgm:pt modelId="{A8D23485-A0E7-204E-AD91-2426CFA48718}" type="pres">
      <dgm:prSet presAssocID="{0F684A8D-FC1D-824F-9CC9-B069C055829A}" presName="imagNode" presStyleLbl="fgImgPlace1" presStyleIdx="0" presStyleCnt="3"/>
      <dgm:spPr/>
    </dgm:pt>
    <dgm:pt modelId="{57E4CA72-91AE-BF46-9038-F1657F20782E}" type="pres">
      <dgm:prSet presAssocID="{A455B5AE-634E-DC41-B6AB-175B7615BCC3}" presName="sibTrans" presStyleLbl="sibTrans2D1" presStyleIdx="0" presStyleCnt="0"/>
      <dgm:spPr/>
    </dgm:pt>
    <dgm:pt modelId="{A28D8F0B-412B-C94B-BB16-0AE3486AECD7}" type="pres">
      <dgm:prSet presAssocID="{6650F17A-8276-7840-A508-8EA2601A0ED2}" presName="compNode" presStyleCnt="0"/>
      <dgm:spPr/>
    </dgm:pt>
    <dgm:pt modelId="{C69AA104-AC7C-4241-AF72-BC4E44864EDC}" type="pres">
      <dgm:prSet presAssocID="{6650F17A-8276-7840-A508-8EA2601A0ED2}" presName="bkgdShape" presStyleLbl="node1" presStyleIdx="1" presStyleCnt="3"/>
      <dgm:spPr/>
    </dgm:pt>
    <dgm:pt modelId="{2627D5FA-A1B8-D443-9A17-40D3B4310343}" type="pres">
      <dgm:prSet presAssocID="{6650F17A-8276-7840-A508-8EA2601A0ED2}" presName="nodeTx" presStyleLbl="node1" presStyleIdx="1" presStyleCnt="3">
        <dgm:presLayoutVars>
          <dgm:bulletEnabled val="1"/>
        </dgm:presLayoutVars>
      </dgm:prSet>
      <dgm:spPr/>
    </dgm:pt>
    <dgm:pt modelId="{77403528-9590-3D40-9FD6-5175E0E7BE17}" type="pres">
      <dgm:prSet presAssocID="{6650F17A-8276-7840-A508-8EA2601A0ED2}" presName="invisiNode" presStyleLbl="node1" presStyleIdx="1" presStyleCnt="3"/>
      <dgm:spPr/>
    </dgm:pt>
    <dgm:pt modelId="{A33726CD-0684-6A45-B8D7-6ECD2597E518}" type="pres">
      <dgm:prSet presAssocID="{6650F17A-8276-7840-A508-8EA2601A0ED2}" presName="imagNode" presStyleLbl="fgImgPlace1" presStyleIdx="1" presStyleCnt="3"/>
      <dgm:spPr/>
    </dgm:pt>
    <dgm:pt modelId="{BB85762F-AB31-B74D-9399-C1783EECD95C}" type="pres">
      <dgm:prSet presAssocID="{CED3C124-0B66-DA41-86EC-C677A305C46C}" presName="sibTrans" presStyleLbl="sibTrans2D1" presStyleIdx="0" presStyleCnt="0"/>
      <dgm:spPr/>
    </dgm:pt>
    <dgm:pt modelId="{AC5D55D9-7177-1E4D-BA9F-282371E9A60C}" type="pres">
      <dgm:prSet presAssocID="{CB48E2FB-6530-A240-AB80-7A95433B684C}" presName="compNode" presStyleCnt="0"/>
      <dgm:spPr/>
    </dgm:pt>
    <dgm:pt modelId="{4FDDDC0E-69BF-0F41-A60F-594E56515599}" type="pres">
      <dgm:prSet presAssocID="{CB48E2FB-6530-A240-AB80-7A95433B684C}" presName="bkgdShape" presStyleLbl="node1" presStyleIdx="2" presStyleCnt="3"/>
      <dgm:spPr/>
    </dgm:pt>
    <dgm:pt modelId="{593FA004-1C42-1146-AB73-6D6D6BF14370}" type="pres">
      <dgm:prSet presAssocID="{CB48E2FB-6530-A240-AB80-7A95433B684C}" presName="nodeTx" presStyleLbl="node1" presStyleIdx="2" presStyleCnt="3">
        <dgm:presLayoutVars>
          <dgm:bulletEnabled val="1"/>
        </dgm:presLayoutVars>
      </dgm:prSet>
      <dgm:spPr/>
    </dgm:pt>
    <dgm:pt modelId="{E80BFD80-CAAD-FD4D-B980-EC6B1193B829}" type="pres">
      <dgm:prSet presAssocID="{CB48E2FB-6530-A240-AB80-7A95433B684C}" presName="invisiNode" presStyleLbl="node1" presStyleIdx="2" presStyleCnt="3"/>
      <dgm:spPr/>
    </dgm:pt>
    <dgm:pt modelId="{BBD72BB1-F4FE-334F-BA66-6058A92AEE3C}" type="pres">
      <dgm:prSet presAssocID="{CB48E2FB-6530-A240-AB80-7A95433B684C}" presName="imagNode" presStyleLbl="fgImgPlace1" presStyleIdx="2" presStyleCnt="3"/>
      <dgm:spPr/>
    </dgm:pt>
  </dgm:ptLst>
  <dgm:cxnLst>
    <dgm:cxn modelId="{15E32F19-9B73-364E-A0B1-4DD25DB283E3}" type="presOf" srcId="{0F684A8D-FC1D-824F-9CC9-B069C055829A}" destId="{DBC49558-1AC7-CD4C-87C1-394FA8D39AB2}" srcOrd="0" destOrd="0" presId="urn:microsoft.com/office/officeart/2005/8/layout/hList7"/>
    <dgm:cxn modelId="{5546F127-CA09-7C45-ABF9-5FB7E1FD6561}" type="presOf" srcId="{D5E7CA55-4194-4742-8990-0B50900E4B93}" destId="{AE73024E-BE29-FC40-8CEE-A0F076219667}" srcOrd="0" destOrd="0" presId="urn:microsoft.com/office/officeart/2005/8/layout/hList7"/>
    <dgm:cxn modelId="{41CFFD2A-FB72-A047-8118-BDA88E5412D6}" type="presOf" srcId="{0F684A8D-FC1D-824F-9CC9-B069C055829A}" destId="{5650C692-B127-694C-96E9-D5F315C40830}" srcOrd="1" destOrd="0" presId="urn:microsoft.com/office/officeart/2005/8/layout/hList7"/>
    <dgm:cxn modelId="{2B2E5A2E-B128-7041-8020-02913ECD14F7}" type="presOf" srcId="{6650F17A-8276-7840-A508-8EA2601A0ED2}" destId="{C69AA104-AC7C-4241-AF72-BC4E44864EDC}" srcOrd="0" destOrd="0" presId="urn:microsoft.com/office/officeart/2005/8/layout/hList7"/>
    <dgm:cxn modelId="{6BDFF83E-A83E-4D4D-B5DD-F727E218ACDA}" srcId="{D5E7CA55-4194-4742-8990-0B50900E4B93}" destId="{6650F17A-8276-7840-A508-8EA2601A0ED2}" srcOrd="1" destOrd="0" parTransId="{542EFA44-1FFF-C44F-9725-01F138D53DB4}" sibTransId="{CED3C124-0B66-DA41-86EC-C677A305C46C}"/>
    <dgm:cxn modelId="{33B0867C-158C-544F-90BD-7AF9B4DBAAE7}" srcId="{D5E7CA55-4194-4742-8990-0B50900E4B93}" destId="{CB48E2FB-6530-A240-AB80-7A95433B684C}" srcOrd="2" destOrd="0" parTransId="{28C6D439-1EAE-DC46-BD1D-5588E4F0F3CB}" sibTransId="{BA13FED0-5D76-0F48-8CFB-EC5F797A633B}"/>
    <dgm:cxn modelId="{B37DECA1-C227-9A4F-8379-A41369FD8871}" type="presOf" srcId="{CED3C124-0B66-DA41-86EC-C677A305C46C}" destId="{BB85762F-AB31-B74D-9399-C1783EECD95C}" srcOrd="0" destOrd="0" presId="urn:microsoft.com/office/officeart/2005/8/layout/hList7"/>
    <dgm:cxn modelId="{3C70DAAB-643A-2346-AB63-A9A8FA6398C3}" type="presOf" srcId="{6650F17A-8276-7840-A508-8EA2601A0ED2}" destId="{2627D5FA-A1B8-D443-9A17-40D3B4310343}" srcOrd="1" destOrd="0" presId="urn:microsoft.com/office/officeart/2005/8/layout/hList7"/>
    <dgm:cxn modelId="{FE8DB5B4-DB7E-5E44-A292-F27A8BADEC8B}" type="presOf" srcId="{CB48E2FB-6530-A240-AB80-7A95433B684C}" destId="{593FA004-1C42-1146-AB73-6D6D6BF14370}" srcOrd="1" destOrd="0" presId="urn:microsoft.com/office/officeart/2005/8/layout/hList7"/>
    <dgm:cxn modelId="{8E32DCBD-818B-6348-B955-E5A9874FCEF9}" type="presOf" srcId="{A455B5AE-634E-DC41-B6AB-175B7615BCC3}" destId="{57E4CA72-91AE-BF46-9038-F1657F20782E}" srcOrd="0" destOrd="0" presId="urn:microsoft.com/office/officeart/2005/8/layout/hList7"/>
    <dgm:cxn modelId="{CCACCBC1-AAC0-6C47-BF07-A76D67EA9F96}" type="presOf" srcId="{CB48E2FB-6530-A240-AB80-7A95433B684C}" destId="{4FDDDC0E-69BF-0F41-A60F-594E56515599}" srcOrd="0" destOrd="0" presId="urn:microsoft.com/office/officeart/2005/8/layout/hList7"/>
    <dgm:cxn modelId="{2F2D67E3-CFA1-B44D-BE42-3967C1A24E4B}" srcId="{D5E7CA55-4194-4742-8990-0B50900E4B93}" destId="{0F684A8D-FC1D-824F-9CC9-B069C055829A}" srcOrd="0" destOrd="0" parTransId="{AF58ED63-A8A2-9F40-9776-4FD49F7DB638}" sibTransId="{A455B5AE-634E-DC41-B6AB-175B7615BCC3}"/>
    <dgm:cxn modelId="{E495A331-DE1F-AA4E-B2D3-C8E896350B79}" type="presParOf" srcId="{AE73024E-BE29-FC40-8CEE-A0F076219667}" destId="{455FAE6A-D9E5-6443-9650-F2679DD48412}" srcOrd="0" destOrd="0" presId="urn:microsoft.com/office/officeart/2005/8/layout/hList7"/>
    <dgm:cxn modelId="{B8B95746-9A5B-CB44-9007-5EEC685B5537}" type="presParOf" srcId="{AE73024E-BE29-FC40-8CEE-A0F076219667}" destId="{7D61DE2B-F5E7-C746-895D-6E5714041609}" srcOrd="1" destOrd="0" presId="urn:microsoft.com/office/officeart/2005/8/layout/hList7"/>
    <dgm:cxn modelId="{4E8D7CEB-C81F-E441-9567-453A40515351}" type="presParOf" srcId="{7D61DE2B-F5E7-C746-895D-6E5714041609}" destId="{820D99F1-FE14-F747-A5A2-9FC042E8A505}" srcOrd="0" destOrd="0" presId="urn:microsoft.com/office/officeart/2005/8/layout/hList7"/>
    <dgm:cxn modelId="{3A1E976D-ECB9-C446-8CE2-BB177F875669}" type="presParOf" srcId="{820D99F1-FE14-F747-A5A2-9FC042E8A505}" destId="{DBC49558-1AC7-CD4C-87C1-394FA8D39AB2}" srcOrd="0" destOrd="0" presId="urn:microsoft.com/office/officeart/2005/8/layout/hList7"/>
    <dgm:cxn modelId="{4BF8B5CA-6965-FE49-AF30-C1BD196B96B6}" type="presParOf" srcId="{820D99F1-FE14-F747-A5A2-9FC042E8A505}" destId="{5650C692-B127-694C-96E9-D5F315C40830}" srcOrd="1" destOrd="0" presId="urn:microsoft.com/office/officeart/2005/8/layout/hList7"/>
    <dgm:cxn modelId="{94022A1E-BD36-6546-9609-0D2B2EC5DA10}" type="presParOf" srcId="{820D99F1-FE14-F747-A5A2-9FC042E8A505}" destId="{E31AB5F2-BFF7-9F4C-A57F-5CF729BF07B7}" srcOrd="2" destOrd="0" presId="urn:microsoft.com/office/officeart/2005/8/layout/hList7"/>
    <dgm:cxn modelId="{1DF3B747-025A-B743-8BBA-2F01B0BF958D}" type="presParOf" srcId="{820D99F1-FE14-F747-A5A2-9FC042E8A505}" destId="{A8D23485-A0E7-204E-AD91-2426CFA48718}" srcOrd="3" destOrd="0" presId="urn:microsoft.com/office/officeart/2005/8/layout/hList7"/>
    <dgm:cxn modelId="{057F00ED-5A24-374C-AF7E-9FF8D72019CF}" type="presParOf" srcId="{7D61DE2B-F5E7-C746-895D-6E5714041609}" destId="{57E4CA72-91AE-BF46-9038-F1657F20782E}" srcOrd="1" destOrd="0" presId="urn:microsoft.com/office/officeart/2005/8/layout/hList7"/>
    <dgm:cxn modelId="{2F1ECE16-1030-B146-9B56-3FC782BB5146}" type="presParOf" srcId="{7D61DE2B-F5E7-C746-895D-6E5714041609}" destId="{A28D8F0B-412B-C94B-BB16-0AE3486AECD7}" srcOrd="2" destOrd="0" presId="urn:microsoft.com/office/officeart/2005/8/layout/hList7"/>
    <dgm:cxn modelId="{1854AE04-E7AD-8846-9A18-2015AD4AD69F}" type="presParOf" srcId="{A28D8F0B-412B-C94B-BB16-0AE3486AECD7}" destId="{C69AA104-AC7C-4241-AF72-BC4E44864EDC}" srcOrd="0" destOrd="0" presId="urn:microsoft.com/office/officeart/2005/8/layout/hList7"/>
    <dgm:cxn modelId="{DD1309BC-60A6-F64C-9C94-933C3B5908DB}" type="presParOf" srcId="{A28D8F0B-412B-C94B-BB16-0AE3486AECD7}" destId="{2627D5FA-A1B8-D443-9A17-40D3B4310343}" srcOrd="1" destOrd="0" presId="urn:microsoft.com/office/officeart/2005/8/layout/hList7"/>
    <dgm:cxn modelId="{4DF98C07-C95B-D646-8628-494A34F4ED25}" type="presParOf" srcId="{A28D8F0B-412B-C94B-BB16-0AE3486AECD7}" destId="{77403528-9590-3D40-9FD6-5175E0E7BE17}" srcOrd="2" destOrd="0" presId="urn:microsoft.com/office/officeart/2005/8/layout/hList7"/>
    <dgm:cxn modelId="{C3961506-B53F-044A-B5D7-E55AC9CC069F}" type="presParOf" srcId="{A28D8F0B-412B-C94B-BB16-0AE3486AECD7}" destId="{A33726CD-0684-6A45-B8D7-6ECD2597E518}" srcOrd="3" destOrd="0" presId="urn:microsoft.com/office/officeart/2005/8/layout/hList7"/>
    <dgm:cxn modelId="{E8524B9F-0E5F-BE46-9FE1-860E23C5DF0B}" type="presParOf" srcId="{7D61DE2B-F5E7-C746-895D-6E5714041609}" destId="{BB85762F-AB31-B74D-9399-C1783EECD95C}" srcOrd="3" destOrd="0" presId="urn:microsoft.com/office/officeart/2005/8/layout/hList7"/>
    <dgm:cxn modelId="{8C42FD8C-A3A1-D94D-B886-1DD7A2282EE6}" type="presParOf" srcId="{7D61DE2B-F5E7-C746-895D-6E5714041609}" destId="{AC5D55D9-7177-1E4D-BA9F-282371E9A60C}" srcOrd="4" destOrd="0" presId="urn:microsoft.com/office/officeart/2005/8/layout/hList7"/>
    <dgm:cxn modelId="{808997C7-395E-424B-AB45-92116D73E166}" type="presParOf" srcId="{AC5D55D9-7177-1E4D-BA9F-282371E9A60C}" destId="{4FDDDC0E-69BF-0F41-A60F-594E56515599}" srcOrd="0" destOrd="0" presId="urn:microsoft.com/office/officeart/2005/8/layout/hList7"/>
    <dgm:cxn modelId="{2CDF669D-9830-4C42-B90F-172912073144}" type="presParOf" srcId="{AC5D55D9-7177-1E4D-BA9F-282371E9A60C}" destId="{593FA004-1C42-1146-AB73-6D6D6BF14370}" srcOrd="1" destOrd="0" presId="urn:microsoft.com/office/officeart/2005/8/layout/hList7"/>
    <dgm:cxn modelId="{0973F251-3036-2049-A42E-C7E4E745BB0C}" type="presParOf" srcId="{AC5D55D9-7177-1E4D-BA9F-282371E9A60C}" destId="{E80BFD80-CAAD-FD4D-B980-EC6B1193B829}" srcOrd="2" destOrd="0" presId="urn:microsoft.com/office/officeart/2005/8/layout/hList7"/>
    <dgm:cxn modelId="{7DD0DA06-D0F7-C449-99B8-9C0301D54004}" type="presParOf" srcId="{AC5D55D9-7177-1E4D-BA9F-282371E9A60C}" destId="{BBD72BB1-F4FE-334F-BA66-6058A92AEE3C}"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2815C5-2C53-4F8C-BD8A-01659B01E774}">
      <dsp:nvSpPr>
        <dsp:cNvPr id="0" name=""/>
        <dsp:cNvSpPr/>
      </dsp:nvSpPr>
      <dsp:spPr>
        <a:xfrm>
          <a:off x="131725" y="238773"/>
          <a:ext cx="1294309" cy="129430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EB9963-AAA2-4611-9D00-F601A848B4B9}">
      <dsp:nvSpPr>
        <dsp:cNvPr id="0" name=""/>
        <dsp:cNvSpPr/>
      </dsp:nvSpPr>
      <dsp:spPr>
        <a:xfrm>
          <a:off x="403530" y="510578"/>
          <a:ext cx="750699" cy="7506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2A0453-D7E6-4D14-930C-3201BA8D03A2}">
      <dsp:nvSpPr>
        <dsp:cNvPr id="0" name=""/>
        <dsp:cNvSpPr/>
      </dsp:nvSpPr>
      <dsp:spPr>
        <a:xfrm>
          <a:off x="1703387" y="238773"/>
          <a:ext cx="3050873" cy="1294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t>Addressing the linguistic challenge</a:t>
          </a:r>
        </a:p>
      </dsp:txBody>
      <dsp:txXfrm>
        <a:off x="1703387" y="238773"/>
        <a:ext cx="3050873" cy="1294309"/>
      </dsp:txXfrm>
    </dsp:sp>
    <dsp:sp modelId="{5FDA4CD2-3D20-4ABD-BA32-2739DF5A2CB5}">
      <dsp:nvSpPr>
        <dsp:cNvPr id="0" name=""/>
        <dsp:cNvSpPr/>
      </dsp:nvSpPr>
      <dsp:spPr>
        <a:xfrm>
          <a:off x="5285851" y="238773"/>
          <a:ext cx="1294309" cy="129430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7CD3C1-DF77-4C6E-A286-B00E8891DC0B}">
      <dsp:nvSpPr>
        <dsp:cNvPr id="0" name=""/>
        <dsp:cNvSpPr/>
      </dsp:nvSpPr>
      <dsp:spPr>
        <a:xfrm>
          <a:off x="5557656" y="510578"/>
          <a:ext cx="750699" cy="7506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EE0DB6-E388-4BD4-AE50-5DA56935A05D}">
      <dsp:nvSpPr>
        <dsp:cNvPr id="0" name=""/>
        <dsp:cNvSpPr/>
      </dsp:nvSpPr>
      <dsp:spPr>
        <a:xfrm>
          <a:off x="6857513" y="238773"/>
          <a:ext cx="3050873" cy="1294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t>Addressing the methodological challenge in dissertation writing research</a:t>
          </a:r>
        </a:p>
      </dsp:txBody>
      <dsp:txXfrm>
        <a:off x="6857513" y="238773"/>
        <a:ext cx="3050873" cy="1294309"/>
      </dsp:txXfrm>
    </dsp:sp>
    <dsp:sp modelId="{1260188D-FB96-4C5C-9FD0-E1D6A99C439D}">
      <dsp:nvSpPr>
        <dsp:cNvPr id="0" name=""/>
        <dsp:cNvSpPr/>
      </dsp:nvSpPr>
      <dsp:spPr>
        <a:xfrm>
          <a:off x="131725" y="2161092"/>
          <a:ext cx="1294309" cy="129430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C30D7B-1941-4304-B4B5-C6ECBA32D703}">
      <dsp:nvSpPr>
        <dsp:cNvPr id="0" name=""/>
        <dsp:cNvSpPr/>
      </dsp:nvSpPr>
      <dsp:spPr>
        <a:xfrm>
          <a:off x="403530" y="2432898"/>
          <a:ext cx="750699" cy="7506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2A150F-3CBE-41A6-9097-41641FAD74D0}">
      <dsp:nvSpPr>
        <dsp:cNvPr id="0" name=""/>
        <dsp:cNvSpPr/>
      </dsp:nvSpPr>
      <dsp:spPr>
        <a:xfrm>
          <a:off x="1703387" y="2161092"/>
          <a:ext cx="3050873" cy="1294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a:t>Motivating corpus-based studies to consider the principles of representativeness </a:t>
          </a:r>
        </a:p>
      </dsp:txBody>
      <dsp:txXfrm>
        <a:off x="1703387" y="2161092"/>
        <a:ext cx="3050873" cy="1294309"/>
      </dsp:txXfrm>
    </dsp:sp>
    <dsp:sp modelId="{82B35EB9-8594-4465-A0AD-471C8801B745}">
      <dsp:nvSpPr>
        <dsp:cNvPr id="0" name=""/>
        <dsp:cNvSpPr/>
      </dsp:nvSpPr>
      <dsp:spPr>
        <a:xfrm>
          <a:off x="5285851" y="2161092"/>
          <a:ext cx="1294309" cy="129430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3FAFB7-CBB7-4EC2-B286-6684A1E29D2D}">
      <dsp:nvSpPr>
        <dsp:cNvPr id="0" name=""/>
        <dsp:cNvSpPr/>
      </dsp:nvSpPr>
      <dsp:spPr>
        <a:xfrm>
          <a:off x="5557656" y="2432898"/>
          <a:ext cx="750699" cy="75069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808008-21D3-4674-B138-E61141BA9CD8}">
      <dsp:nvSpPr>
        <dsp:cNvPr id="0" name=""/>
        <dsp:cNvSpPr/>
      </dsp:nvSpPr>
      <dsp:spPr>
        <a:xfrm>
          <a:off x="6857513" y="2161092"/>
          <a:ext cx="3050873" cy="1294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a:t>Motivating the pedagogical implications for research-based dissertation writing that accounts for disciplinary variation </a:t>
          </a:r>
        </a:p>
      </dsp:txBody>
      <dsp:txXfrm>
        <a:off x="6857513" y="2161092"/>
        <a:ext cx="3050873" cy="12943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49558-1AC7-CD4C-87C1-394FA8D39AB2}">
      <dsp:nvSpPr>
        <dsp:cNvPr id="0" name=""/>
        <dsp:cNvSpPr/>
      </dsp:nvSpPr>
      <dsp:spPr>
        <a:xfrm>
          <a:off x="1836" y="0"/>
          <a:ext cx="2857813" cy="21539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Situational Context</a:t>
          </a:r>
        </a:p>
      </dsp:txBody>
      <dsp:txXfrm>
        <a:off x="1836" y="861585"/>
        <a:ext cx="2857813" cy="861585"/>
      </dsp:txXfrm>
    </dsp:sp>
    <dsp:sp modelId="{A8D23485-A0E7-204E-AD91-2426CFA48718}">
      <dsp:nvSpPr>
        <dsp:cNvPr id="0" name=""/>
        <dsp:cNvSpPr/>
      </dsp:nvSpPr>
      <dsp:spPr>
        <a:xfrm>
          <a:off x="1072108" y="129237"/>
          <a:ext cx="717270" cy="717270"/>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9AA104-AC7C-4241-AF72-BC4E44864EDC}">
      <dsp:nvSpPr>
        <dsp:cNvPr id="0" name=""/>
        <dsp:cNvSpPr/>
      </dsp:nvSpPr>
      <dsp:spPr>
        <a:xfrm>
          <a:off x="2945384" y="0"/>
          <a:ext cx="2857813" cy="21539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Communicative Functions</a:t>
          </a:r>
        </a:p>
      </dsp:txBody>
      <dsp:txXfrm>
        <a:off x="2945384" y="861585"/>
        <a:ext cx="2857813" cy="861585"/>
      </dsp:txXfrm>
    </dsp:sp>
    <dsp:sp modelId="{A33726CD-0684-6A45-B8D7-6ECD2597E518}">
      <dsp:nvSpPr>
        <dsp:cNvPr id="0" name=""/>
        <dsp:cNvSpPr/>
      </dsp:nvSpPr>
      <dsp:spPr>
        <a:xfrm>
          <a:off x="4015656" y="129237"/>
          <a:ext cx="717270" cy="717270"/>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DDDC0E-69BF-0F41-A60F-594E56515599}">
      <dsp:nvSpPr>
        <dsp:cNvPr id="0" name=""/>
        <dsp:cNvSpPr/>
      </dsp:nvSpPr>
      <dsp:spPr>
        <a:xfrm>
          <a:off x="5888932" y="0"/>
          <a:ext cx="2857813" cy="21539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Frequent and Pervasive Lx Features</a:t>
          </a:r>
        </a:p>
      </dsp:txBody>
      <dsp:txXfrm>
        <a:off x="5888932" y="861585"/>
        <a:ext cx="2857813" cy="861585"/>
      </dsp:txXfrm>
    </dsp:sp>
    <dsp:sp modelId="{BBD72BB1-F4FE-334F-BA66-6058A92AEE3C}">
      <dsp:nvSpPr>
        <dsp:cNvPr id="0" name=""/>
        <dsp:cNvSpPr/>
      </dsp:nvSpPr>
      <dsp:spPr>
        <a:xfrm>
          <a:off x="6959204" y="129237"/>
          <a:ext cx="717270" cy="717270"/>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5FAE6A-D9E5-6443-9650-F2679DD48412}">
      <dsp:nvSpPr>
        <dsp:cNvPr id="0" name=""/>
        <dsp:cNvSpPr/>
      </dsp:nvSpPr>
      <dsp:spPr>
        <a:xfrm>
          <a:off x="349943" y="1723171"/>
          <a:ext cx="8048696" cy="323094"/>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EB018AA-DEA7-448F-AE2F-C3D13A0F02A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FB87A71-96EB-4108-95A3-855A4C3601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8647F05-0506-494A-8060-3F395B947DF9}" type="datetimeFigureOut">
              <a:rPr lang="en-US" smtClean="0"/>
              <a:t>9/24/25</a:t>
            </a:fld>
            <a:endParaRPr lang="en-US" dirty="0"/>
          </a:p>
        </p:txBody>
      </p:sp>
      <p:sp>
        <p:nvSpPr>
          <p:cNvPr id="4" name="Footer Placeholder 3">
            <a:extLst>
              <a:ext uri="{FF2B5EF4-FFF2-40B4-BE49-F238E27FC236}">
                <a16:creationId xmlns:a16="http://schemas.microsoft.com/office/drawing/2014/main" id="{9445591A-E83D-4F8A-B064-12B29D3154F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7AF2308-535F-471C-9423-3467454C92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661E857-36B8-43F1-9D87-FE508167BCE3}" type="slidenum">
              <a:rPr lang="en-US" smtClean="0"/>
              <a:t>‹#›</a:t>
            </a:fld>
            <a:endParaRPr lang="en-US" dirty="0"/>
          </a:p>
        </p:txBody>
      </p:sp>
    </p:spTree>
    <p:extLst>
      <p:ext uri="{BB962C8B-B14F-4D97-AF65-F5344CB8AC3E}">
        <p14:creationId xmlns:p14="http://schemas.microsoft.com/office/powerpoint/2010/main" val="1400231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BC0A13-3F3D-45D4-B17C-1E0ACF36A6FB}" type="datetimeFigureOut">
              <a:rPr lang="en-US" smtClean="0"/>
              <a:t>9/24/25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FAAAB6-A2C6-4A85-A3A1-98EFBA61C967}" type="slidenum">
              <a:rPr lang="en-US" smtClean="0"/>
              <a:t>‹#›</a:t>
            </a:fld>
            <a:endParaRPr lang="en-US" dirty="0"/>
          </a:p>
        </p:txBody>
      </p:sp>
    </p:spTree>
    <p:extLst>
      <p:ext uri="{BB962C8B-B14F-4D97-AF65-F5344CB8AC3E}">
        <p14:creationId xmlns:p14="http://schemas.microsoft.com/office/powerpoint/2010/main" val="2076752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EAA36B1-75F6-458C-B388-8BC01E9857C8}" type="slidenum">
              <a:rPr lang="en-US" smtClean="0"/>
              <a:t>1</a:t>
            </a:fld>
            <a:endParaRPr lang="en-US" dirty="0"/>
          </a:p>
        </p:txBody>
      </p:sp>
    </p:spTree>
    <p:extLst>
      <p:ext uri="{BB962C8B-B14F-4D97-AF65-F5344CB8AC3E}">
        <p14:creationId xmlns:p14="http://schemas.microsoft.com/office/powerpoint/2010/main" val="270320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FAAAB6-A2C6-4A85-A3A1-98EFBA61C967}" type="slidenum">
              <a:rPr lang="en-US" smtClean="0"/>
              <a:t>30</a:t>
            </a:fld>
            <a:endParaRPr lang="en-US" dirty="0"/>
          </a:p>
        </p:txBody>
      </p:sp>
    </p:spTree>
    <p:extLst>
      <p:ext uri="{BB962C8B-B14F-4D97-AF65-F5344CB8AC3E}">
        <p14:creationId xmlns:p14="http://schemas.microsoft.com/office/powerpoint/2010/main" val="452593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ApLing</a:t>
            </a:r>
            <a:r>
              <a:rPr lang="en-US" dirty="0"/>
              <a:t> texts </a:t>
            </a:r>
            <a:r>
              <a:rPr lang="en-US" dirty="0" err="1"/>
              <a:t>generall</a:t>
            </a:r>
            <a:r>
              <a:rPr lang="en-US" dirty="0"/>
              <a:t> more clausal in nature……reflects disciplinary patterns we have observed in published RAs</a:t>
            </a:r>
          </a:p>
          <a:p>
            <a:r>
              <a:rPr lang="en-US" dirty="0"/>
              <a:t>MORE elaborated, discursive (will show some examples later)</a:t>
            </a:r>
          </a:p>
        </p:txBody>
      </p:sp>
      <p:sp>
        <p:nvSpPr>
          <p:cNvPr id="4" name="Slide Number Placeholder 3"/>
          <p:cNvSpPr>
            <a:spLocks noGrp="1"/>
          </p:cNvSpPr>
          <p:nvPr>
            <p:ph type="sldNum" sz="quarter" idx="5"/>
          </p:nvPr>
        </p:nvSpPr>
        <p:spPr/>
        <p:txBody>
          <a:bodyPr/>
          <a:lstStyle/>
          <a:p>
            <a:fld id="{BCFAAAB6-A2C6-4A85-A3A1-98EFBA61C967}" type="slidenum">
              <a:rPr lang="en-US" smtClean="0"/>
              <a:t>35</a:t>
            </a:fld>
            <a:endParaRPr lang="en-US" dirty="0"/>
          </a:p>
        </p:txBody>
      </p:sp>
    </p:spTree>
    <p:extLst>
      <p:ext uri="{BB962C8B-B14F-4D97-AF65-F5344CB8AC3E}">
        <p14:creationId xmlns:p14="http://schemas.microsoft.com/office/powerpoint/2010/main" val="1102423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FAAAB6-A2C6-4A85-A3A1-98EFBA61C967}" type="slidenum">
              <a:rPr lang="en-US" smtClean="0"/>
              <a:t>38</a:t>
            </a:fld>
            <a:endParaRPr lang="en-US" dirty="0"/>
          </a:p>
        </p:txBody>
      </p:sp>
    </p:spTree>
    <p:extLst>
      <p:ext uri="{BB962C8B-B14F-4D97-AF65-F5344CB8AC3E}">
        <p14:creationId xmlns:p14="http://schemas.microsoft.com/office/powerpoint/2010/main" val="4105474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FAAAB6-A2C6-4A85-A3A1-98EFBA61C967}" type="slidenum">
              <a:rPr lang="en-US" smtClean="0"/>
              <a:t>3</a:t>
            </a:fld>
            <a:endParaRPr lang="en-US" dirty="0"/>
          </a:p>
        </p:txBody>
      </p:sp>
    </p:spTree>
    <p:extLst>
      <p:ext uri="{BB962C8B-B14F-4D97-AF65-F5344CB8AC3E}">
        <p14:creationId xmlns:p14="http://schemas.microsoft.com/office/powerpoint/2010/main" val="963902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FAAAB6-A2C6-4A85-A3A1-98EFBA61C967}" type="slidenum">
              <a:rPr lang="en-US" smtClean="0"/>
              <a:t>4</a:t>
            </a:fld>
            <a:endParaRPr lang="en-US" dirty="0"/>
          </a:p>
        </p:txBody>
      </p:sp>
    </p:spTree>
    <p:extLst>
      <p:ext uri="{BB962C8B-B14F-4D97-AF65-F5344CB8AC3E}">
        <p14:creationId xmlns:p14="http://schemas.microsoft.com/office/powerpoint/2010/main" val="4085166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FAAAB6-A2C6-4A85-A3A1-98EFBA61C967}" type="slidenum">
              <a:rPr lang="en-US" smtClean="0"/>
              <a:t>8</a:t>
            </a:fld>
            <a:endParaRPr lang="en-US" dirty="0"/>
          </a:p>
        </p:txBody>
      </p:sp>
    </p:spTree>
    <p:extLst>
      <p:ext uri="{BB962C8B-B14F-4D97-AF65-F5344CB8AC3E}">
        <p14:creationId xmlns:p14="http://schemas.microsoft.com/office/powerpoint/2010/main" val="1380953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FAAAB6-A2C6-4A85-A3A1-98EFBA61C967}" type="slidenum">
              <a:rPr lang="en-US" smtClean="0"/>
              <a:t>13</a:t>
            </a:fld>
            <a:endParaRPr lang="en-US" dirty="0"/>
          </a:p>
        </p:txBody>
      </p:sp>
    </p:spTree>
    <p:extLst>
      <p:ext uri="{BB962C8B-B14F-4D97-AF65-F5344CB8AC3E}">
        <p14:creationId xmlns:p14="http://schemas.microsoft.com/office/powerpoint/2010/main" val="4247525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FAAAB6-A2C6-4A85-A3A1-98EFBA61C967}" type="slidenum">
              <a:rPr lang="en-US" smtClean="0"/>
              <a:t>16</a:t>
            </a:fld>
            <a:endParaRPr lang="en-US" dirty="0"/>
          </a:p>
        </p:txBody>
      </p:sp>
    </p:spTree>
    <p:extLst>
      <p:ext uri="{BB962C8B-B14F-4D97-AF65-F5344CB8AC3E}">
        <p14:creationId xmlns:p14="http://schemas.microsoft.com/office/powerpoint/2010/main" val="3972997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flow of variation moves from fields where the monograph tradition remains strongest (applied linguistics and psychology) toward fields where article-based formats predominate (engineering and veterinary medicine). Hybrid forms mark transitional spaces in this flow: hybrid monographs appear alongside monographs in applied linguistics and psychology, while hybrid article-based dissertations become more visible in psychology and engineering. Veterinary medicine, by contrast, is situated at the far end of this continuum, where the article-based format overwhelmingly dominates. Overall, these findings underscore the central role of disciplinary conventions in shaping dissertation writing practices. Even within a single institution that operates under one set of general guidelines, clear disciplinary differences emerge. </a:t>
            </a:r>
            <a:endParaRPr lang="en-US" dirty="0"/>
          </a:p>
        </p:txBody>
      </p:sp>
      <p:sp>
        <p:nvSpPr>
          <p:cNvPr id="4" name="Slide Number Placeholder 3"/>
          <p:cNvSpPr>
            <a:spLocks noGrp="1"/>
          </p:cNvSpPr>
          <p:nvPr>
            <p:ph type="sldNum" sz="quarter" idx="5"/>
          </p:nvPr>
        </p:nvSpPr>
        <p:spPr/>
        <p:txBody>
          <a:bodyPr/>
          <a:lstStyle/>
          <a:p>
            <a:fld id="{BCFAAAB6-A2C6-4A85-A3A1-98EFBA61C967}" type="slidenum">
              <a:rPr lang="en-US" smtClean="0"/>
              <a:t>21</a:t>
            </a:fld>
            <a:endParaRPr lang="en-US" dirty="0"/>
          </a:p>
        </p:txBody>
      </p:sp>
    </p:spTree>
    <p:extLst>
      <p:ext uri="{BB962C8B-B14F-4D97-AF65-F5344CB8AC3E}">
        <p14:creationId xmlns:p14="http://schemas.microsoft.com/office/powerpoint/2010/main" val="3927426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C1C6D2-8432-7818-42CC-5A1C7BAE05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6D1321-E192-85D0-EAB7-AD0430A382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D27C16-80EA-742D-24AE-0FC1C2A4ED6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32A73B4-56A6-9DB1-6A9A-22BDA95E9946}"/>
              </a:ext>
            </a:extLst>
          </p:cNvPr>
          <p:cNvSpPr>
            <a:spLocks noGrp="1"/>
          </p:cNvSpPr>
          <p:nvPr>
            <p:ph type="sldNum" sz="quarter" idx="5"/>
          </p:nvPr>
        </p:nvSpPr>
        <p:spPr/>
        <p:txBody>
          <a:bodyPr/>
          <a:lstStyle/>
          <a:p>
            <a:fld id="{BCFAAAB6-A2C6-4A85-A3A1-98EFBA61C967}" type="slidenum">
              <a:rPr lang="en-US" smtClean="0"/>
              <a:t>22</a:t>
            </a:fld>
            <a:endParaRPr lang="en-US" dirty="0"/>
          </a:p>
        </p:txBody>
      </p:sp>
    </p:spTree>
    <p:extLst>
      <p:ext uri="{BB962C8B-B14F-4D97-AF65-F5344CB8AC3E}">
        <p14:creationId xmlns:p14="http://schemas.microsoft.com/office/powerpoint/2010/main" val="2594671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Among the sub-registers, the article-based dissertation is the most informationally dense, with the lowest dimension score (-7.63). Monographs and hybrid monographs cluster closely together (mean score of -5.65 and -5.64) and align with the quantitative applied linguistics research article (-6.00), suggesting that they share similar informational density features. By contrast, the hybrid article sub-register is somewhat less informationally dense than the other dissertation sub-registers and is positioned slightly closer to the positive side of the dimension. However, the hybrid article still reflects a predominantly informationally dense profile, standing in clear contrast to the qualitative applied linguistics register in Gray’s (2011) study. </a:t>
            </a:r>
          </a:p>
          <a:p>
            <a:endParaRPr lang="en-US" dirty="0"/>
          </a:p>
          <a:p>
            <a:pPr marL="285750" indent="-228600">
              <a:spcAft>
                <a:spcPts val="600"/>
              </a:spcAft>
              <a:buFont typeface="Arial" panose="020B0604020202020204" pitchFamily="34" charset="0"/>
              <a:buChar char="•"/>
            </a:pPr>
            <a:r>
              <a:rPr lang="en-US" sz="1200" dirty="0"/>
              <a:t>Dissertation writing and research article writing are distinct in the Applied Linguistics field</a:t>
            </a:r>
          </a:p>
          <a:p>
            <a:pPr marL="285750" indent="-228600">
              <a:spcAft>
                <a:spcPts val="600"/>
              </a:spcAft>
              <a:buFont typeface="Arial" panose="020B0604020202020204" pitchFamily="34" charset="0"/>
              <a:buChar char="•"/>
            </a:pPr>
            <a:r>
              <a:rPr lang="en-US" sz="1200" dirty="0"/>
              <a:t>All dissertation sub-registers indicate more academic involvement than informational density</a:t>
            </a:r>
          </a:p>
          <a:p>
            <a:pPr marL="285750" indent="-228600">
              <a:spcAft>
                <a:spcPts val="600"/>
              </a:spcAft>
              <a:buFont typeface="Arial" panose="020B0604020202020204" pitchFamily="34" charset="0"/>
              <a:buChar char="•"/>
            </a:pPr>
            <a:r>
              <a:rPr lang="en-US" sz="1200" dirty="0"/>
              <a:t>Article-based has the most dense language of all</a:t>
            </a:r>
          </a:p>
          <a:p>
            <a:pPr marL="285750" indent="-228600">
              <a:spcAft>
                <a:spcPts val="600"/>
              </a:spcAft>
              <a:buFont typeface="Arial" panose="020B0604020202020204" pitchFamily="34" charset="0"/>
              <a:buChar char="•"/>
            </a:pPr>
            <a:r>
              <a:rPr lang="en-US" sz="1200" dirty="0"/>
              <a:t>Monograph and hybrid monograph are similar (more involved than article-based)</a:t>
            </a:r>
          </a:p>
          <a:p>
            <a:pPr marL="285750" indent="-228600">
              <a:spcAft>
                <a:spcPts val="600"/>
              </a:spcAft>
              <a:buFont typeface="Arial" panose="020B0604020202020204" pitchFamily="34" charset="0"/>
              <a:buChar char="•"/>
            </a:pPr>
            <a:r>
              <a:rPr lang="en-US" sz="1200" dirty="0"/>
              <a:t>Hybrid article has the most elaboration</a:t>
            </a:r>
          </a:p>
          <a:p>
            <a:pPr marL="285750" indent="-228600">
              <a:spcAft>
                <a:spcPts val="600"/>
              </a:spcAft>
              <a:buFont typeface="Arial" panose="020B0604020202020204" pitchFamily="34" charset="0"/>
              <a:buChar char="•"/>
            </a:pPr>
            <a:endParaRPr lang="en-US" sz="1200" dirty="0"/>
          </a:p>
          <a:p>
            <a:pPr marL="285750" indent="-228600">
              <a:spcAft>
                <a:spcPts val="600"/>
              </a:spcAft>
              <a:buFont typeface="Arial" panose="020B0604020202020204" pitchFamily="34" charset="0"/>
              <a:buChar char="•"/>
            </a:pPr>
            <a:endParaRPr lang="en-US" sz="1200" dirty="0"/>
          </a:p>
          <a:p>
            <a:endParaRPr lang="en-US" dirty="0"/>
          </a:p>
        </p:txBody>
      </p:sp>
      <p:sp>
        <p:nvSpPr>
          <p:cNvPr id="4" name="Slide Number Placeholder 3"/>
          <p:cNvSpPr>
            <a:spLocks noGrp="1"/>
          </p:cNvSpPr>
          <p:nvPr>
            <p:ph type="sldNum" sz="quarter" idx="5"/>
          </p:nvPr>
        </p:nvSpPr>
        <p:spPr/>
        <p:txBody>
          <a:bodyPr/>
          <a:lstStyle/>
          <a:p>
            <a:fld id="{BCFAAAB6-A2C6-4A85-A3A1-98EFBA61C967}" type="slidenum">
              <a:rPr lang="en-US" smtClean="0"/>
              <a:t>24</a:t>
            </a:fld>
            <a:endParaRPr lang="en-US" dirty="0"/>
          </a:p>
        </p:txBody>
      </p:sp>
    </p:spTree>
    <p:extLst>
      <p:ext uri="{BB962C8B-B14F-4D97-AF65-F5344CB8AC3E}">
        <p14:creationId xmlns:p14="http://schemas.microsoft.com/office/powerpoint/2010/main" val="1714049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C5C50C9-5CB7-4938-BEDF-DD2FC7529FA9}"/>
              </a:ext>
            </a:extLst>
          </p:cNvPr>
          <p:cNvSpPr/>
          <p:nvPr userDrawn="1"/>
        </p:nvSpPr>
        <p:spPr>
          <a:xfrm>
            <a:off x="1528762" y="1473243"/>
            <a:ext cx="9144000" cy="3007447"/>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1801368" y="1664208"/>
            <a:ext cx="8586216" cy="2176272"/>
          </a:xfrm>
        </p:spPr>
        <p:txBody>
          <a:bodyPr anchor="ctr">
            <a:normAutofit/>
          </a:bodyPr>
          <a:lstStyle>
            <a:lvl1pPr algn="ctr">
              <a:defRPr sz="6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2487168" y="4142232"/>
            <a:ext cx="7223760" cy="685800"/>
          </a:xfrm>
          <a:solidFill>
            <a:schemeClr val="accent1"/>
          </a:solidFill>
        </p:spPr>
        <p:txBody>
          <a:bodyPr anchor="ctr">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69640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with 3 pictures">
    <p:spTree>
      <p:nvGrpSpPr>
        <p:cNvPr id="1" name=""/>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2CD68929-9BD1-4A1E-9C1E-5B980D986EC1}"/>
              </a:ext>
            </a:extLst>
          </p:cNvPr>
          <p:cNvSpPr/>
          <p:nvPr userDrawn="1"/>
        </p:nvSpPr>
        <p:spPr>
          <a:xfrm>
            <a:off x="409575" y="633619"/>
            <a:ext cx="4927413"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841248" y="978408"/>
            <a:ext cx="4059936" cy="1106424"/>
          </a:xfrm>
        </p:spPr>
        <p:txBody>
          <a:bodyPr anchor="ctr">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841248" y="2359152"/>
            <a:ext cx="4059936" cy="3429000"/>
          </a:xfrm>
        </p:spPr>
        <p:txBody>
          <a:bodyPr/>
          <a:lstStyle>
            <a:lvl1pPr marL="0" indent="0">
              <a:buNone/>
              <a:defRPr sz="1800"/>
            </a:lvl1pPr>
          </a:lstStyle>
          <a:p>
            <a:pPr lvl="0"/>
            <a:r>
              <a:rPr lang="en-US"/>
              <a:t>Click to edit Master text styles</a:t>
            </a:r>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p:nvPr>
        </p:nvSpPr>
        <p:spPr>
          <a:xfrm>
            <a:off x="8961120" y="566928"/>
            <a:ext cx="2871216" cy="2340864"/>
          </a:xfrm>
        </p:spPr>
        <p:txBody>
          <a:bodyPr anchor="ctr"/>
          <a:lstStyle>
            <a:lvl1pPr algn="ctr">
              <a:buNone/>
              <a:defRPr/>
            </a:lvl1pPr>
          </a:lstStyle>
          <a:p>
            <a:r>
              <a:rPr lang="en-US"/>
              <a:t>Click icon to add picture</a:t>
            </a:r>
            <a:endParaRPr lang="en-US" dirty="0"/>
          </a:p>
        </p:txBody>
      </p:sp>
      <p:sp>
        <p:nvSpPr>
          <p:cNvPr id="10" name="Picture Placeholder 14">
            <a:extLst>
              <a:ext uri="{FF2B5EF4-FFF2-40B4-BE49-F238E27FC236}">
                <a16:creationId xmlns:a16="http://schemas.microsoft.com/office/drawing/2014/main" id="{687A7A61-F904-44E0-837C-FB357932BC1E}"/>
              </a:ext>
            </a:extLst>
          </p:cNvPr>
          <p:cNvSpPr>
            <a:spLocks noGrp="1"/>
          </p:cNvSpPr>
          <p:nvPr>
            <p:ph type="pic" sz="quarter" idx="14"/>
          </p:nvPr>
        </p:nvSpPr>
        <p:spPr>
          <a:xfrm>
            <a:off x="5843016" y="566928"/>
            <a:ext cx="2871216" cy="2340864"/>
          </a:xfrm>
        </p:spPr>
        <p:txBody>
          <a:bodyPr anchor="ctr"/>
          <a:lstStyle>
            <a:lvl1pPr algn="ctr">
              <a:buNone/>
              <a:defRPr/>
            </a:lvl1pPr>
          </a:lstStyle>
          <a:p>
            <a:r>
              <a:rPr lang="en-US"/>
              <a:t>Click icon to add picture</a:t>
            </a:r>
            <a:endParaRPr lang="en-US" dirty="0"/>
          </a:p>
        </p:txBody>
      </p:sp>
      <p:sp>
        <p:nvSpPr>
          <p:cNvPr id="5" name="Rectangle 4">
            <a:extLst>
              <a:ext uri="{FF2B5EF4-FFF2-40B4-BE49-F238E27FC236}">
                <a16:creationId xmlns:a16="http://schemas.microsoft.com/office/drawing/2014/main" id="{B3ED68CE-A00C-4DD9-8065-B0E3D033BC20}"/>
              </a:ext>
            </a:extLst>
          </p:cNvPr>
          <p:cNvSpPr/>
          <p:nvPr userDrawn="1"/>
        </p:nvSpPr>
        <p:spPr>
          <a:xfrm>
            <a:off x="345567" y="117043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B3EDCB6-603C-4A22-80E6-232A6202452A}"/>
              </a:ext>
            </a:extLst>
          </p:cNvPr>
          <p:cNvSpPr/>
          <p:nvPr userDrawn="1"/>
        </p:nvSpPr>
        <p:spPr>
          <a:xfrm>
            <a:off x="877459" y="2121408"/>
            <a:ext cx="3958650"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Picture Placeholder 14">
            <a:extLst>
              <a:ext uri="{FF2B5EF4-FFF2-40B4-BE49-F238E27FC236}">
                <a16:creationId xmlns:a16="http://schemas.microsoft.com/office/drawing/2014/main" id="{FBB9124E-D1EB-4540-B1E1-DF3CD388BB27}"/>
              </a:ext>
            </a:extLst>
          </p:cNvPr>
          <p:cNvSpPr>
            <a:spLocks noGrp="1"/>
          </p:cNvSpPr>
          <p:nvPr>
            <p:ph type="pic" sz="quarter" idx="17"/>
          </p:nvPr>
        </p:nvSpPr>
        <p:spPr>
          <a:xfrm>
            <a:off x="5843016" y="3108960"/>
            <a:ext cx="5989320" cy="3054096"/>
          </a:xfrm>
        </p:spPr>
        <p:txBody>
          <a:bodyPr anchor="ctr"/>
          <a:lstStyle>
            <a:lvl1pPr algn="ctr">
              <a:buNone/>
              <a:defRPr/>
            </a:lvl1pPr>
          </a:lstStyle>
          <a:p>
            <a:r>
              <a:rPr lang="en-US"/>
              <a:t>Click icon to add picture</a:t>
            </a:r>
            <a:endParaRPr lang="en-US" dirty="0"/>
          </a:p>
        </p:txBody>
      </p:sp>
      <p:sp>
        <p:nvSpPr>
          <p:cNvPr id="18" name="Date Placeholder 17">
            <a:extLst>
              <a:ext uri="{FF2B5EF4-FFF2-40B4-BE49-F238E27FC236}">
                <a16:creationId xmlns:a16="http://schemas.microsoft.com/office/drawing/2014/main" id="{88171D0F-B23C-4DA9-9F5D-C5F480A4C5BE}"/>
              </a:ext>
            </a:extLst>
          </p:cNvPr>
          <p:cNvSpPr>
            <a:spLocks noGrp="1"/>
          </p:cNvSpPr>
          <p:nvPr>
            <p:ph type="dt" sz="half" idx="18"/>
          </p:nvPr>
        </p:nvSpPr>
        <p:spPr>
          <a:xfrm>
            <a:off x="905256" y="6356350"/>
            <a:ext cx="2743200" cy="365125"/>
          </a:xfrm>
        </p:spPr>
        <p:txBody>
          <a:bodyPr/>
          <a:lstStyle/>
          <a:p>
            <a:r>
              <a:rPr lang="en-US" dirty="0"/>
              <a:t>9/4/20XX</a:t>
            </a:r>
          </a:p>
        </p:txBody>
      </p:sp>
      <p:sp>
        <p:nvSpPr>
          <p:cNvPr id="19" name="Footer Placeholder 18">
            <a:extLst>
              <a:ext uri="{FF2B5EF4-FFF2-40B4-BE49-F238E27FC236}">
                <a16:creationId xmlns:a16="http://schemas.microsoft.com/office/drawing/2014/main" id="{69186A5E-A88B-4AD5-8730-E1679229BB98}"/>
              </a:ext>
            </a:extLst>
          </p:cNvPr>
          <p:cNvSpPr>
            <a:spLocks noGrp="1"/>
          </p:cNvSpPr>
          <p:nvPr>
            <p:ph type="ftr" sz="quarter" idx="19"/>
          </p:nvPr>
        </p:nvSpPr>
        <p:spPr/>
        <p:txBody>
          <a:bodyPr/>
          <a:lstStyle/>
          <a:p>
            <a:r>
              <a:rPr lang="en-US" dirty="0"/>
              <a:t>Presentation Title</a:t>
            </a:r>
          </a:p>
        </p:txBody>
      </p:sp>
      <p:sp>
        <p:nvSpPr>
          <p:cNvPr id="20" name="Slide Number Placeholder 19">
            <a:extLst>
              <a:ext uri="{FF2B5EF4-FFF2-40B4-BE49-F238E27FC236}">
                <a16:creationId xmlns:a16="http://schemas.microsoft.com/office/drawing/2014/main" id="{FDD4F609-6DE6-4637-A216-DB19D982FF19}"/>
              </a:ext>
            </a:extLst>
          </p:cNvPr>
          <p:cNvSpPr>
            <a:spLocks noGrp="1"/>
          </p:cNvSpPr>
          <p:nvPr>
            <p:ph type="sldNum" sz="quarter" idx="20"/>
          </p:nvPr>
        </p:nvSpPr>
        <p:spPr>
          <a:xfrm>
            <a:off x="8540496" y="6356350"/>
            <a:ext cx="2743200" cy="365125"/>
          </a:xfrm>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3527971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4 pictures">
    <p:spTree>
      <p:nvGrpSpPr>
        <p:cNvPr id="1" name=""/>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2CD68929-9BD1-4A1E-9C1E-5B980D986EC1}"/>
              </a:ext>
            </a:extLst>
          </p:cNvPr>
          <p:cNvSpPr/>
          <p:nvPr userDrawn="1"/>
        </p:nvSpPr>
        <p:spPr>
          <a:xfrm>
            <a:off x="7324344" y="630936"/>
            <a:ext cx="4517136"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7772400" y="978408"/>
            <a:ext cx="3721608" cy="1106424"/>
          </a:xfrm>
        </p:spPr>
        <p:txBody>
          <a:bodyPr anchor="ctr">
            <a:normAutofit/>
          </a:bodyPr>
          <a:lstStyle>
            <a:lvl1pPr>
              <a:defRPr sz="2800"/>
            </a:lvl1pPr>
          </a:lstStyle>
          <a:p>
            <a:r>
              <a:rPr lang="en-US"/>
              <a:t>Click to edit Master title style</a:t>
            </a:r>
            <a:endParaRPr lang="en-US" dirty="0"/>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p:nvPr>
        </p:nvSpPr>
        <p:spPr>
          <a:xfrm>
            <a:off x="3767328" y="630936"/>
            <a:ext cx="3246120" cy="2688336"/>
          </a:xfrm>
        </p:spPr>
        <p:txBody>
          <a:bodyPr anchor="ctr"/>
          <a:lstStyle>
            <a:lvl1pPr algn="ctr">
              <a:buNone/>
              <a:defRPr/>
            </a:lvl1pPr>
          </a:lstStyle>
          <a:p>
            <a:r>
              <a:rPr lang="en-US"/>
              <a:t>Click icon to add picture</a:t>
            </a:r>
            <a:endParaRPr lang="en-US" dirty="0"/>
          </a:p>
        </p:txBody>
      </p:sp>
      <p:sp>
        <p:nvSpPr>
          <p:cNvPr id="10" name="Picture Placeholder 14">
            <a:extLst>
              <a:ext uri="{FF2B5EF4-FFF2-40B4-BE49-F238E27FC236}">
                <a16:creationId xmlns:a16="http://schemas.microsoft.com/office/drawing/2014/main" id="{687A7A61-F904-44E0-837C-FB357932BC1E}"/>
              </a:ext>
            </a:extLst>
          </p:cNvPr>
          <p:cNvSpPr>
            <a:spLocks noGrp="1"/>
          </p:cNvSpPr>
          <p:nvPr>
            <p:ph type="pic" sz="quarter" idx="14"/>
          </p:nvPr>
        </p:nvSpPr>
        <p:spPr>
          <a:xfrm>
            <a:off x="411480" y="630936"/>
            <a:ext cx="3246120" cy="2688336"/>
          </a:xfrm>
        </p:spPr>
        <p:txBody>
          <a:bodyPr anchor="ctr"/>
          <a:lstStyle>
            <a:lvl1pPr algn="ctr">
              <a:buNone/>
              <a:defRPr/>
            </a:lvl1pPr>
          </a:lstStyle>
          <a:p>
            <a:r>
              <a:rPr lang="en-US"/>
              <a:t>Click icon to add picture</a:t>
            </a:r>
            <a:endParaRPr lang="en-US" dirty="0"/>
          </a:p>
        </p:txBody>
      </p:sp>
      <p:sp>
        <p:nvSpPr>
          <p:cNvPr id="5" name="Rectangle 4">
            <a:extLst>
              <a:ext uri="{FF2B5EF4-FFF2-40B4-BE49-F238E27FC236}">
                <a16:creationId xmlns:a16="http://schemas.microsoft.com/office/drawing/2014/main" id="{B3ED68CE-A00C-4DD9-8065-B0E3D033BC20}"/>
              </a:ext>
            </a:extLst>
          </p:cNvPr>
          <p:cNvSpPr/>
          <p:nvPr userDrawn="1"/>
        </p:nvSpPr>
        <p:spPr>
          <a:xfrm>
            <a:off x="7260336" y="1179576"/>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Picture Placeholder 14">
            <a:extLst>
              <a:ext uri="{FF2B5EF4-FFF2-40B4-BE49-F238E27FC236}">
                <a16:creationId xmlns:a16="http://schemas.microsoft.com/office/drawing/2014/main" id="{FBB9124E-D1EB-4540-B1E1-DF3CD388BB27}"/>
              </a:ext>
            </a:extLst>
          </p:cNvPr>
          <p:cNvSpPr>
            <a:spLocks noGrp="1"/>
          </p:cNvSpPr>
          <p:nvPr>
            <p:ph type="pic" sz="quarter" idx="17"/>
          </p:nvPr>
        </p:nvSpPr>
        <p:spPr>
          <a:xfrm>
            <a:off x="411480" y="3438144"/>
            <a:ext cx="3246120" cy="2688336"/>
          </a:xfrm>
        </p:spPr>
        <p:txBody>
          <a:bodyPr anchor="ctr"/>
          <a:lstStyle>
            <a:lvl1pPr algn="ctr">
              <a:buNone/>
              <a:defRPr/>
            </a:lvl1pPr>
          </a:lstStyle>
          <a:p>
            <a:r>
              <a:rPr lang="en-US"/>
              <a:t>Click icon to add picture</a:t>
            </a:r>
            <a:endParaRPr lang="en-US" dirty="0"/>
          </a:p>
        </p:txBody>
      </p:sp>
      <p:sp>
        <p:nvSpPr>
          <p:cNvPr id="18" name="Date Placeholder 17">
            <a:extLst>
              <a:ext uri="{FF2B5EF4-FFF2-40B4-BE49-F238E27FC236}">
                <a16:creationId xmlns:a16="http://schemas.microsoft.com/office/drawing/2014/main" id="{88171D0F-B23C-4DA9-9F5D-C5F480A4C5BE}"/>
              </a:ext>
            </a:extLst>
          </p:cNvPr>
          <p:cNvSpPr>
            <a:spLocks noGrp="1"/>
          </p:cNvSpPr>
          <p:nvPr>
            <p:ph type="dt" sz="half" idx="18"/>
          </p:nvPr>
        </p:nvSpPr>
        <p:spPr>
          <a:xfrm>
            <a:off x="905256" y="6356350"/>
            <a:ext cx="2743200" cy="365125"/>
          </a:xfrm>
        </p:spPr>
        <p:txBody>
          <a:bodyPr/>
          <a:lstStyle/>
          <a:p>
            <a:r>
              <a:rPr lang="en-US" dirty="0"/>
              <a:t>9/4/20XX</a:t>
            </a:r>
          </a:p>
        </p:txBody>
      </p:sp>
      <p:sp>
        <p:nvSpPr>
          <p:cNvPr id="19" name="Footer Placeholder 18">
            <a:extLst>
              <a:ext uri="{FF2B5EF4-FFF2-40B4-BE49-F238E27FC236}">
                <a16:creationId xmlns:a16="http://schemas.microsoft.com/office/drawing/2014/main" id="{69186A5E-A88B-4AD5-8730-E1679229BB98}"/>
              </a:ext>
            </a:extLst>
          </p:cNvPr>
          <p:cNvSpPr>
            <a:spLocks noGrp="1"/>
          </p:cNvSpPr>
          <p:nvPr>
            <p:ph type="ftr" sz="quarter" idx="19"/>
          </p:nvPr>
        </p:nvSpPr>
        <p:spPr/>
        <p:txBody>
          <a:bodyPr/>
          <a:lstStyle/>
          <a:p>
            <a:r>
              <a:rPr lang="en-US" dirty="0"/>
              <a:t>Presentation Title</a:t>
            </a:r>
          </a:p>
        </p:txBody>
      </p:sp>
      <p:sp>
        <p:nvSpPr>
          <p:cNvPr id="20" name="Slide Number Placeholder 19">
            <a:extLst>
              <a:ext uri="{FF2B5EF4-FFF2-40B4-BE49-F238E27FC236}">
                <a16:creationId xmlns:a16="http://schemas.microsoft.com/office/drawing/2014/main" id="{FDD4F609-6DE6-4637-A216-DB19D982FF19}"/>
              </a:ext>
            </a:extLst>
          </p:cNvPr>
          <p:cNvSpPr>
            <a:spLocks noGrp="1"/>
          </p:cNvSpPr>
          <p:nvPr>
            <p:ph type="sldNum" sz="quarter" idx="20"/>
          </p:nvPr>
        </p:nvSpPr>
        <p:spPr>
          <a:xfrm>
            <a:off x="8540496" y="6356350"/>
            <a:ext cx="2743200" cy="365125"/>
          </a:xfrm>
        </p:spPr>
        <p:txBody>
          <a:bodyPr/>
          <a:lstStyle/>
          <a:p>
            <a:fld id="{A65A5C87-DF58-40C8-B092-1DE63DB4547E}" type="slidenum">
              <a:rPr lang="en-US" smtClean="0"/>
              <a:t>‹#›</a:t>
            </a:fld>
            <a:endParaRPr lang="en-US" dirty="0"/>
          </a:p>
        </p:txBody>
      </p:sp>
      <p:sp>
        <p:nvSpPr>
          <p:cNvPr id="6" name="Rectangle 5">
            <a:extLst>
              <a:ext uri="{FF2B5EF4-FFF2-40B4-BE49-F238E27FC236}">
                <a16:creationId xmlns:a16="http://schemas.microsoft.com/office/drawing/2014/main" id="{525280B1-DD77-4ADB-A6FC-71309BCB66E1}"/>
              </a:ext>
            </a:extLst>
          </p:cNvPr>
          <p:cNvSpPr/>
          <p:nvPr userDrawn="1"/>
        </p:nvSpPr>
        <p:spPr>
          <a:xfrm>
            <a:off x="7792216" y="2185416"/>
            <a:ext cx="3683187"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Picture Placeholder 14">
            <a:extLst>
              <a:ext uri="{FF2B5EF4-FFF2-40B4-BE49-F238E27FC236}">
                <a16:creationId xmlns:a16="http://schemas.microsoft.com/office/drawing/2014/main" id="{6B8374DB-2C54-426F-9768-7B838BE1F98D}"/>
              </a:ext>
            </a:extLst>
          </p:cNvPr>
          <p:cNvSpPr>
            <a:spLocks noGrp="1"/>
          </p:cNvSpPr>
          <p:nvPr>
            <p:ph type="pic" sz="quarter" idx="21"/>
          </p:nvPr>
        </p:nvSpPr>
        <p:spPr>
          <a:xfrm>
            <a:off x="3767328" y="3438144"/>
            <a:ext cx="3246120" cy="2688336"/>
          </a:xfrm>
        </p:spPr>
        <p:txBody>
          <a:bodyPr anchor="ctr"/>
          <a:lstStyle>
            <a:lvl1pPr algn="ctr">
              <a:buNone/>
              <a:defRPr/>
            </a:lvl1pPr>
          </a:lstStyle>
          <a:p>
            <a:r>
              <a:rPr lang="en-US"/>
              <a:t>Click icon to add picture</a:t>
            </a:r>
            <a:endParaRPr lang="en-US" dirty="0"/>
          </a:p>
        </p:txBody>
      </p:sp>
      <p:sp>
        <p:nvSpPr>
          <p:cNvPr id="8" name="Text Placeholder 7">
            <a:extLst>
              <a:ext uri="{FF2B5EF4-FFF2-40B4-BE49-F238E27FC236}">
                <a16:creationId xmlns:a16="http://schemas.microsoft.com/office/drawing/2014/main" id="{A0D33A8D-B0BB-4920-AAC4-6EE9952AA556}"/>
              </a:ext>
            </a:extLst>
          </p:cNvPr>
          <p:cNvSpPr>
            <a:spLocks noGrp="1"/>
          </p:cNvSpPr>
          <p:nvPr>
            <p:ph type="body" sz="quarter" idx="22"/>
          </p:nvPr>
        </p:nvSpPr>
        <p:spPr>
          <a:xfrm>
            <a:off x="7772400" y="3099816"/>
            <a:ext cx="3721100" cy="447675"/>
          </a:xfrm>
        </p:spPr>
        <p:txBody>
          <a:bodyPr/>
          <a:lstStyle>
            <a:lvl1pPr marL="0" indent="0">
              <a:buNone/>
              <a:defRPr sz="1600"/>
            </a:lvl1pPr>
          </a:lstStyle>
          <a:p>
            <a:pPr lvl="0"/>
            <a:r>
              <a:rPr lang="en-US"/>
              <a:t>Click to edit Master text styles</a:t>
            </a:r>
          </a:p>
        </p:txBody>
      </p:sp>
      <p:sp>
        <p:nvSpPr>
          <p:cNvPr id="21" name="Text Placeholder 7">
            <a:extLst>
              <a:ext uri="{FF2B5EF4-FFF2-40B4-BE49-F238E27FC236}">
                <a16:creationId xmlns:a16="http://schemas.microsoft.com/office/drawing/2014/main" id="{FC2F80E1-DA5D-4EBA-BDBC-FFD24776ED07}"/>
              </a:ext>
            </a:extLst>
          </p:cNvPr>
          <p:cNvSpPr>
            <a:spLocks noGrp="1"/>
          </p:cNvSpPr>
          <p:nvPr>
            <p:ph type="body" sz="quarter" idx="23"/>
          </p:nvPr>
        </p:nvSpPr>
        <p:spPr>
          <a:xfrm>
            <a:off x="7772400" y="4215384"/>
            <a:ext cx="3721100" cy="447675"/>
          </a:xfrm>
        </p:spPr>
        <p:txBody>
          <a:bodyPr/>
          <a:lstStyle>
            <a:lvl1pPr marL="0" indent="0">
              <a:buNone/>
              <a:defRPr sz="1600"/>
            </a:lvl1pPr>
          </a:lstStyle>
          <a:p>
            <a:pPr lvl="0"/>
            <a:r>
              <a:rPr lang="en-US"/>
              <a:t>Click to edit Master text styles</a:t>
            </a:r>
          </a:p>
        </p:txBody>
      </p:sp>
      <p:sp>
        <p:nvSpPr>
          <p:cNvPr id="22" name="Text Placeholder 7">
            <a:extLst>
              <a:ext uri="{FF2B5EF4-FFF2-40B4-BE49-F238E27FC236}">
                <a16:creationId xmlns:a16="http://schemas.microsoft.com/office/drawing/2014/main" id="{536A3E74-5D94-4FE5-A5F8-7DA032AD48AF}"/>
              </a:ext>
            </a:extLst>
          </p:cNvPr>
          <p:cNvSpPr>
            <a:spLocks noGrp="1"/>
          </p:cNvSpPr>
          <p:nvPr>
            <p:ph type="body" sz="quarter" idx="24"/>
          </p:nvPr>
        </p:nvSpPr>
        <p:spPr>
          <a:xfrm>
            <a:off x="7772400" y="5321808"/>
            <a:ext cx="3721100" cy="447675"/>
          </a:xfrm>
        </p:spPr>
        <p:txBody>
          <a:bodyPr/>
          <a:lstStyle>
            <a:lvl1pPr marL="0" indent="0">
              <a:buNone/>
              <a:defRPr sz="1600"/>
            </a:lvl1pPr>
          </a:lstStyle>
          <a:p>
            <a:pPr lvl="0"/>
            <a:r>
              <a:rPr lang="en-US"/>
              <a:t>Click to edit Master text styles</a:t>
            </a:r>
          </a:p>
        </p:txBody>
      </p:sp>
      <p:sp>
        <p:nvSpPr>
          <p:cNvPr id="23" name="Picture Placeholder 14">
            <a:extLst>
              <a:ext uri="{FF2B5EF4-FFF2-40B4-BE49-F238E27FC236}">
                <a16:creationId xmlns:a16="http://schemas.microsoft.com/office/drawing/2014/main" id="{A36D2011-9E99-44AA-8612-4EEBAAA5D036}"/>
              </a:ext>
            </a:extLst>
          </p:cNvPr>
          <p:cNvSpPr>
            <a:spLocks noGrp="1"/>
          </p:cNvSpPr>
          <p:nvPr>
            <p:ph type="pic" sz="quarter" idx="25" hasCustomPrompt="1"/>
          </p:nvPr>
        </p:nvSpPr>
        <p:spPr>
          <a:xfrm>
            <a:off x="7772400" y="2532888"/>
            <a:ext cx="457200" cy="457200"/>
          </a:xfrm>
        </p:spPr>
        <p:txBody>
          <a:bodyPr anchor="ctr"/>
          <a:lstStyle>
            <a:lvl1pPr algn="ctr">
              <a:buNone/>
              <a:defRPr sz="900"/>
            </a:lvl1pPr>
          </a:lstStyle>
          <a:p>
            <a:r>
              <a:rPr lang="en-US" dirty="0"/>
              <a:t>Icon</a:t>
            </a:r>
          </a:p>
        </p:txBody>
      </p:sp>
      <p:sp>
        <p:nvSpPr>
          <p:cNvPr id="24" name="Picture Placeholder 14">
            <a:extLst>
              <a:ext uri="{FF2B5EF4-FFF2-40B4-BE49-F238E27FC236}">
                <a16:creationId xmlns:a16="http://schemas.microsoft.com/office/drawing/2014/main" id="{80B0958E-0709-4604-ADAF-A6137275F31B}"/>
              </a:ext>
            </a:extLst>
          </p:cNvPr>
          <p:cNvSpPr>
            <a:spLocks noGrp="1"/>
          </p:cNvSpPr>
          <p:nvPr>
            <p:ph type="pic" sz="quarter" idx="26" hasCustomPrompt="1"/>
          </p:nvPr>
        </p:nvSpPr>
        <p:spPr>
          <a:xfrm>
            <a:off x="7772400" y="3630168"/>
            <a:ext cx="457200" cy="457200"/>
          </a:xfrm>
        </p:spPr>
        <p:txBody>
          <a:bodyPr anchor="ctr"/>
          <a:lstStyle>
            <a:lvl1pPr algn="ctr">
              <a:buNone/>
              <a:defRPr sz="900"/>
            </a:lvl1pPr>
          </a:lstStyle>
          <a:p>
            <a:r>
              <a:rPr lang="en-US" dirty="0"/>
              <a:t>Icon</a:t>
            </a:r>
          </a:p>
        </p:txBody>
      </p:sp>
      <p:sp>
        <p:nvSpPr>
          <p:cNvPr id="25" name="Picture Placeholder 14">
            <a:extLst>
              <a:ext uri="{FF2B5EF4-FFF2-40B4-BE49-F238E27FC236}">
                <a16:creationId xmlns:a16="http://schemas.microsoft.com/office/drawing/2014/main" id="{F4A09204-1398-472F-B713-0AD49188773D}"/>
              </a:ext>
            </a:extLst>
          </p:cNvPr>
          <p:cNvSpPr>
            <a:spLocks noGrp="1"/>
          </p:cNvSpPr>
          <p:nvPr>
            <p:ph type="pic" sz="quarter" idx="27" hasCustomPrompt="1"/>
          </p:nvPr>
        </p:nvSpPr>
        <p:spPr>
          <a:xfrm>
            <a:off x="7772400" y="4754880"/>
            <a:ext cx="457200" cy="457200"/>
          </a:xfrm>
        </p:spPr>
        <p:txBody>
          <a:bodyPr anchor="ctr"/>
          <a:lstStyle>
            <a:lvl1pPr algn="ctr">
              <a:buNone/>
              <a:defRPr sz="900"/>
            </a:lvl1pPr>
          </a:lstStyle>
          <a:p>
            <a:r>
              <a:rPr lang="en-US" dirty="0"/>
              <a:t>Icon</a:t>
            </a:r>
          </a:p>
        </p:txBody>
      </p:sp>
    </p:spTree>
    <p:extLst>
      <p:ext uri="{BB962C8B-B14F-4D97-AF65-F5344CB8AC3E}">
        <p14:creationId xmlns:p14="http://schemas.microsoft.com/office/powerpoint/2010/main" val="3439343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userDrawn="1"/>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r>
              <a:rPr lang="en-US" dirty="0"/>
              <a:t>9/4/20XX</a:t>
            </a:r>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1400994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r>
              <a:rPr lang="en-US" dirty="0"/>
              <a:t>9/4/20XX</a:t>
            </a:r>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4060377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r>
              <a:rPr lang="en-US" dirty="0"/>
              <a:t>9/4/20XX</a:t>
            </a:r>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1777224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r>
              <a:rPr lang="en-US" dirty="0"/>
              <a:t>9/4/20XX</a:t>
            </a:r>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433248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ith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5084064" y="1078992"/>
            <a:ext cx="6272784" cy="1536192"/>
          </a:xfrm>
        </p:spPr>
        <p:txBody>
          <a:bodyPr anchor="b">
            <a:normAutofit/>
          </a:bodyPr>
          <a:lstStyle>
            <a:lvl1pPr>
              <a:defRPr sz="5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5084064" y="3355848"/>
            <a:ext cx="6272784" cy="2825496"/>
          </a:xfrm>
        </p:spPr>
        <p:txBody>
          <a:bodyPr/>
          <a:lstStyle>
            <a:lvl1pPr>
              <a:buNone/>
              <a:defRPr sz="1800"/>
            </a:lvl1pPr>
          </a:lstStyle>
          <a:p>
            <a:pPr lvl="0"/>
            <a:r>
              <a:rPr lang="en-US"/>
              <a:t>Click to edit Master text styles</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905256" y="6356350"/>
            <a:ext cx="2743200" cy="365125"/>
          </a:xfrm>
        </p:spPr>
        <p:txBody>
          <a:bodyPr/>
          <a:lstStyle/>
          <a:p>
            <a:r>
              <a:rPr lang="en-US" dirty="0"/>
              <a:t>9/4/20XX</a:t>
            </a:r>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a:xfrm>
            <a:off x="4041648" y="6356350"/>
            <a:ext cx="4498848" cy="501650"/>
          </a:xfrm>
        </p:spPr>
        <p:txBody>
          <a:bodyPr/>
          <a:lstStyle/>
          <a:p>
            <a:r>
              <a:rPr lang="en-US" dirty="0"/>
              <a:t>Variation in the Dissertation Writing across Applied Sciences</a:t>
            </a:r>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A65A5C87-DF58-40C8-B092-1DE63DB4547E}" type="slidenum">
              <a:rPr lang="en-US" smtClean="0"/>
              <a:t>‹#›</a:t>
            </a:fld>
            <a:endParaRPr lang="en-US" dirty="0"/>
          </a:p>
        </p:txBody>
      </p:sp>
      <p:sp>
        <p:nvSpPr>
          <p:cNvPr id="7" name="Rectangle 6">
            <a:extLst>
              <a:ext uri="{FF2B5EF4-FFF2-40B4-BE49-F238E27FC236}">
                <a16:creationId xmlns:a16="http://schemas.microsoft.com/office/drawing/2014/main" id="{C3EEEC07-DA87-4415-8D6B-72E1B2686535}"/>
              </a:ext>
            </a:extLst>
          </p:cNvPr>
          <p:cNvSpPr/>
          <p:nvPr userDrawn="1"/>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3CC47E32-D289-4A1B-A3C7-A355CD5572E8}"/>
              </a:ext>
            </a:extLst>
          </p:cNvPr>
          <p:cNvSpPr/>
          <p:nvPr userDrawn="1"/>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p:nvPr>
        </p:nvSpPr>
        <p:spPr>
          <a:xfrm>
            <a:off x="457200" y="603504"/>
            <a:ext cx="4050792" cy="5577840"/>
          </a:xfrm>
        </p:spPr>
        <p:txBody>
          <a:bodyPr anchor="ctr"/>
          <a:lstStyle>
            <a:lvl1pPr algn="ctr">
              <a:buNone/>
              <a:defRPr/>
            </a:lvl1pPr>
          </a:lstStyle>
          <a:p>
            <a:r>
              <a:rPr lang="en-US"/>
              <a:t>Click icon to add picture</a:t>
            </a:r>
            <a:endParaRPr lang="en-US" dirty="0"/>
          </a:p>
        </p:txBody>
      </p:sp>
    </p:spTree>
    <p:extLst>
      <p:ext uri="{BB962C8B-B14F-4D97-AF65-F5344CB8AC3E}">
        <p14:creationId xmlns:p14="http://schemas.microsoft.com/office/powerpoint/2010/main" val="3812587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2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612648" y="1078992"/>
            <a:ext cx="6272784" cy="1536192"/>
          </a:xfrm>
        </p:spPr>
        <p:txBody>
          <a:bodyPr anchor="b">
            <a:normAutofit/>
          </a:bodyPr>
          <a:lstStyle>
            <a:lvl1pPr>
              <a:defRPr sz="5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612648" y="3355848"/>
            <a:ext cx="6272784" cy="2825496"/>
          </a:xfrm>
        </p:spPr>
        <p:txBody>
          <a:bodyPr/>
          <a:lstStyle>
            <a:lvl1pPr marL="0" indent="0">
              <a:buNone/>
              <a:defRPr sz="1800"/>
            </a:lvl1pPr>
          </a:lstStyle>
          <a:p>
            <a:pPr lvl="0"/>
            <a:r>
              <a:rPr lang="en-US"/>
              <a:t>Click to edit Master text styles</a:t>
            </a:r>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5605272" y="6356350"/>
            <a:ext cx="1280160" cy="365125"/>
          </a:xfrm>
        </p:spPr>
        <p:txBody>
          <a:bodyPr/>
          <a:lstStyle/>
          <a:p>
            <a:fld id="{A65A5C87-DF58-40C8-B092-1DE63DB4547E}" type="slidenum">
              <a:rPr lang="en-US" smtClean="0"/>
              <a:t>‹#›</a:t>
            </a:fld>
            <a:endParaRPr lang="en-US" dirty="0"/>
          </a:p>
        </p:txBody>
      </p:sp>
      <p:sp>
        <p:nvSpPr>
          <p:cNvPr id="7" name="Rectangle 6">
            <a:extLst>
              <a:ext uri="{FF2B5EF4-FFF2-40B4-BE49-F238E27FC236}">
                <a16:creationId xmlns:a16="http://schemas.microsoft.com/office/drawing/2014/main" id="{C3EEEC07-DA87-4415-8D6B-72E1B2686535}"/>
              </a:ext>
            </a:extLst>
          </p:cNvPr>
          <p:cNvSpPr/>
          <p:nvPr userDrawn="1"/>
        </p:nvSpPr>
        <p:spPr>
          <a:xfrm rot="5400000">
            <a:off x="850392" y="36576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p:nvPr>
        </p:nvSpPr>
        <p:spPr>
          <a:xfrm>
            <a:off x="7680960" y="4352544"/>
            <a:ext cx="4507992" cy="2505456"/>
          </a:xfrm>
        </p:spPr>
        <p:txBody>
          <a:bodyPr anchor="ctr"/>
          <a:lstStyle>
            <a:lvl1pPr algn="ctr">
              <a:buNone/>
              <a:defRPr/>
            </a:lvl1pPr>
          </a:lstStyle>
          <a:p>
            <a:r>
              <a:rPr lang="en-US"/>
              <a:t>Click icon to add picture</a:t>
            </a:r>
            <a:endParaRPr lang="en-US" dirty="0"/>
          </a:p>
        </p:txBody>
      </p:sp>
      <p:sp>
        <p:nvSpPr>
          <p:cNvPr id="10" name="Picture Placeholder 14">
            <a:extLst>
              <a:ext uri="{FF2B5EF4-FFF2-40B4-BE49-F238E27FC236}">
                <a16:creationId xmlns:a16="http://schemas.microsoft.com/office/drawing/2014/main" id="{687A7A61-F904-44E0-837C-FB357932BC1E}"/>
              </a:ext>
            </a:extLst>
          </p:cNvPr>
          <p:cNvSpPr>
            <a:spLocks noGrp="1"/>
          </p:cNvSpPr>
          <p:nvPr>
            <p:ph type="pic" sz="quarter" idx="14"/>
          </p:nvPr>
        </p:nvSpPr>
        <p:spPr>
          <a:xfrm>
            <a:off x="7680960" y="0"/>
            <a:ext cx="4507992" cy="4123944"/>
          </a:xfrm>
        </p:spPr>
        <p:txBody>
          <a:bodyPr anchor="ctr"/>
          <a:lstStyle>
            <a:lvl1pPr algn="ctr">
              <a:buNone/>
              <a:defRPr/>
            </a:lvl1pPr>
          </a:lstStyle>
          <a:p>
            <a:r>
              <a:rPr lang="en-US"/>
              <a:t>Click icon to add picture</a:t>
            </a:r>
            <a:endParaRPr lang="en-US" dirty="0"/>
          </a:p>
        </p:txBody>
      </p:sp>
      <p:sp>
        <p:nvSpPr>
          <p:cNvPr id="8" name="Rectangle 7">
            <a:extLst>
              <a:ext uri="{FF2B5EF4-FFF2-40B4-BE49-F238E27FC236}">
                <a16:creationId xmlns:a16="http://schemas.microsoft.com/office/drawing/2014/main" id="{EEFA3CC7-31ED-4E5A-87A6-AA1D8F4251FC}"/>
              </a:ext>
            </a:extLst>
          </p:cNvPr>
          <p:cNvSpPr/>
          <p:nvPr userDrawn="1"/>
        </p:nvSpPr>
        <p:spPr>
          <a:xfrm>
            <a:off x="621792"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178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541A812-4D3F-4D65-BA64-BA64E37F2C1D}"/>
              </a:ext>
            </a:extLst>
          </p:cNvPr>
          <p:cNvSpPr/>
          <p:nvPr userDrawn="1"/>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1078992" y="1938528"/>
            <a:ext cx="7013448" cy="2990088"/>
          </a:xfrm>
        </p:spPr>
        <p:txBody>
          <a:bodyPr anchor="ctr">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613648" y="1938528"/>
            <a:ext cx="2688336" cy="2990088"/>
          </a:xfrm>
          <a:solidFill>
            <a:schemeClr val="accent1"/>
          </a:solidFill>
        </p:spPr>
        <p:txBody>
          <a:bodyPr anchor="ctr">
            <a:normAutofit/>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Rectangle 11">
            <a:extLst>
              <a:ext uri="{FF2B5EF4-FFF2-40B4-BE49-F238E27FC236}">
                <a16:creationId xmlns:a16="http://schemas.microsoft.com/office/drawing/2014/main" id="{5716BBE9-8A9C-450B-A235-677945C7ED44}"/>
              </a:ext>
            </a:extLst>
          </p:cNvPr>
          <p:cNvSpPr/>
          <p:nvPr userDrawn="1"/>
        </p:nvSpPr>
        <p:spPr>
          <a:xfrm>
            <a:off x="609084" y="2965074"/>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9855E7BF-3629-4C02-98DF-CFC1C93CE036}"/>
              </a:ext>
            </a:extLst>
          </p:cNvPr>
          <p:cNvSpPr/>
          <p:nvPr userDrawn="1"/>
        </p:nvSpPr>
        <p:spPr>
          <a:xfrm rot="5400000">
            <a:off x="7360539" y="3424428"/>
            <a:ext cx="2103120"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3540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userDrawn="1"/>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01852" y="6356350"/>
            <a:ext cx="2743200" cy="365125"/>
          </a:xfrm>
        </p:spPr>
        <p:txBody>
          <a:bodyPr/>
          <a:lstStyle/>
          <a:p>
            <a:r>
              <a:rPr lang="en-US" dirty="0"/>
              <a:t>9/26/25</a:t>
            </a:r>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r>
              <a:rPr lang="en-US" dirty="0"/>
              <a:t>Variation in the Dissertation Writing across Applied Sciences</a:t>
            </a:r>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3393869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ctr">
            <a:normAutofit/>
          </a:bodyPr>
          <a:lstStyle>
            <a:lvl1pPr algn="ctr">
              <a:defRPr sz="4800"/>
            </a:lvl1pPr>
          </a:lstStyle>
          <a:p>
            <a:r>
              <a:rPr lang="en-US"/>
              <a:t>Click to edit Master title style</a:t>
            </a:r>
            <a:endParaRPr lang="en-US" dirty="0"/>
          </a:p>
        </p:txBody>
      </p:sp>
      <p:sp useBgFill="1">
        <p:nvSpPr>
          <p:cNvPr id="4" name="Rectangle 3">
            <a:extLst>
              <a:ext uri="{FF2B5EF4-FFF2-40B4-BE49-F238E27FC236}">
                <a16:creationId xmlns:a16="http://schemas.microsoft.com/office/drawing/2014/main" id="{673635DF-99E4-4A0C-A272-D9FF87695DE7}"/>
              </a:ext>
            </a:extLst>
          </p:cNvPr>
          <p:cNvSpPr/>
          <p:nvPr userDrawn="1"/>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590C76F-6331-4485-AA5B-D61483481F68}"/>
              </a:ext>
            </a:extLst>
          </p:cNvPr>
          <p:cNvSpPr/>
          <p:nvPr userDrawn="1"/>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a:solidFill>
            <a:schemeClr val="accent1"/>
          </a:solidFill>
        </p:spPr>
        <p:txBody>
          <a:bodyPr anchor="ct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Date Placeholder 5">
            <a:extLst>
              <a:ext uri="{FF2B5EF4-FFF2-40B4-BE49-F238E27FC236}">
                <a16:creationId xmlns:a16="http://schemas.microsoft.com/office/drawing/2014/main" id="{ECB2BA4C-9ADA-41DB-B758-9E3CFECDF528}"/>
              </a:ext>
            </a:extLst>
          </p:cNvPr>
          <p:cNvSpPr>
            <a:spLocks noGrp="1"/>
          </p:cNvSpPr>
          <p:nvPr>
            <p:ph type="dt" sz="half" idx="10"/>
          </p:nvPr>
        </p:nvSpPr>
        <p:spPr>
          <a:xfrm>
            <a:off x="905256" y="6356350"/>
            <a:ext cx="2743200" cy="365125"/>
          </a:xfrm>
        </p:spPr>
        <p:txBody>
          <a:bodyPr/>
          <a:lstStyle/>
          <a:p>
            <a:r>
              <a:rPr lang="en-US" dirty="0"/>
              <a:t>9/26/25</a:t>
            </a:r>
          </a:p>
        </p:txBody>
      </p:sp>
      <p:sp>
        <p:nvSpPr>
          <p:cNvPr id="10" name="Footer Placeholder 9">
            <a:extLst>
              <a:ext uri="{FF2B5EF4-FFF2-40B4-BE49-F238E27FC236}">
                <a16:creationId xmlns:a16="http://schemas.microsoft.com/office/drawing/2014/main" id="{20957ADB-410A-48BE-AA95-3A708314B02A}"/>
              </a:ext>
            </a:extLst>
          </p:cNvPr>
          <p:cNvSpPr>
            <a:spLocks noGrp="1"/>
          </p:cNvSpPr>
          <p:nvPr>
            <p:ph type="ftr" sz="quarter" idx="11"/>
          </p:nvPr>
        </p:nvSpPr>
        <p:spPr>
          <a:xfrm>
            <a:off x="4038600" y="6356350"/>
            <a:ext cx="4501896" cy="365125"/>
          </a:xfrm>
        </p:spPr>
        <p:txBody>
          <a:bodyPr/>
          <a:lstStyle/>
          <a:p>
            <a:r>
              <a:rPr lang="en-US" dirty="0"/>
              <a:t>Variation in the Dissertation Writing across Applied Sciences</a:t>
            </a:r>
          </a:p>
        </p:txBody>
      </p:sp>
      <p:sp>
        <p:nvSpPr>
          <p:cNvPr id="11" name="Slide Number Placeholder 10">
            <a:extLst>
              <a:ext uri="{FF2B5EF4-FFF2-40B4-BE49-F238E27FC236}">
                <a16:creationId xmlns:a16="http://schemas.microsoft.com/office/drawing/2014/main" id="{5112591B-8032-4FDF-9B26-8F505642C5C2}"/>
              </a:ext>
            </a:extLst>
          </p:cNvPr>
          <p:cNvSpPr>
            <a:spLocks noGrp="1"/>
          </p:cNvSpPr>
          <p:nvPr>
            <p:ph type="sldNum" sz="quarter" idx="12"/>
          </p:nvPr>
        </p:nvSpPr>
        <p:spPr>
          <a:xfrm>
            <a:off x="8540496" y="6356350"/>
            <a:ext cx="2743200" cy="365125"/>
          </a:xfrm>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4244522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2F4163-FF9F-453F-99BB-82B8FDB0A1F9}"/>
              </a:ext>
            </a:extLst>
          </p:cNvPr>
          <p:cNvSpPr/>
          <p:nvPr userDrawn="1"/>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hasCustomPrompt="1"/>
          </p:nvPr>
        </p:nvSpPr>
        <p:spPr>
          <a:xfrm>
            <a:off x="5422392" y="2798064"/>
            <a:ext cx="1463040" cy="1481328"/>
          </a:xfrm>
        </p:spPr>
        <p:txBody>
          <a:bodyPr anchor="ctr"/>
          <a:lstStyle>
            <a:lvl1pPr algn="ctr">
              <a:buNone/>
              <a:defRPr/>
            </a:lvl1pPr>
          </a:lstStyle>
          <a:p>
            <a:r>
              <a:rPr lang="en-US" dirty="0"/>
              <a:t>Picture</a:t>
            </a:r>
          </a:p>
        </p:txBody>
      </p:sp>
      <p:sp>
        <p:nvSpPr>
          <p:cNvPr id="10" name="Picture Placeholder 14">
            <a:extLst>
              <a:ext uri="{FF2B5EF4-FFF2-40B4-BE49-F238E27FC236}">
                <a16:creationId xmlns:a16="http://schemas.microsoft.com/office/drawing/2014/main" id="{687A7A61-F904-44E0-837C-FB357932BC1E}"/>
              </a:ext>
            </a:extLst>
          </p:cNvPr>
          <p:cNvSpPr>
            <a:spLocks noGrp="1"/>
          </p:cNvSpPr>
          <p:nvPr>
            <p:ph type="pic" sz="quarter" idx="14" hasCustomPrompt="1"/>
          </p:nvPr>
        </p:nvSpPr>
        <p:spPr>
          <a:xfrm>
            <a:off x="576072" y="2798064"/>
            <a:ext cx="1463040" cy="1481328"/>
          </a:xfrm>
        </p:spPr>
        <p:txBody>
          <a:bodyPr anchor="ctr"/>
          <a:lstStyle>
            <a:lvl1pPr algn="ctr">
              <a:buNone/>
              <a:defRPr/>
            </a:lvl1pPr>
          </a:lstStyle>
          <a:p>
            <a:r>
              <a:rPr lang="en-US" dirty="0"/>
              <a:t>Picture</a:t>
            </a:r>
          </a:p>
        </p:txBody>
      </p:sp>
      <p:sp>
        <p:nvSpPr>
          <p:cNvPr id="16" name="Picture Placeholder 14">
            <a:extLst>
              <a:ext uri="{FF2B5EF4-FFF2-40B4-BE49-F238E27FC236}">
                <a16:creationId xmlns:a16="http://schemas.microsoft.com/office/drawing/2014/main" id="{6B8374DB-2C54-426F-9768-7B838BE1F98D}"/>
              </a:ext>
            </a:extLst>
          </p:cNvPr>
          <p:cNvSpPr>
            <a:spLocks noGrp="1"/>
          </p:cNvSpPr>
          <p:nvPr>
            <p:ph type="pic" sz="quarter" idx="21" hasCustomPrompt="1"/>
          </p:nvPr>
        </p:nvSpPr>
        <p:spPr>
          <a:xfrm>
            <a:off x="7845552" y="2798064"/>
            <a:ext cx="1463040" cy="1481328"/>
          </a:xfrm>
        </p:spPr>
        <p:txBody>
          <a:bodyPr anchor="ctr"/>
          <a:lstStyle>
            <a:lvl1pPr algn="ctr">
              <a:buNone/>
              <a:defRPr/>
            </a:lvl1pPr>
          </a:lstStyle>
          <a:p>
            <a:r>
              <a:rPr lang="en-US" dirty="0"/>
              <a:t>Picture</a:t>
            </a:r>
          </a:p>
        </p:txBody>
      </p:sp>
      <p:sp>
        <p:nvSpPr>
          <p:cNvPr id="27" name="Rectangle 26">
            <a:extLst>
              <a:ext uri="{FF2B5EF4-FFF2-40B4-BE49-F238E27FC236}">
                <a16:creationId xmlns:a16="http://schemas.microsoft.com/office/drawing/2014/main" id="{76763C05-47FB-4725-A20D-066889246220}"/>
              </a:ext>
            </a:extLst>
          </p:cNvPr>
          <p:cNvSpPr/>
          <p:nvPr userDrawn="1"/>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9EDC39EC-C00D-4DE8-8828-E0E5AD579F19}"/>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endParaRPr lang="en-US" dirty="0"/>
          </a:p>
        </p:txBody>
      </p:sp>
      <p:sp>
        <p:nvSpPr>
          <p:cNvPr id="32" name="Picture Placeholder 14">
            <a:extLst>
              <a:ext uri="{FF2B5EF4-FFF2-40B4-BE49-F238E27FC236}">
                <a16:creationId xmlns:a16="http://schemas.microsoft.com/office/drawing/2014/main" id="{AC393A50-B0FA-44B0-850A-6E748DECA20A}"/>
              </a:ext>
            </a:extLst>
          </p:cNvPr>
          <p:cNvSpPr>
            <a:spLocks noGrp="1"/>
          </p:cNvSpPr>
          <p:nvPr>
            <p:ph type="pic" sz="quarter" idx="28" hasCustomPrompt="1"/>
          </p:nvPr>
        </p:nvSpPr>
        <p:spPr>
          <a:xfrm>
            <a:off x="2999232" y="2798064"/>
            <a:ext cx="1463040" cy="1481328"/>
          </a:xfrm>
        </p:spPr>
        <p:txBody>
          <a:bodyPr anchor="ctr"/>
          <a:lstStyle>
            <a:lvl1pPr algn="ctr">
              <a:buNone/>
              <a:defRPr/>
            </a:lvl1pPr>
          </a:lstStyle>
          <a:p>
            <a:r>
              <a:rPr lang="en-US" dirty="0"/>
              <a:t>Picture</a:t>
            </a:r>
          </a:p>
        </p:txBody>
      </p:sp>
      <p:sp>
        <p:nvSpPr>
          <p:cNvPr id="33" name="Picture Placeholder 14">
            <a:extLst>
              <a:ext uri="{FF2B5EF4-FFF2-40B4-BE49-F238E27FC236}">
                <a16:creationId xmlns:a16="http://schemas.microsoft.com/office/drawing/2014/main" id="{C19D18E3-AE27-4902-A5E1-1E388C8CA886}"/>
              </a:ext>
            </a:extLst>
          </p:cNvPr>
          <p:cNvSpPr>
            <a:spLocks noGrp="1"/>
          </p:cNvSpPr>
          <p:nvPr>
            <p:ph type="pic" sz="quarter" idx="29" hasCustomPrompt="1"/>
          </p:nvPr>
        </p:nvSpPr>
        <p:spPr>
          <a:xfrm>
            <a:off x="10268712" y="2798064"/>
            <a:ext cx="1463040" cy="1481328"/>
          </a:xfrm>
        </p:spPr>
        <p:txBody>
          <a:bodyPr anchor="ctr"/>
          <a:lstStyle>
            <a:lvl1pPr algn="ctr">
              <a:buNone/>
              <a:defRPr/>
            </a:lvl1pPr>
          </a:lstStyle>
          <a:p>
            <a:r>
              <a:rPr lang="en-US" dirty="0"/>
              <a:t>Picture</a:t>
            </a:r>
          </a:p>
        </p:txBody>
      </p:sp>
      <p:sp>
        <p:nvSpPr>
          <p:cNvPr id="11" name="Date Placeholder 10">
            <a:extLst>
              <a:ext uri="{FF2B5EF4-FFF2-40B4-BE49-F238E27FC236}">
                <a16:creationId xmlns:a16="http://schemas.microsoft.com/office/drawing/2014/main" id="{C4A1E4D4-19E0-496B-BBAF-99A720781C00}"/>
              </a:ext>
            </a:extLst>
          </p:cNvPr>
          <p:cNvSpPr>
            <a:spLocks noGrp="1"/>
          </p:cNvSpPr>
          <p:nvPr>
            <p:ph type="dt" sz="half" idx="32"/>
          </p:nvPr>
        </p:nvSpPr>
        <p:spPr>
          <a:xfrm>
            <a:off x="905256" y="6356350"/>
            <a:ext cx="2743200" cy="365125"/>
          </a:xfrm>
        </p:spPr>
        <p:txBody>
          <a:bodyPr/>
          <a:lstStyle/>
          <a:p>
            <a:r>
              <a:rPr lang="en-US" dirty="0"/>
              <a:t>9/4/20XX</a:t>
            </a:r>
          </a:p>
        </p:txBody>
      </p:sp>
      <p:sp>
        <p:nvSpPr>
          <p:cNvPr id="12" name="Footer Placeholder 11">
            <a:extLst>
              <a:ext uri="{FF2B5EF4-FFF2-40B4-BE49-F238E27FC236}">
                <a16:creationId xmlns:a16="http://schemas.microsoft.com/office/drawing/2014/main" id="{D0281C10-EAAA-4F45-8CC9-87F9F9116C21}"/>
              </a:ext>
            </a:extLst>
          </p:cNvPr>
          <p:cNvSpPr>
            <a:spLocks noGrp="1"/>
          </p:cNvSpPr>
          <p:nvPr>
            <p:ph type="ftr" sz="quarter" idx="33"/>
          </p:nvPr>
        </p:nvSpPr>
        <p:spPr/>
        <p:txBody>
          <a:bodyPr/>
          <a:lstStyle/>
          <a:p>
            <a:r>
              <a:rPr lang="en-US" dirty="0"/>
              <a:t>Presentation Title</a:t>
            </a:r>
          </a:p>
        </p:txBody>
      </p:sp>
      <p:sp>
        <p:nvSpPr>
          <p:cNvPr id="13" name="Slide Number Placeholder 12">
            <a:extLst>
              <a:ext uri="{FF2B5EF4-FFF2-40B4-BE49-F238E27FC236}">
                <a16:creationId xmlns:a16="http://schemas.microsoft.com/office/drawing/2014/main" id="{389175D6-43FD-42A2-8595-893FC3BFCDF6}"/>
              </a:ext>
            </a:extLst>
          </p:cNvPr>
          <p:cNvSpPr>
            <a:spLocks noGrp="1"/>
          </p:cNvSpPr>
          <p:nvPr>
            <p:ph type="sldNum" sz="quarter" idx="34"/>
          </p:nvPr>
        </p:nvSpPr>
        <p:spPr/>
        <p:txBody>
          <a:bodyPr/>
          <a:lstStyle/>
          <a:p>
            <a:fld id="{A65A5C87-DF58-40C8-B092-1DE63DB4547E}" type="slidenum">
              <a:rPr lang="en-US" smtClean="0"/>
              <a:t>‹#›</a:t>
            </a:fld>
            <a:endParaRPr lang="en-US" dirty="0"/>
          </a:p>
        </p:txBody>
      </p:sp>
      <p:sp>
        <p:nvSpPr>
          <p:cNvPr id="37" name="Text Placeholder 35">
            <a:extLst>
              <a:ext uri="{FF2B5EF4-FFF2-40B4-BE49-F238E27FC236}">
                <a16:creationId xmlns:a16="http://schemas.microsoft.com/office/drawing/2014/main" id="{28F74B10-F76D-4BBB-A284-01D5A0DF8BCB}"/>
              </a:ext>
            </a:extLst>
          </p:cNvPr>
          <p:cNvSpPr>
            <a:spLocks noGrp="1"/>
          </p:cNvSpPr>
          <p:nvPr>
            <p:ph type="body" sz="quarter" idx="36" hasCustomPrompt="1"/>
          </p:nvPr>
        </p:nvSpPr>
        <p:spPr>
          <a:xfrm>
            <a:off x="5431536" y="4489704"/>
            <a:ext cx="1462088" cy="649288"/>
          </a:xfrm>
        </p:spPr>
        <p:txBody>
          <a:bodyPr/>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a:r>
              <a:rPr lang="en-US" dirty="0"/>
              <a:t>Name</a:t>
            </a:r>
          </a:p>
          <a:p>
            <a:pPr lvl="1"/>
            <a:r>
              <a:rPr lang="en-US" dirty="0"/>
              <a:t>Title</a:t>
            </a:r>
          </a:p>
        </p:txBody>
      </p:sp>
      <p:sp>
        <p:nvSpPr>
          <p:cNvPr id="38" name="Text Placeholder 35">
            <a:extLst>
              <a:ext uri="{FF2B5EF4-FFF2-40B4-BE49-F238E27FC236}">
                <a16:creationId xmlns:a16="http://schemas.microsoft.com/office/drawing/2014/main" id="{BD245DC2-6D7B-4AEE-B8EE-0D0E473AFFF5}"/>
              </a:ext>
            </a:extLst>
          </p:cNvPr>
          <p:cNvSpPr>
            <a:spLocks noGrp="1"/>
          </p:cNvSpPr>
          <p:nvPr>
            <p:ph type="body" sz="quarter" idx="37" hasCustomPrompt="1"/>
          </p:nvPr>
        </p:nvSpPr>
        <p:spPr>
          <a:xfrm>
            <a:off x="7845552" y="4489704"/>
            <a:ext cx="1462088" cy="649288"/>
          </a:xfrm>
        </p:spPr>
        <p:txBody>
          <a:bodyPr/>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a:r>
              <a:rPr lang="en-US" dirty="0"/>
              <a:t>Name</a:t>
            </a:r>
          </a:p>
          <a:p>
            <a:pPr lvl="1"/>
            <a:r>
              <a:rPr lang="en-US" dirty="0"/>
              <a:t>Title</a:t>
            </a:r>
          </a:p>
        </p:txBody>
      </p:sp>
      <p:sp>
        <p:nvSpPr>
          <p:cNvPr id="39" name="Text Placeholder 35">
            <a:extLst>
              <a:ext uri="{FF2B5EF4-FFF2-40B4-BE49-F238E27FC236}">
                <a16:creationId xmlns:a16="http://schemas.microsoft.com/office/drawing/2014/main" id="{28069EAF-8C82-49CC-8A38-2ACAD26F7DE9}"/>
              </a:ext>
            </a:extLst>
          </p:cNvPr>
          <p:cNvSpPr>
            <a:spLocks noGrp="1"/>
          </p:cNvSpPr>
          <p:nvPr>
            <p:ph type="body" sz="quarter" idx="38" hasCustomPrompt="1"/>
          </p:nvPr>
        </p:nvSpPr>
        <p:spPr>
          <a:xfrm>
            <a:off x="10268712" y="4489704"/>
            <a:ext cx="1462088" cy="649288"/>
          </a:xfrm>
        </p:spPr>
        <p:txBody>
          <a:bodyPr/>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a:r>
              <a:rPr lang="en-US" dirty="0"/>
              <a:t>Name</a:t>
            </a:r>
          </a:p>
          <a:p>
            <a:pPr lvl="1"/>
            <a:r>
              <a:rPr lang="en-US" dirty="0"/>
              <a:t>Title</a:t>
            </a:r>
          </a:p>
        </p:txBody>
      </p:sp>
      <p:sp>
        <p:nvSpPr>
          <p:cNvPr id="40" name="Text Placeholder 35">
            <a:extLst>
              <a:ext uri="{FF2B5EF4-FFF2-40B4-BE49-F238E27FC236}">
                <a16:creationId xmlns:a16="http://schemas.microsoft.com/office/drawing/2014/main" id="{DAA3B1CD-59B3-4B73-B91A-88CED1D8FDD6}"/>
              </a:ext>
            </a:extLst>
          </p:cNvPr>
          <p:cNvSpPr>
            <a:spLocks noGrp="1"/>
          </p:cNvSpPr>
          <p:nvPr>
            <p:ph type="body" sz="quarter" idx="39" hasCustomPrompt="1"/>
          </p:nvPr>
        </p:nvSpPr>
        <p:spPr>
          <a:xfrm>
            <a:off x="594360" y="4489704"/>
            <a:ext cx="1462088" cy="649288"/>
          </a:xfrm>
        </p:spPr>
        <p:txBody>
          <a:bodyPr/>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a:r>
              <a:rPr lang="en-US" dirty="0"/>
              <a:t>Name</a:t>
            </a:r>
          </a:p>
          <a:p>
            <a:pPr lvl="1"/>
            <a:r>
              <a:rPr lang="en-US" dirty="0"/>
              <a:t>Title</a:t>
            </a:r>
          </a:p>
        </p:txBody>
      </p:sp>
      <p:sp>
        <p:nvSpPr>
          <p:cNvPr id="41" name="Text Placeholder 35">
            <a:extLst>
              <a:ext uri="{FF2B5EF4-FFF2-40B4-BE49-F238E27FC236}">
                <a16:creationId xmlns:a16="http://schemas.microsoft.com/office/drawing/2014/main" id="{C1FED6B0-DEB7-46E3-8038-FE6788AC24A9}"/>
              </a:ext>
            </a:extLst>
          </p:cNvPr>
          <p:cNvSpPr>
            <a:spLocks noGrp="1"/>
          </p:cNvSpPr>
          <p:nvPr>
            <p:ph type="body" sz="quarter" idx="35" hasCustomPrompt="1"/>
          </p:nvPr>
        </p:nvSpPr>
        <p:spPr>
          <a:xfrm>
            <a:off x="3008376" y="4489704"/>
            <a:ext cx="1462088" cy="649288"/>
          </a:xfrm>
        </p:spPr>
        <p:txBody>
          <a:bodyPr/>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a:r>
              <a:rPr lang="en-US" dirty="0"/>
              <a:t>Name</a:t>
            </a:r>
          </a:p>
          <a:p>
            <a:pPr lvl="1"/>
            <a:r>
              <a:rPr lang="en-US" dirty="0"/>
              <a:t>Title</a:t>
            </a:r>
          </a:p>
        </p:txBody>
      </p:sp>
    </p:spTree>
    <p:extLst>
      <p:ext uri="{BB962C8B-B14F-4D97-AF65-F5344CB8AC3E}">
        <p14:creationId xmlns:p14="http://schemas.microsoft.com/office/powerpoint/2010/main" val="431511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905256" y="6356350"/>
            <a:ext cx="2743200" cy="365125"/>
          </a:xfrm>
        </p:spPr>
        <p:txBody>
          <a:bodyPr/>
          <a:lstStyle/>
          <a:p>
            <a:r>
              <a:rPr lang="en-US" dirty="0"/>
              <a:t>9/4/20XX</a:t>
            </a:r>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1606934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3 colum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userDrawn="1"/>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576072" y="2372650"/>
            <a:ext cx="329184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576072" y="3203688"/>
            <a:ext cx="3291840" cy="2968512"/>
          </a:xfrm>
        </p:spPr>
        <p:txBody>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4507992" y="2372650"/>
            <a:ext cx="329184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4507992" y="3203687"/>
            <a:ext cx="3291840" cy="2968511"/>
          </a:xfrm>
        </p:spPr>
        <p:txBody>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905256" y="6356350"/>
            <a:ext cx="2743200" cy="365125"/>
          </a:xfrm>
        </p:spPr>
        <p:txBody>
          <a:bodyPr/>
          <a:lstStyle/>
          <a:p>
            <a:r>
              <a:rPr lang="en-US" dirty="0"/>
              <a:t>9/4/20XX</a:t>
            </a:r>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A65A5C87-DF58-40C8-B092-1DE63DB4547E}" type="slidenum">
              <a:rPr lang="en-US" smtClean="0"/>
              <a:t>‹#›</a:t>
            </a:fld>
            <a:endParaRPr lang="en-US" dirty="0"/>
          </a:p>
        </p:txBody>
      </p:sp>
      <p:sp>
        <p:nvSpPr>
          <p:cNvPr id="14" name="Text Placeholder 4">
            <a:extLst>
              <a:ext uri="{FF2B5EF4-FFF2-40B4-BE49-F238E27FC236}">
                <a16:creationId xmlns:a16="http://schemas.microsoft.com/office/drawing/2014/main" id="{CE04853A-B5A7-418B-B49F-E718136614E0}"/>
              </a:ext>
            </a:extLst>
          </p:cNvPr>
          <p:cNvSpPr>
            <a:spLocks noGrp="1"/>
          </p:cNvSpPr>
          <p:nvPr>
            <p:ph type="body" sz="quarter" idx="13"/>
          </p:nvPr>
        </p:nvSpPr>
        <p:spPr>
          <a:xfrm>
            <a:off x="8439912" y="2372650"/>
            <a:ext cx="329184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D08E5547-BBB9-4D87-A012-6BC6B1330861}"/>
              </a:ext>
            </a:extLst>
          </p:cNvPr>
          <p:cNvSpPr>
            <a:spLocks noGrp="1"/>
          </p:cNvSpPr>
          <p:nvPr>
            <p:ph sz="quarter" idx="14"/>
          </p:nvPr>
        </p:nvSpPr>
        <p:spPr>
          <a:xfrm>
            <a:off x="8439912" y="3203687"/>
            <a:ext cx="3291840" cy="2968511"/>
          </a:xfrm>
        </p:spPr>
        <p:txBody>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02261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9/4/20XX</a:t>
            </a:r>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5A5C87-DF58-40C8-B092-1DE63DB4547E}" type="slidenum">
              <a:rPr lang="en-US" smtClean="0"/>
              <a:t>‹#›</a:t>
            </a:fld>
            <a:endParaRPr lang="en-US" dirty="0"/>
          </a:p>
        </p:txBody>
      </p:sp>
    </p:spTree>
    <p:extLst>
      <p:ext uri="{BB962C8B-B14F-4D97-AF65-F5344CB8AC3E}">
        <p14:creationId xmlns:p14="http://schemas.microsoft.com/office/powerpoint/2010/main" val="1785134420"/>
      </p:ext>
    </p:extLst>
  </p:cSld>
  <p:clrMap bg1="lt1" tx1="dk1" bg2="lt2" tx2="dk2" accent1="accent1" accent2="accent2" accent3="accent3" accent4="accent4" accent5="accent5" accent6="accent6" hlink="hlink" folHlink="folHlink"/>
  <p:sldLayoutIdLst>
    <p:sldLayoutId id="2147483721" r:id="rId1"/>
    <p:sldLayoutId id="2147483730" r:id="rId2"/>
    <p:sldLayoutId id="2147483731" r:id="rId3"/>
    <p:sldLayoutId id="2147483723" r:id="rId4"/>
    <p:sldLayoutId id="2147483722" r:id="rId5"/>
    <p:sldLayoutId id="2147483732" r:id="rId6"/>
    <p:sldLayoutId id="2147483736" r:id="rId7"/>
    <p:sldLayoutId id="2147483725" r:id="rId8"/>
    <p:sldLayoutId id="2147483733" r:id="rId9"/>
    <p:sldLayoutId id="2147483734" r:id="rId10"/>
    <p:sldLayoutId id="2147483735" r:id="rId11"/>
    <p:sldLayoutId id="2147483726" r:id="rId12"/>
    <p:sldLayoutId id="2147483727" r:id="rId13"/>
    <p:sldLayoutId id="2147483728" r:id="rId14"/>
    <p:sldLayoutId id="2147483729" r:id="rId15"/>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5.xml"/><Relationship Id="rId1" Type="http://schemas.openxmlformats.org/officeDocument/2006/relationships/themeOverride" Target="../theme/themeOverride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D9D20-B4BB-42AA-8DDD-68CC9F1D95DB}"/>
              </a:ext>
            </a:extLst>
          </p:cNvPr>
          <p:cNvSpPr>
            <a:spLocks noGrp="1"/>
          </p:cNvSpPr>
          <p:nvPr>
            <p:ph type="ctrTitle"/>
          </p:nvPr>
        </p:nvSpPr>
        <p:spPr>
          <a:xfrm>
            <a:off x="1062681" y="1664208"/>
            <a:ext cx="9650627" cy="2176272"/>
          </a:xfrm>
        </p:spPr>
        <p:txBody>
          <a:bodyPr>
            <a:noAutofit/>
          </a:bodyPr>
          <a:lstStyle/>
          <a:p>
            <a:r>
              <a:rPr lang="en-US" sz="4400" b="1" dirty="0"/>
              <a:t>Variation in the Dissertation Writing across Applied Science Disciplines</a:t>
            </a:r>
          </a:p>
        </p:txBody>
      </p:sp>
      <p:sp>
        <p:nvSpPr>
          <p:cNvPr id="4" name="Subtitle 2">
            <a:extLst>
              <a:ext uri="{FF2B5EF4-FFF2-40B4-BE49-F238E27FC236}">
                <a16:creationId xmlns:a16="http://schemas.microsoft.com/office/drawing/2014/main" id="{57FC6969-B809-C43C-36E4-B3CB21619D94}"/>
              </a:ext>
            </a:extLst>
          </p:cNvPr>
          <p:cNvSpPr txBox="1">
            <a:spLocks/>
          </p:cNvSpPr>
          <p:nvPr/>
        </p:nvSpPr>
        <p:spPr>
          <a:xfrm>
            <a:off x="0" y="0"/>
            <a:ext cx="12192000" cy="685800"/>
          </a:xfrm>
          <a:prstGeom prst="rect">
            <a:avLst/>
          </a:prstGeom>
          <a:solidFill>
            <a:schemeClr val="accent1"/>
          </a:solidFill>
        </p:spPr>
        <p:txBody>
          <a:bodyPr vert="horz" lIns="91440" tIns="45720" rIns="91440" bIns="45720" rtlCol="0" anchor="ctr">
            <a:normAutofit fontScale="40000" lnSpcReduction="20000"/>
          </a:bodyPr>
          <a:lstStyle>
            <a:lvl1pPr marL="0" indent="0" algn="ctr" defTabSz="914400" rtl="0" eaLnBrk="1" latinLnBrk="0" hangingPunct="1">
              <a:lnSpc>
                <a:spcPct val="110000"/>
              </a:lnSpc>
              <a:spcBef>
                <a:spcPts val="1000"/>
              </a:spcBef>
              <a:buFont typeface="Arial" panose="020B0604020202020204" pitchFamily="34" charset="0"/>
              <a:buNone/>
              <a:defRPr sz="2800" kern="1200">
                <a:solidFill>
                  <a:schemeClr val="bg1"/>
                </a:solidFill>
                <a:latin typeface="+mn-lt"/>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pPr>
            <a:r>
              <a:rPr lang="en-US" sz="2400" b="1" dirty="0"/>
              <a:t>						</a:t>
            </a:r>
          </a:p>
          <a:p>
            <a:pPr>
              <a:lnSpc>
                <a:spcPct val="120000"/>
              </a:lnSpc>
              <a:spcBef>
                <a:spcPts val="0"/>
              </a:spcBef>
            </a:pPr>
            <a:r>
              <a:rPr lang="en-US" sz="2400" b="1" dirty="0"/>
              <a:t>						</a:t>
            </a:r>
            <a:r>
              <a:rPr lang="en-US" sz="5100" b="1" dirty="0"/>
              <a:t>USETDA 2025</a:t>
            </a:r>
            <a:r>
              <a:rPr lang="en-US" sz="1600" b="1" dirty="0"/>
              <a:t>								                </a:t>
            </a:r>
            <a:endParaRPr lang="en-US" sz="1050" dirty="0"/>
          </a:p>
        </p:txBody>
      </p:sp>
      <p:sp>
        <p:nvSpPr>
          <p:cNvPr id="11" name="TextBox 10">
            <a:extLst>
              <a:ext uri="{FF2B5EF4-FFF2-40B4-BE49-F238E27FC236}">
                <a16:creationId xmlns:a16="http://schemas.microsoft.com/office/drawing/2014/main" id="{B2D84692-FB05-5365-395E-EBD8CBA9ACB1}"/>
              </a:ext>
            </a:extLst>
          </p:cNvPr>
          <p:cNvSpPr txBox="1"/>
          <p:nvPr/>
        </p:nvSpPr>
        <p:spPr>
          <a:xfrm>
            <a:off x="10125256" y="6295796"/>
            <a:ext cx="1673764" cy="276999"/>
          </a:xfrm>
          <a:prstGeom prst="rect">
            <a:avLst/>
          </a:prstGeom>
          <a:noFill/>
        </p:spPr>
        <p:txBody>
          <a:bodyPr wrap="square" rtlCol="0">
            <a:spAutoFit/>
          </a:bodyPr>
          <a:lstStyle/>
          <a:p>
            <a:r>
              <a:rPr lang="en-US" sz="1200" dirty="0">
                <a:solidFill>
                  <a:schemeClr val="tx2"/>
                </a:solidFill>
              </a:rPr>
              <a:t>September 26, 2025</a:t>
            </a:r>
          </a:p>
        </p:txBody>
      </p:sp>
      <p:pic>
        <p:nvPicPr>
          <p:cNvPr id="6" name="Picture 5">
            <a:extLst>
              <a:ext uri="{FF2B5EF4-FFF2-40B4-BE49-F238E27FC236}">
                <a16:creationId xmlns:a16="http://schemas.microsoft.com/office/drawing/2014/main" id="{CB069FD5-3425-2F10-B3DB-979F2434C1E4}"/>
              </a:ext>
            </a:extLst>
          </p:cNvPr>
          <p:cNvPicPr>
            <a:picLocks noChangeAspect="1"/>
          </p:cNvPicPr>
          <p:nvPr/>
        </p:nvPicPr>
        <p:blipFill>
          <a:blip r:embed="rId3"/>
          <a:stretch>
            <a:fillRect/>
          </a:stretch>
        </p:blipFill>
        <p:spPr>
          <a:xfrm>
            <a:off x="3792333" y="5562522"/>
            <a:ext cx="4607334" cy="733274"/>
          </a:xfrm>
          <a:prstGeom prst="rect">
            <a:avLst/>
          </a:prstGeom>
        </p:spPr>
      </p:pic>
      <p:sp>
        <p:nvSpPr>
          <p:cNvPr id="9" name="Subtitle 8">
            <a:extLst>
              <a:ext uri="{FF2B5EF4-FFF2-40B4-BE49-F238E27FC236}">
                <a16:creationId xmlns:a16="http://schemas.microsoft.com/office/drawing/2014/main" id="{44ECA46A-846E-817A-D8E9-82D30405729A}"/>
              </a:ext>
            </a:extLst>
          </p:cNvPr>
          <p:cNvSpPr>
            <a:spLocks noGrp="1"/>
          </p:cNvSpPr>
          <p:nvPr>
            <p:ph type="subTitle" idx="1"/>
          </p:nvPr>
        </p:nvSpPr>
        <p:spPr>
          <a:xfrm>
            <a:off x="2484120" y="3938822"/>
            <a:ext cx="7223760" cy="987552"/>
          </a:xfrm>
        </p:spPr>
        <p:txBody>
          <a:bodyPr>
            <a:noAutofit/>
          </a:bodyPr>
          <a:lstStyle/>
          <a:p>
            <a:pPr>
              <a:lnSpc>
                <a:spcPct val="120000"/>
              </a:lnSpc>
              <a:spcBef>
                <a:spcPts val="0"/>
              </a:spcBef>
            </a:pPr>
            <a:r>
              <a:rPr lang="en-US" sz="1800" b="1" dirty="0"/>
              <a:t>Febriana Lestari</a:t>
            </a:r>
            <a:endParaRPr lang="en-US" sz="1100" b="1" dirty="0"/>
          </a:p>
          <a:p>
            <a:pPr>
              <a:lnSpc>
                <a:spcPct val="100000"/>
              </a:lnSpc>
              <a:spcBef>
                <a:spcPts val="0"/>
              </a:spcBef>
            </a:pPr>
            <a:r>
              <a:rPr lang="en-US" sz="1800" dirty="0" err="1"/>
              <a:t>febri@iastate.edu</a:t>
            </a:r>
            <a:endParaRPr lang="en-US" sz="1800" dirty="0"/>
          </a:p>
        </p:txBody>
      </p:sp>
    </p:spTree>
    <p:extLst>
      <p:ext uri="{BB962C8B-B14F-4D97-AF65-F5344CB8AC3E}">
        <p14:creationId xmlns:p14="http://schemas.microsoft.com/office/powerpoint/2010/main" val="183373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39160-4F17-451F-66C0-525AB71D0C0F}"/>
              </a:ext>
            </a:extLst>
          </p:cNvPr>
          <p:cNvSpPr>
            <a:spLocks noGrp="1"/>
          </p:cNvSpPr>
          <p:nvPr>
            <p:ph type="title"/>
          </p:nvPr>
        </p:nvSpPr>
        <p:spPr/>
        <p:txBody>
          <a:bodyPr>
            <a:normAutofit fontScale="90000"/>
          </a:bodyPr>
          <a:lstStyle/>
          <a:p>
            <a:r>
              <a:rPr lang="en-US" dirty="0"/>
              <a:t>Method</a:t>
            </a:r>
            <a:br>
              <a:rPr lang="en-US" dirty="0"/>
            </a:br>
            <a:r>
              <a:rPr lang="en-US" sz="3600" b="1" dirty="0"/>
              <a:t>Analysis of Situational and Textual Characteristics</a:t>
            </a:r>
            <a:endParaRPr lang="en-US" sz="3600" dirty="0"/>
          </a:p>
        </p:txBody>
      </p:sp>
      <p:sp>
        <p:nvSpPr>
          <p:cNvPr id="3" name="Content Placeholder 2">
            <a:extLst>
              <a:ext uri="{FF2B5EF4-FFF2-40B4-BE49-F238E27FC236}">
                <a16:creationId xmlns:a16="http://schemas.microsoft.com/office/drawing/2014/main" id="{62944F25-6AD0-670E-9292-76104D4169C1}"/>
              </a:ext>
            </a:extLst>
          </p:cNvPr>
          <p:cNvSpPr>
            <a:spLocks noGrp="1"/>
          </p:cNvSpPr>
          <p:nvPr>
            <p:ph idx="1"/>
          </p:nvPr>
        </p:nvSpPr>
        <p:spPr>
          <a:xfrm>
            <a:off x="633772" y="2188263"/>
            <a:ext cx="6115636" cy="3694176"/>
          </a:xfrm>
        </p:spPr>
        <p:txBody>
          <a:bodyPr>
            <a:noAutofit/>
          </a:bodyPr>
          <a:lstStyle/>
          <a:p>
            <a:pPr marL="342900" indent="-342900">
              <a:lnSpc>
                <a:spcPct val="100000"/>
              </a:lnSpc>
              <a:spcBef>
                <a:spcPts val="0"/>
              </a:spcBef>
              <a:buFont typeface="+mj-lt"/>
              <a:buAutoNum type="arabicPeriod"/>
            </a:pPr>
            <a:r>
              <a:rPr lang="en-US" sz="1800" dirty="0"/>
              <a:t>Developing situational and textual analysis framework based on the domain analysis </a:t>
            </a:r>
          </a:p>
          <a:p>
            <a:pPr marL="342900" indent="-342900">
              <a:lnSpc>
                <a:spcPct val="100000"/>
              </a:lnSpc>
              <a:spcBef>
                <a:spcPts val="0"/>
              </a:spcBef>
              <a:buFont typeface="+mj-lt"/>
              <a:buAutoNum type="arabicPeriod"/>
            </a:pPr>
            <a:r>
              <a:rPr lang="en-US" sz="1800" dirty="0"/>
              <a:t>Piloting and revising the framework</a:t>
            </a:r>
          </a:p>
          <a:p>
            <a:pPr marL="457200" lvl="1" indent="0">
              <a:lnSpc>
                <a:spcPct val="100000"/>
              </a:lnSpc>
              <a:spcBef>
                <a:spcPts val="0"/>
              </a:spcBef>
              <a:buNone/>
            </a:pPr>
            <a:r>
              <a:rPr lang="en-US" sz="1600" dirty="0"/>
              <a:t>Each dissertation text is annotated for the situational and textual characteristics</a:t>
            </a:r>
          </a:p>
          <a:p>
            <a:pPr marL="457200" lvl="1" indent="0">
              <a:lnSpc>
                <a:spcPct val="100000"/>
              </a:lnSpc>
              <a:spcBef>
                <a:spcPts val="0"/>
              </a:spcBef>
              <a:buNone/>
            </a:pPr>
            <a:r>
              <a:rPr lang="en-US" sz="1600" b="1" dirty="0"/>
              <a:t>6 situational characteristics</a:t>
            </a:r>
            <a:r>
              <a:rPr lang="en-US" sz="1600" dirty="0"/>
              <a:t>, such as:</a:t>
            </a:r>
          </a:p>
          <a:p>
            <a:pPr lvl="1">
              <a:lnSpc>
                <a:spcPct val="100000"/>
              </a:lnSpc>
              <a:spcBef>
                <a:spcPts val="0"/>
              </a:spcBef>
            </a:pPr>
            <a:r>
              <a:rPr lang="en-US" sz="1600" dirty="0"/>
              <a:t>Authorship</a:t>
            </a:r>
          </a:p>
          <a:p>
            <a:pPr lvl="1">
              <a:lnSpc>
                <a:spcPct val="100000"/>
              </a:lnSpc>
              <a:spcBef>
                <a:spcPts val="0"/>
              </a:spcBef>
            </a:pPr>
            <a:r>
              <a:rPr lang="en-US" sz="1600" dirty="0"/>
              <a:t>Disciplinary/ interdisciplinary collaboration</a:t>
            </a:r>
          </a:p>
          <a:p>
            <a:pPr lvl="1">
              <a:lnSpc>
                <a:spcPct val="100000"/>
              </a:lnSpc>
              <a:spcBef>
                <a:spcPts val="0"/>
              </a:spcBef>
            </a:pPr>
            <a:r>
              <a:rPr lang="en-US" sz="1600" dirty="0"/>
              <a:t>Publication time frame</a:t>
            </a:r>
          </a:p>
          <a:p>
            <a:pPr lvl="1">
              <a:lnSpc>
                <a:spcPct val="100000"/>
              </a:lnSpc>
              <a:spcBef>
                <a:spcPts val="0"/>
              </a:spcBef>
            </a:pPr>
            <a:r>
              <a:rPr lang="en-US" sz="1600" dirty="0"/>
              <a:t>Research practice approach</a:t>
            </a:r>
          </a:p>
          <a:p>
            <a:pPr marL="457200" lvl="1" indent="0">
              <a:lnSpc>
                <a:spcPct val="100000"/>
              </a:lnSpc>
              <a:spcBef>
                <a:spcPts val="0"/>
              </a:spcBef>
              <a:buNone/>
            </a:pPr>
            <a:r>
              <a:rPr lang="en-US" sz="1600" b="1" dirty="0"/>
              <a:t>13 Textual characteristics</a:t>
            </a:r>
            <a:r>
              <a:rPr lang="en-US" sz="1600" dirty="0"/>
              <a:t>, such as:</a:t>
            </a:r>
          </a:p>
          <a:p>
            <a:pPr lvl="1">
              <a:lnSpc>
                <a:spcPct val="100000"/>
              </a:lnSpc>
              <a:spcBef>
                <a:spcPts val="0"/>
              </a:spcBef>
            </a:pPr>
            <a:r>
              <a:rPr lang="en-US" sz="1600" dirty="0"/>
              <a:t>Presentation of abstract(s)</a:t>
            </a:r>
          </a:p>
          <a:p>
            <a:pPr lvl="1">
              <a:lnSpc>
                <a:spcPct val="100000"/>
              </a:lnSpc>
              <a:spcBef>
                <a:spcPts val="0"/>
              </a:spcBef>
            </a:pPr>
            <a:r>
              <a:rPr lang="en-US" sz="1600" dirty="0"/>
              <a:t>Presentation of references</a:t>
            </a:r>
          </a:p>
          <a:p>
            <a:pPr lvl="1">
              <a:lnSpc>
                <a:spcPct val="100000"/>
              </a:lnSpc>
              <a:spcBef>
                <a:spcPts val="0"/>
              </a:spcBef>
            </a:pPr>
            <a:r>
              <a:rPr lang="en-US" sz="1600" dirty="0"/>
              <a:t>General macrostructure patterns </a:t>
            </a:r>
            <a:endParaRPr lang="en-US" sz="1800" dirty="0"/>
          </a:p>
          <a:p>
            <a:pPr marL="342900" indent="-342900">
              <a:lnSpc>
                <a:spcPct val="100000"/>
              </a:lnSpc>
              <a:spcBef>
                <a:spcPts val="0"/>
              </a:spcBef>
              <a:buFont typeface="+mj-lt"/>
              <a:buAutoNum type="arabicPeriod"/>
            </a:pPr>
            <a:r>
              <a:rPr lang="en-US" sz="1800" dirty="0"/>
              <a:t>Coding process (two coders)</a:t>
            </a:r>
          </a:p>
          <a:p>
            <a:pPr marL="342900" indent="-342900">
              <a:lnSpc>
                <a:spcPct val="100000"/>
              </a:lnSpc>
              <a:spcBef>
                <a:spcPts val="0"/>
              </a:spcBef>
              <a:buFont typeface="+mj-lt"/>
              <a:buAutoNum type="arabicPeriod"/>
            </a:pPr>
            <a:r>
              <a:rPr lang="en-US" sz="1800" dirty="0"/>
              <a:t>Analysis</a:t>
            </a:r>
          </a:p>
          <a:p>
            <a:pPr marL="0" indent="0">
              <a:lnSpc>
                <a:spcPct val="100000"/>
              </a:lnSpc>
              <a:spcBef>
                <a:spcPts val="0"/>
              </a:spcBef>
              <a:buNone/>
            </a:pPr>
            <a:endParaRPr lang="en-US" sz="1800" dirty="0"/>
          </a:p>
          <a:p>
            <a:pPr marL="0" indent="0">
              <a:lnSpc>
                <a:spcPct val="100000"/>
              </a:lnSpc>
              <a:spcBef>
                <a:spcPts val="0"/>
              </a:spcBef>
              <a:buNone/>
            </a:pPr>
            <a:endParaRPr lang="en-US" sz="1800" dirty="0"/>
          </a:p>
          <a:p>
            <a:pPr marL="0" indent="0">
              <a:lnSpc>
                <a:spcPct val="100000"/>
              </a:lnSpc>
              <a:spcBef>
                <a:spcPts val="0"/>
              </a:spcBef>
              <a:buNone/>
            </a:pPr>
            <a:endParaRPr lang="en-US" sz="1800" dirty="0"/>
          </a:p>
        </p:txBody>
      </p:sp>
      <p:sp>
        <p:nvSpPr>
          <p:cNvPr id="4" name="Date Placeholder 3">
            <a:extLst>
              <a:ext uri="{FF2B5EF4-FFF2-40B4-BE49-F238E27FC236}">
                <a16:creationId xmlns:a16="http://schemas.microsoft.com/office/drawing/2014/main" id="{5672340C-5072-376A-9188-6B0AA47CD24D}"/>
              </a:ext>
            </a:extLst>
          </p:cNvPr>
          <p:cNvSpPr>
            <a:spLocks noGrp="1"/>
          </p:cNvSpPr>
          <p:nvPr>
            <p:ph type="dt" sz="half" idx="10"/>
          </p:nvPr>
        </p:nvSpPr>
        <p:spPr/>
        <p:txBody>
          <a:bodyPr/>
          <a:lstStyle/>
          <a:p>
            <a:r>
              <a:rPr lang="en-US" dirty="0"/>
              <a:t>9/26/25</a:t>
            </a:r>
          </a:p>
        </p:txBody>
      </p:sp>
      <p:sp>
        <p:nvSpPr>
          <p:cNvPr id="5" name="Footer Placeholder 4">
            <a:extLst>
              <a:ext uri="{FF2B5EF4-FFF2-40B4-BE49-F238E27FC236}">
                <a16:creationId xmlns:a16="http://schemas.microsoft.com/office/drawing/2014/main" id="{A20BF0E1-B90E-35DE-4743-E31F7EBB3CB4}"/>
              </a:ext>
            </a:extLst>
          </p:cNvPr>
          <p:cNvSpPr>
            <a:spLocks noGrp="1"/>
          </p:cNvSpPr>
          <p:nvPr>
            <p:ph type="ftr" sz="quarter" idx="11"/>
          </p:nvPr>
        </p:nvSpPr>
        <p:spPr/>
        <p:txBody>
          <a:bodyPr/>
          <a:lstStyle/>
          <a:p>
            <a:r>
              <a:rPr lang="en-US" dirty="0"/>
              <a:t>Variation in the Dissertation Writing across Applied Sciences</a:t>
            </a:r>
          </a:p>
        </p:txBody>
      </p:sp>
      <p:sp>
        <p:nvSpPr>
          <p:cNvPr id="6" name="Slide Number Placeholder 5">
            <a:extLst>
              <a:ext uri="{FF2B5EF4-FFF2-40B4-BE49-F238E27FC236}">
                <a16:creationId xmlns:a16="http://schemas.microsoft.com/office/drawing/2014/main" id="{D05D827C-8767-ED62-10BC-17F4A3AF1920}"/>
              </a:ext>
            </a:extLst>
          </p:cNvPr>
          <p:cNvSpPr>
            <a:spLocks noGrp="1"/>
          </p:cNvSpPr>
          <p:nvPr>
            <p:ph type="sldNum" sz="quarter" idx="12"/>
          </p:nvPr>
        </p:nvSpPr>
        <p:spPr/>
        <p:txBody>
          <a:bodyPr/>
          <a:lstStyle/>
          <a:p>
            <a:fld id="{A65A5C87-DF58-40C8-B092-1DE63DB4547E}" type="slidenum">
              <a:rPr lang="en-US" smtClean="0"/>
              <a:t>10</a:t>
            </a:fld>
            <a:endParaRPr lang="en-US" dirty="0"/>
          </a:p>
        </p:txBody>
      </p:sp>
      <p:sp>
        <p:nvSpPr>
          <p:cNvPr id="8" name="Content Placeholder 2">
            <a:extLst>
              <a:ext uri="{FF2B5EF4-FFF2-40B4-BE49-F238E27FC236}">
                <a16:creationId xmlns:a16="http://schemas.microsoft.com/office/drawing/2014/main" id="{84B58162-96B8-464C-389D-460218569F74}"/>
              </a:ext>
            </a:extLst>
          </p:cNvPr>
          <p:cNvSpPr txBox="1">
            <a:spLocks/>
          </p:cNvSpPr>
          <p:nvPr/>
        </p:nvSpPr>
        <p:spPr>
          <a:xfrm>
            <a:off x="7168894" y="2195195"/>
            <a:ext cx="4114801" cy="3694176"/>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endParaRPr lang="en-US" sz="1800" dirty="0"/>
          </a:p>
          <a:p>
            <a:pPr marL="0" indent="0">
              <a:lnSpc>
                <a:spcPct val="100000"/>
              </a:lnSpc>
              <a:spcBef>
                <a:spcPts val="0"/>
              </a:spcBef>
              <a:buFont typeface="Arial" panose="020B0604020202020204" pitchFamily="34" charset="0"/>
              <a:buNone/>
            </a:pPr>
            <a:endParaRPr lang="en-US" sz="1800" dirty="0"/>
          </a:p>
          <a:p>
            <a:pPr marL="0" indent="0">
              <a:lnSpc>
                <a:spcPct val="100000"/>
              </a:lnSpc>
              <a:spcBef>
                <a:spcPts val="0"/>
              </a:spcBef>
              <a:buFont typeface="Arial" panose="020B0604020202020204" pitchFamily="34" charset="0"/>
              <a:buNone/>
            </a:pPr>
            <a:endParaRPr lang="en-US" sz="1800" dirty="0"/>
          </a:p>
          <a:p>
            <a:pPr marL="0" indent="0">
              <a:lnSpc>
                <a:spcPct val="100000"/>
              </a:lnSpc>
              <a:spcBef>
                <a:spcPts val="0"/>
              </a:spcBef>
              <a:buFont typeface="Arial" panose="020B0604020202020204" pitchFamily="34" charset="0"/>
              <a:buNone/>
            </a:pPr>
            <a:endParaRPr lang="en-US" sz="1800" dirty="0"/>
          </a:p>
        </p:txBody>
      </p:sp>
      <p:sp>
        <p:nvSpPr>
          <p:cNvPr id="9" name="Content Placeholder 2">
            <a:extLst>
              <a:ext uri="{FF2B5EF4-FFF2-40B4-BE49-F238E27FC236}">
                <a16:creationId xmlns:a16="http://schemas.microsoft.com/office/drawing/2014/main" id="{111BA50B-5EFA-DD45-9404-1E2DD3920583}"/>
              </a:ext>
            </a:extLst>
          </p:cNvPr>
          <p:cNvSpPr txBox="1">
            <a:spLocks/>
          </p:cNvSpPr>
          <p:nvPr/>
        </p:nvSpPr>
        <p:spPr>
          <a:xfrm>
            <a:off x="7243392" y="2216650"/>
            <a:ext cx="4948608" cy="3694176"/>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800" b="1" dirty="0">
                <a:solidFill>
                  <a:srgbClr val="C8102E"/>
                </a:solidFill>
              </a:rPr>
              <a:t>Analysis of coding results:</a:t>
            </a:r>
          </a:p>
          <a:p>
            <a:pPr marL="0" indent="0">
              <a:lnSpc>
                <a:spcPct val="100000"/>
              </a:lnSpc>
              <a:spcBef>
                <a:spcPts val="0"/>
              </a:spcBef>
              <a:buFont typeface="Arial" panose="020B0604020202020204" pitchFamily="34" charset="0"/>
              <a:buNone/>
            </a:pPr>
            <a:r>
              <a:rPr lang="en-US" sz="1800" dirty="0"/>
              <a:t>Counting the frequency</a:t>
            </a:r>
          </a:p>
          <a:p>
            <a:pPr marL="0" indent="0">
              <a:lnSpc>
                <a:spcPct val="100000"/>
              </a:lnSpc>
              <a:spcBef>
                <a:spcPts val="0"/>
              </a:spcBef>
              <a:buFont typeface="Arial" panose="020B0604020202020204" pitchFamily="34" charset="0"/>
              <a:buNone/>
            </a:pPr>
            <a:r>
              <a:rPr lang="en-US" sz="1800" dirty="0"/>
              <a:t>Counting the percentage</a:t>
            </a:r>
          </a:p>
          <a:p>
            <a:pPr marL="0" indent="0">
              <a:lnSpc>
                <a:spcPct val="100000"/>
              </a:lnSpc>
              <a:spcBef>
                <a:spcPts val="0"/>
              </a:spcBef>
              <a:buFont typeface="Arial" panose="020B0604020202020204" pitchFamily="34" charset="0"/>
              <a:buNone/>
            </a:pPr>
            <a:r>
              <a:rPr lang="en-US" sz="1800" dirty="0"/>
              <a:t>Clustering the codes </a:t>
            </a:r>
          </a:p>
          <a:p>
            <a:pPr lvl="1">
              <a:lnSpc>
                <a:spcPct val="100000"/>
              </a:lnSpc>
              <a:spcBef>
                <a:spcPts val="0"/>
              </a:spcBef>
            </a:pPr>
            <a:r>
              <a:rPr lang="en-US" sz="1600" dirty="0"/>
              <a:t>primary codes</a:t>
            </a:r>
          </a:p>
          <a:p>
            <a:pPr lvl="1">
              <a:lnSpc>
                <a:spcPct val="100000"/>
              </a:lnSpc>
              <a:spcBef>
                <a:spcPts val="0"/>
              </a:spcBef>
            </a:pPr>
            <a:r>
              <a:rPr lang="en-US" sz="1600" dirty="0"/>
              <a:t>secondary codes</a:t>
            </a:r>
          </a:p>
          <a:p>
            <a:pPr lvl="1">
              <a:lnSpc>
                <a:spcPct val="100000"/>
              </a:lnSpc>
              <a:spcBef>
                <a:spcPts val="0"/>
              </a:spcBef>
            </a:pPr>
            <a:r>
              <a:rPr lang="en-US" sz="1600" dirty="0"/>
              <a:t>sectional descriptors</a:t>
            </a:r>
          </a:p>
          <a:p>
            <a:pPr marL="0" indent="0">
              <a:lnSpc>
                <a:spcPct val="100000"/>
              </a:lnSpc>
              <a:spcBef>
                <a:spcPts val="0"/>
              </a:spcBef>
              <a:buNone/>
            </a:pPr>
            <a:r>
              <a:rPr lang="en-US" sz="1800" dirty="0"/>
              <a:t>Interpretation</a:t>
            </a:r>
          </a:p>
        </p:txBody>
      </p:sp>
    </p:spTree>
    <p:extLst>
      <p:ext uri="{BB962C8B-B14F-4D97-AF65-F5344CB8AC3E}">
        <p14:creationId xmlns:p14="http://schemas.microsoft.com/office/powerpoint/2010/main" val="3834049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A108A-AEF5-E239-E6C1-47ED7D777E37}"/>
              </a:ext>
            </a:extLst>
          </p:cNvPr>
          <p:cNvSpPr>
            <a:spLocks noGrp="1"/>
          </p:cNvSpPr>
          <p:nvPr>
            <p:ph type="title"/>
          </p:nvPr>
        </p:nvSpPr>
        <p:spPr/>
        <p:txBody>
          <a:bodyPr>
            <a:normAutofit fontScale="90000"/>
          </a:bodyPr>
          <a:lstStyle/>
          <a:p>
            <a:r>
              <a:rPr lang="en-US" dirty="0"/>
              <a:t>Method</a:t>
            </a:r>
            <a:br>
              <a:rPr lang="en-US" dirty="0"/>
            </a:br>
            <a:r>
              <a:rPr lang="en-US" b="1" dirty="0"/>
              <a:t>Linguistic Analysis: Additive MDA</a:t>
            </a:r>
            <a:endParaRPr lang="en-US" dirty="0"/>
          </a:p>
        </p:txBody>
      </p:sp>
      <p:sp>
        <p:nvSpPr>
          <p:cNvPr id="3" name="Content Placeholder 2">
            <a:extLst>
              <a:ext uri="{FF2B5EF4-FFF2-40B4-BE49-F238E27FC236}">
                <a16:creationId xmlns:a16="http://schemas.microsoft.com/office/drawing/2014/main" id="{5B19B058-9EA0-9960-296A-F8CA2F18625B}"/>
              </a:ext>
            </a:extLst>
          </p:cNvPr>
          <p:cNvSpPr>
            <a:spLocks noGrp="1"/>
          </p:cNvSpPr>
          <p:nvPr>
            <p:ph idx="1"/>
          </p:nvPr>
        </p:nvSpPr>
        <p:spPr>
          <a:xfrm>
            <a:off x="1101852" y="2478024"/>
            <a:ext cx="10168128" cy="3694176"/>
          </a:xfrm>
        </p:spPr>
        <p:txBody>
          <a:bodyPr>
            <a:noAutofit/>
          </a:bodyPr>
          <a:lstStyle/>
          <a:p>
            <a:pPr marL="342900" indent="-342900">
              <a:lnSpc>
                <a:spcPct val="100000"/>
              </a:lnSpc>
              <a:spcBef>
                <a:spcPts val="0"/>
              </a:spcBef>
              <a:buFont typeface="+mj-lt"/>
              <a:buAutoNum type="arabicPeriod"/>
            </a:pPr>
            <a:r>
              <a:rPr lang="en-US" sz="1800" dirty="0"/>
              <a:t>Selecting the MDA analysis model (the pilot study used Gray’s (2011) study on the AJRC)</a:t>
            </a:r>
          </a:p>
          <a:p>
            <a:pPr marL="342900" indent="-342900">
              <a:lnSpc>
                <a:spcPct val="100000"/>
              </a:lnSpc>
              <a:spcBef>
                <a:spcPts val="0"/>
              </a:spcBef>
              <a:buFont typeface="+mj-lt"/>
              <a:buAutoNum type="arabicPeriod"/>
            </a:pPr>
            <a:r>
              <a:rPr lang="en-US" sz="1800" dirty="0"/>
              <a:t>Choosing the dimensions of interest</a:t>
            </a:r>
          </a:p>
          <a:p>
            <a:pPr marL="342900" indent="-342900">
              <a:lnSpc>
                <a:spcPct val="100000"/>
              </a:lnSpc>
              <a:spcBef>
                <a:spcPts val="0"/>
              </a:spcBef>
              <a:buFont typeface="+mj-lt"/>
              <a:buAutoNum type="arabicPeriod"/>
            </a:pPr>
            <a:r>
              <a:rPr lang="en-US" sz="1800" dirty="0"/>
              <a:t>Identifying the linguistic features for the dimensions of interest </a:t>
            </a:r>
          </a:p>
          <a:p>
            <a:pPr marL="342900" indent="-342900">
              <a:lnSpc>
                <a:spcPct val="100000"/>
              </a:lnSpc>
              <a:spcBef>
                <a:spcPts val="0"/>
              </a:spcBef>
              <a:buFont typeface="+mj-lt"/>
              <a:buAutoNum type="arabicPeriod"/>
            </a:pPr>
            <a:r>
              <a:rPr lang="en-US" sz="1800" dirty="0"/>
              <a:t>Calculating normed occurrence per text in the pilot DRC corpus (the corpus developed for this dissertation) </a:t>
            </a:r>
          </a:p>
          <a:p>
            <a:pPr marL="342900" indent="-342900">
              <a:lnSpc>
                <a:spcPct val="100000"/>
              </a:lnSpc>
              <a:spcBef>
                <a:spcPts val="0"/>
              </a:spcBef>
              <a:buFont typeface="+mj-lt"/>
              <a:buAutoNum type="arabicPeriod"/>
            </a:pPr>
            <a:r>
              <a:rPr lang="en-US" sz="1800" dirty="0"/>
              <a:t>Standardizing the rates of occurrence to a z-score, using the means and standard deviation of AJRC </a:t>
            </a:r>
          </a:p>
          <a:p>
            <a:pPr marL="342900" indent="-342900">
              <a:lnSpc>
                <a:spcPct val="100000"/>
              </a:lnSpc>
              <a:spcBef>
                <a:spcPts val="0"/>
              </a:spcBef>
              <a:buFont typeface="+mj-lt"/>
              <a:buAutoNum type="arabicPeriod"/>
            </a:pPr>
            <a:r>
              <a:rPr lang="en-US" sz="1800" dirty="0"/>
              <a:t>Compute dimension score for each text in DRC </a:t>
            </a:r>
          </a:p>
          <a:p>
            <a:pPr marL="342900" indent="-342900">
              <a:lnSpc>
                <a:spcPct val="100000"/>
              </a:lnSpc>
              <a:spcBef>
                <a:spcPts val="0"/>
              </a:spcBef>
              <a:buFont typeface="+mj-lt"/>
              <a:buAutoNum type="arabicPeriod"/>
            </a:pPr>
            <a:r>
              <a:rPr lang="en-US" sz="1800" dirty="0"/>
              <a:t>Compare new (sub) registers of DRC to AJRC</a:t>
            </a:r>
          </a:p>
          <a:p>
            <a:pPr marL="342900" indent="-342900">
              <a:lnSpc>
                <a:spcPct val="100000"/>
              </a:lnSpc>
              <a:spcBef>
                <a:spcPts val="0"/>
              </a:spcBef>
              <a:buFont typeface="+mj-lt"/>
              <a:buAutoNum type="arabicPeriod"/>
            </a:pPr>
            <a:r>
              <a:rPr lang="en-US" sz="1800" dirty="0"/>
              <a:t>Visualizing the results using R (2024.09.0+375) </a:t>
            </a:r>
          </a:p>
          <a:p>
            <a:pPr marL="342900" indent="-342900">
              <a:lnSpc>
                <a:spcPct val="100000"/>
              </a:lnSpc>
              <a:spcBef>
                <a:spcPts val="0"/>
              </a:spcBef>
              <a:buFont typeface="+mj-lt"/>
              <a:buAutoNum type="arabicPeriod"/>
            </a:pPr>
            <a:r>
              <a:rPr lang="en-US" sz="1800" dirty="0"/>
              <a:t>Functional interpretation</a:t>
            </a:r>
          </a:p>
          <a:p>
            <a:pPr marL="342900" indent="-342900">
              <a:lnSpc>
                <a:spcPct val="100000"/>
              </a:lnSpc>
              <a:spcBef>
                <a:spcPts val="0"/>
              </a:spcBef>
              <a:buFont typeface="+mj-lt"/>
              <a:buAutoNum type="arabicPeriod"/>
            </a:pPr>
            <a:endParaRPr lang="en-US" sz="1800" dirty="0"/>
          </a:p>
          <a:p>
            <a:pPr marL="0" indent="0">
              <a:lnSpc>
                <a:spcPct val="100000"/>
              </a:lnSpc>
              <a:spcBef>
                <a:spcPts val="0"/>
              </a:spcBef>
              <a:buNone/>
            </a:pPr>
            <a:endParaRPr lang="en-US" sz="1800" dirty="0"/>
          </a:p>
        </p:txBody>
      </p:sp>
      <p:sp>
        <p:nvSpPr>
          <p:cNvPr id="4" name="Date Placeholder 3">
            <a:extLst>
              <a:ext uri="{FF2B5EF4-FFF2-40B4-BE49-F238E27FC236}">
                <a16:creationId xmlns:a16="http://schemas.microsoft.com/office/drawing/2014/main" id="{17CBA53F-B03D-B674-34BB-F5A8D1E430D3}"/>
              </a:ext>
            </a:extLst>
          </p:cNvPr>
          <p:cNvSpPr>
            <a:spLocks noGrp="1"/>
          </p:cNvSpPr>
          <p:nvPr>
            <p:ph type="dt" sz="half" idx="10"/>
          </p:nvPr>
        </p:nvSpPr>
        <p:spPr/>
        <p:txBody>
          <a:bodyPr/>
          <a:lstStyle/>
          <a:p>
            <a:r>
              <a:rPr lang="en-US"/>
              <a:t>9/26/25</a:t>
            </a:r>
            <a:endParaRPr lang="en-US" dirty="0"/>
          </a:p>
        </p:txBody>
      </p:sp>
      <p:sp>
        <p:nvSpPr>
          <p:cNvPr id="5" name="Footer Placeholder 4">
            <a:extLst>
              <a:ext uri="{FF2B5EF4-FFF2-40B4-BE49-F238E27FC236}">
                <a16:creationId xmlns:a16="http://schemas.microsoft.com/office/drawing/2014/main" id="{C0818572-E12F-BCC0-CB60-3354A833B55B}"/>
              </a:ext>
            </a:extLst>
          </p:cNvPr>
          <p:cNvSpPr>
            <a:spLocks noGrp="1"/>
          </p:cNvSpPr>
          <p:nvPr>
            <p:ph type="ftr" sz="quarter" idx="11"/>
          </p:nvPr>
        </p:nvSpPr>
        <p:spPr>
          <a:xfrm>
            <a:off x="4038599" y="6356350"/>
            <a:ext cx="4868917" cy="365125"/>
          </a:xfrm>
        </p:spPr>
        <p:txBody>
          <a:bodyPr/>
          <a:lstStyle/>
          <a:p>
            <a:r>
              <a:rPr lang="en-US" dirty="0"/>
              <a:t>Variation in the Dissertation Writing across Applied Sciences</a:t>
            </a:r>
          </a:p>
        </p:txBody>
      </p:sp>
      <p:sp>
        <p:nvSpPr>
          <p:cNvPr id="6" name="Slide Number Placeholder 5">
            <a:extLst>
              <a:ext uri="{FF2B5EF4-FFF2-40B4-BE49-F238E27FC236}">
                <a16:creationId xmlns:a16="http://schemas.microsoft.com/office/drawing/2014/main" id="{5390B1BE-7530-1627-1FD7-365E15440CEB}"/>
              </a:ext>
            </a:extLst>
          </p:cNvPr>
          <p:cNvSpPr>
            <a:spLocks noGrp="1"/>
          </p:cNvSpPr>
          <p:nvPr>
            <p:ph type="sldNum" sz="quarter" idx="12"/>
          </p:nvPr>
        </p:nvSpPr>
        <p:spPr/>
        <p:txBody>
          <a:bodyPr/>
          <a:lstStyle/>
          <a:p>
            <a:fld id="{A65A5C87-DF58-40C8-B092-1DE63DB4547E}" type="slidenum">
              <a:rPr lang="en-US" smtClean="0"/>
              <a:t>11</a:t>
            </a:fld>
            <a:endParaRPr lang="en-US" dirty="0"/>
          </a:p>
        </p:txBody>
      </p:sp>
    </p:spTree>
    <p:extLst>
      <p:ext uri="{BB962C8B-B14F-4D97-AF65-F5344CB8AC3E}">
        <p14:creationId xmlns:p14="http://schemas.microsoft.com/office/powerpoint/2010/main" val="3387989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D6B48-3981-EEE5-A213-C6E14EB29CE2}"/>
              </a:ext>
            </a:extLst>
          </p:cNvPr>
          <p:cNvSpPr>
            <a:spLocks noGrp="1"/>
          </p:cNvSpPr>
          <p:nvPr>
            <p:ph type="title"/>
          </p:nvPr>
        </p:nvSpPr>
        <p:spPr/>
        <p:txBody>
          <a:bodyPr>
            <a:normAutofit fontScale="90000"/>
          </a:bodyPr>
          <a:lstStyle/>
          <a:p>
            <a:r>
              <a:rPr lang="en-US" dirty="0"/>
              <a:t>Method</a:t>
            </a:r>
            <a:br>
              <a:rPr lang="en-US" dirty="0"/>
            </a:br>
            <a:r>
              <a:rPr lang="en-US" b="1" dirty="0"/>
              <a:t>Linguistic Analysis: Additive MDA</a:t>
            </a:r>
            <a:endParaRPr lang="en-US" dirty="0"/>
          </a:p>
        </p:txBody>
      </p:sp>
      <p:sp>
        <p:nvSpPr>
          <p:cNvPr id="3" name="Content Placeholder 2">
            <a:extLst>
              <a:ext uri="{FF2B5EF4-FFF2-40B4-BE49-F238E27FC236}">
                <a16:creationId xmlns:a16="http://schemas.microsoft.com/office/drawing/2014/main" id="{B66D7F54-47B2-A20F-DEDA-9707CD41487D}"/>
              </a:ext>
            </a:extLst>
          </p:cNvPr>
          <p:cNvSpPr>
            <a:spLocks noGrp="1"/>
          </p:cNvSpPr>
          <p:nvPr>
            <p:ph idx="1"/>
          </p:nvPr>
        </p:nvSpPr>
        <p:spPr/>
        <p:txBody>
          <a:bodyPr>
            <a:normAutofit/>
          </a:bodyPr>
          <a:lstStyle/>
          <a:p>
            <a:r>
              <a:rPr lang="en-US" dirty="0"/>
              <a:t>Additive MDA means adding a new group of texts, or plotting a new group of texts into a previous MDA. </a:t>
            </a:r>
          </a:p>
          <a:p>
            <a:r>
              <a:rPr lang="en-US" dirty="0"/>
              <a:t>An additive MDA allows for comparisons against a range of studies that have also applied the same dimensions to different registers</a:t>
            </a:r>
          </a:p>
          <a:p>
            <a:r>
              <a:rPr lang="en-US" dirty="0"/>
              <a:t>This pilot study used AJRC (Gray, 2011)</a:t>
            </a:r>
          </a:p>
        </p:txBody>
      </p:sp>
      <p:sp>
        <p:nvSpPr>
          <p:cNvPr id="4" name="Date Placeholder 3">
            <a:extLst>
              <a:ext uri="{FF2B5EF4-FFF2-40B4-BE49-F238E27FC236}">
                <a16:creationId xmlns:a16="http://schemas.microsoft.com/office/drawing/2014/main" id="{F6E655E6-A3B7-49E1-096A-2821773A1CAC}"/>
              </a:ext>
            </a:extLst>
          </p:cNvPr>
          <p:cNvSpPr>
            <a:spLocks noGrp="1"/>
          </p:cNvSpPr>
          <p:nvPr>
            <p:ph type="dt" sz="half" idx="10"/>
          </p:nvPr>
        </p:nvSpPr>
        <p:spPr/>
        <p:txBody>
          <a:bodyPr/>
          <a:lstStyle/>
          <a:p>
            <a:r>
              <a:rPr lang="en-US"/>
              <a:t>9/26/25</a:t>
            </a:r>
            <a:endParaRPr lang="en-US" dirty="0"/>
          </a:p>
        </p:txBody>
      </p:sp>
      <p:sp>
        <p:nvSpPr>
          <p:cNvPr id="5" name="Footer Placeholder 4">
            <a:extLst>
              <a:ext uri="{FF2B5EF4-FFF2-40B4-BE49-F238E27FC236}">
                <a16:creationId xmlns:a16="http://schemas.microsoft.com/office/drawing/2014/main" id="{E1C13E47-F3D3-1B50-F405-681CE7CB7E69}"/>
              </a:ext>
            </a:extLst>
          </p:cNvPr>
          <p:cNvSpPr>
            <a:spLocks noGrp="1"/>
          </p:cNvSpPr>
          <p:nvPr>
            <p:ph type="ftr" sz="quarter" idx="11"/>
          </p:nvPr>
        </p:nvSpPr>
        <p:spPr/>
        <p:txBody>
          <a:bodyPr/>
          <a:lstStyle/>
          <a:p>
            <a:r>
              <a:rPr lang="en-US"/>
              <a:t>Variation in the Dissertation Writing across Applied Sciences</a:t>
            </a:r>
            <a:endParaRPr lang="en-US" dirty="0"/>
          </a:p>
        </p:txBody>
      </p:sp>
      <p:sp>
        <p:nvSpPr>
          <p:cNvPr id="6" name="Slide Number Placeholder 5">
            <a:extLst>
              <a:ext uri="{FF2B5EF4-FFF2-40B4-BE49-F238E27FC236}">
                <a16:creationId xmlns:a16="http://schemas.microsoft.com/office/drawing/2014/main" id="{4912D4AA-0112-33D0-9D27-56709C59402F}"/>
              </a:ext>
            </a:extLst>
          </p:cNvPr>
          <p:cNvSpPr>
            <a:spLocks noGrp="1"/>
          </p:cNvSpPr>
          <p:nvPr>
            <p:ph type="sldNum" sz="quarter" idx="12"/>
          </p:nvPr>
        </p:nvSpPr>
        <p:spPr/>
        <p:txBody>
          <a:bodyPr/>
          <a:lstStyle/>
          <a:p>
            <a:fld id="{A65A5C87-DF58-40C8-B092-1DE63DB4547E}" type="slidenum">
              <a:rPr lang="en-US" smtClean="0"/>
              <a:t>12</a:t>
            </a:fld>
            <a:endParaRPr lang="en-US" dirty="0"/>
          </a:p>
        </p:txBody>
      </p:sp>
    </p:spTree>
    <p:extLst>
      <p:ext uri="{BB962C8B-B14F-4D97-AF65-F5344CB8AC3E}">
        <p14:creationId xmlns:p14="http://schemas.microsoft.com/office/powerpoint/2010/main" val="1921781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56760-FBC2-94D6-821F-A6C04418AB98}"/>
              </a:ext>
            </a:extLst>
          </p:cNvPr>
          <p:cNvSpPr>
            <a:spLocks noGrp="1"/>
          </p:cNvSpPr>
          <p:nvPr>
            <p:ph type="title"/>
          </p:nvPr>
        </p:nvSpPr>
        <p:spPr/>
        <p:txBody>
          <a:bodyPr/>
          <a:lstStyle/>
          <a:p>
            <a:r>
              <a:rPr lang="en-US" sz="4000" b="1" dirty="0">
                <a:solidFill>
                  <a:srgbClr val="C8102E"/>
                </a:solidFill>
              </a:rPr>
              <a:t>Analysis of </a:t>
            </a:r>
            <a:br>
              <a:rPr lang="en-US" sz="4000" b="1" dirty="0">
                <a:solidFill>
                  <a:srgbClr val="C8102E"/>
                </a:solidFill>
              </a:rPr>
            </a:br>
            <a:r>
              <a:rPr lang="en-US" sz="4000" b="1" dirty="0">
                <a:solidFill>
                  <a:srgbClr val="C8102E"/>
                </a:solidFill>
              </a:rPr>
              <a:t>Situational and Textual Characteristics on Dissertation Register Corpus (DRC):</a:t>
            </a:r>
            <a:br>
              <a:rPr lang="en-US" b="1" dirty="0">
                <a:solidFill>
                  <a:srgbClr val="C8102E"/>
                </a:solidFill>
              </a:rPr>
            </a:br>
            <a:r>
              <a:rPr lang="en-US" sz="3200" i="1" dirty="0">
                <a:solidFill>
                  <a:srgbClr val="C8102E"/>
                </a:solidFill>
              </a:rPr>
              <a:t>Applied Linguistics, Psychology, Engineering, &amp; </a:t>
            </a:r>
            <a:br>
              <a:rPr lang="en-US" sz="3200" i="1" dirty="0">
                <a:solidFill>
                  <a:srgbClr val="C8102E"/>
                </a:solidFill>
              </a:rPr>
            </a:br>
            <a:r>
              <a:rPr lang="en-US" sz="3200" i="1" dirty="0">
                <a:solidFill>
                  <a:srgbClr val="C8102E"/>
                </a:solidFill>
              </a:rPr>
              <a:t>Veterinary Medicine</a:t>
            </a:r>
          </a:p>
        </p:txBody>
      </p:sp>
      <p:sp>
        <p:nvSpPr>
          <p:cNvPr id="3" name="Text Placeholder 2">
            <a:extLst>
              <a:ext uri="{FF2B5EF4-FFF2-40B4-BE49-F238E27FC236}">
                <a16:creationId xmlns:a16="http://schemas.microsoft.com/office/drawing/2014/main" id="{4361CE71-B32A-AA8D-E3C7-91DE2F72E697}"/>
              </a:ext>
            </a:extLst>
          </p:cNvPr>
          <p:cNvSpPr>
            <a:spLocks noGrp="1"/>
          </p:cNvSpPr>
          <p:nvPr>
            <p:ph type="body" idx="1"/>
          </p:nvPr>
        </p:nvSpPr>
        <p:spPr/>
        <p:txBody>
          <a:bodyPr/>
          <a:lstStyle/>
          <a:p>
            <a:r>
              <a:rPr lang="en-US" b="1" dirty="0"/>
              <a:t>Research Question 1</a:t>
            </a:r>
          </a:p>
        </p:txBody>
      </p:sp>
      <p:sp>
        <p:nvSpPr>
          <p:cNvPr id="5" name="Footer Placeholder 4">
            <a:extLst>
              <a:ext uri="{FF2B5EF4-FFF2-40B4-BE49-F238E27FC236}">
                <a16:creationId xmlns:a16="http://schemas.microsoft.com/office/drawing/2014/main" id="{B0EF4012-A99E-8C1A-ABE8-86BB96841C6D}"/>
              </a:ext>
            </a:extLst>
          </p:cNvPr>
          <p:cNvSpPr>
            <a:spLocks noGrp="1"/>
          </p:cNvSpPr>
          <p:nvPr>
            <p:ph type="ftr" sz="quarter" idx="11"/>
          </p:nvPr>
        </p:nvSpPr>
        <p:spPr/>
        <p:txBody>
          <a:bodyPr/>
          <a:lstStyle/>
          <a:p>
            <a:r>
              <a:rPr lang="en-US" dirty="0"/>
              <a:t>Variation in the Dissertation Writing across Applied Sciences</a:t>
            </a:r>
          </a:p>
          <a:p>
            <a:endParaRPr lang="en-US" dirty="0"/>
          </a:p>
        </p:txBody>
      </p:sp>
      <p:sp>
        <p:nvSpPr>
          <p:cNvPr id="6" name="Slide Number Placeholder 5">
            <a:extLst>
              <a:ext uri="{FF2B5EF4-FFF2-40B4-BE49-F238E27FC236}">
                <a16:creationId xmlns:a16="http://schemas.microsoft.com/office/drawing/2014/main" id="{76C487DE-11FD-CA72-43E3-E6A544DDC936}"/>
              </a:ext>
            </a:extLst>
          </p:cNvPr>
          <p:cNvSpPr>
            <a:spLocks noGrp="1"/>
          </p:cNvSpPr>
          <p:nvPr>
            <p:ph type="sldNum" sz="quarter" idx="12"/>
          </p:nvPr>
        </p:nvSpPr>
        <p:spPr/>
        <p:txBody>
          <a:bodyPr/>
          <a:lstStyle/>
          <a:p>
            <a:fld id="{A65A5C87-DF58-40C8-B092-1DE63DB4547E}" type="slidenum">
              <a:rPr lang="en-US" smtClean="0"/>
              <a:t>13</a:t>
            </a:fld>
            <a:endParaRPr lang="en-US" dirty="0"/>
          </a:p>
        </p:txBody>
      </p:sp>
    </p:spTree>
    <p:extLst>
      <p:ext uri="{BB962C8B-B14F-4D97-AF65-F5344CB8AC3E}">
        <p14:creationId xmlns:p14="http://schemas.microsoft.com/office/powerpoint/2010/main" val="2613486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Rectangle 15">
            <a:extLst>
              <a:ext uri="{FF2B5EF4-FFF2-40B4-BE49-F238E27FC236}">
                <a16:creationId xmlns:a16="http://schemas.microsoft.com/office/drawing/2014/main" id="{017517EF-BD4D-4055-BDB4-A322C5356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53" y="304802"/>
            <a:ext cx="11097349" cy="1573149"/>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64A3392-81E6-34FC-26A3-26FAF0803550}"/>
              </a:ext>
            </a:extLst>
          </p:cNvPr>
          <p:cNvSpPr>
            <a:spLocks noGrp="1"/>
          </p:cNvSpPr>
          <p:nvPr>
            <p:ph type="title"/>
          </p:nvPr>
        </p:nvSpPr>
        <p:spPr>
          <a:xfrm>
            <a:off x="901690" y="405575"/>
            <a:ext cx="6430414" cy="1371600"/>
          </a:xfrm>
        </p:spPr>
        <p:txBody>
          <a:bodyPr vert="horz" lIns="91440" tIns="45720" rIns="91440" bIns="45720" rtlCol="0" anchor="ctr">
            <a:normAutofit/>
          </a:bodyPr>
          <a:lstStyle/>
          <a:p>
            <a:r>
              <a:rPr lang="en-US" sz="3400" b="1"/>
              <a:t>Existing Framework on the Dissertation Macrostructure</a:t>
            </a:r>
          </a:p>
        </p:txBody>
      </p:sp>
      <p:sp>
        <p:nvSpPr>
          <p:cNvPr id="20" name="Rectangle 19">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784" y="764424"/>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130604" y="1071836"/>
            <a:ext cx="1021458"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Date Placeholder 3">
            <a:extLst>
              <a:ext uri="{FF2B5EF4-FFF2-40B4-BE49-F238E27FC236}">
                <a16:creationId xmlns:a16="http://schemas.microsoft.com/office/drawing/2014/main" id="{329129FC-69AE-11DB-3684-F3FC52AE2ED1}"/>
              </a:ext>
            </a:extLst>
          </p:cNvPr>
          <p:cNvSpPr>
            <a:spLocks noGrp="1"/>
          </p:cNvSpPr>
          <p:nvPr>
            <p:ph type="dt" sz="half" idx="10"/>
          </p:nvPr>
        </p:nvSpPr>
        <p:spPr>
          <a:xfrm>
            <a:off x="576072" y="6356350"/>
            <a:ext cx="2743200" cy="365125"/>
          </a:xfrm>
        </p:spPr>
        <p:txBody>
          <a:bodyPr vert="horz" lIns="91440" tIns="45720" rIns="91440" bIns="45720" rtlCol="0" anchor="ctr">
            <a:normAutofit/>
          </a:bodyPr>
          <a:lstStyle/>
          <a:p>
            <a:pPr>
              <a:spcAft>
                <a:spcPts val="600"/>
              </a:spcAft>
            </a:pPr>
            <a:r>
              <a:rPr lang="en-US">
                <a:solidFill>
                  <a:schemeClr val="tx2">
                    <a:lumMod val="50000"/>
                    <a:lumOff val="50000"/>
                  </a:schemeClr>
                </a:solidFill>
              </a:rPr>
              <a:t>9/26/25</a:t>
            </a:r>
          </a:p>
        </p:txBody>
      </p:sp>
      <p:sp>
        <p:nvSpPr>
          <p:cNvPr id="5" name="Footer Placeholder 4">
            <a:extLst>
              <a:ext uri="{FF2B5EF4-FFF2-40B4-BE49-F238E27FC236}">
                <a16:creationId xmlns:a16="http://schemas.microsoft.com/office/drawing/2014/main" id="{E7E84CE1-9A7B-14F2-314C-7C69B270271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sz="1100" kern="1200">
                <a:solidFill>
                  <a:schemeClr val="tx2">
                    <a:lumMod val="50000"/>
                    <a:lumOff val="50000"/>
                  </a:schemeClr>
                </a:solidFill>
                <a:latin typeface="+mn-lt"/>
                <a:ea typeface="+mn-ea"/>
                <a:cs typeface="+mn-cs"/>
              </a:rPr>
              <a:t>Variation in the Dissertation Writing across Applied Sciences</a:t>
            </a:r>
          </a:p>
        </p:txBody>
      </p:sp>
      <p:sp>
        <p:nvSpPr>
          <p:cNvPr id="6" name="Slide Number Placeholder 5">
            <a:extLst>
              <a:ext uri="{FF2B5EF4-FFF2-40B4-BE49-F238E27FC236}">
                <a16:creationId xmlns:a16="http://schemas.microsoft.com/office/drawing/2014/main" id="{DC58D40B-39E3-8467-7D8C-A17E68466826}"/>
              </a:ext>
            </a:extLst>
          </p:cNvPr>
          <p:cNvSpPr>
            <a:spLocks noGrp="1"/>
          </p:cNvSpPr>
          <p:nvPr>
            <p:ph type="sldNum" sz="quarter" idx="12"/>
          </p:nvPr>
        </p:nvSpPr>
        <p:spPr>
          <a:xfrm>
            <a:off x="8869680" y="6356350"/>
            <a:ext cx="2743200" cy="365125"/>
          </a:xfrm>
        </p:spPr>
        <p:txBody>
          <a:bodyPr vert="horz" lIns="91440" tIns="45720" rIns="91440" bIns="45720" rtlCol="0" anchor="ctr">
            <a:normAutofit/>
          </a:bodyPr>
          <a:lstStyle/>
          <a:p>
            <a:pPr>
              <a:spcAft>
                <a:spcPts val="600"/>
              </a:spcAft>
            </a:pPr>
            <a:fld id="{A65A5C87-DF58-40C8-B092-1DE63DB4547E}" type="slidenum">
              <a:rPr lang="en-US">
                <a:solidFill>
                  <a:schemeClr val="tx2">
                    <a:lumMod val="50000"/>
                    <a:lumOff val="50000"/>
                  </a:schemeClr>
                </a:solidFill>
              </a:rPr>
              <a:pPr>
                <a:spcAft>
                  <a:spcPts val="600"/>
                </a:spcAft>
              </a:pPr>
              <a:t>14</a:t>
            </a:fld>
            <a:endParaRPr lang="en-US">
              <a:solidFill>
                <a:schemeClr val="tx2">
                  <a:lumMod val="50000"/>
                  <a:lumOff val="50000"/>
                </a:schemeClr>
              </a:solidFill>
            </a:endParaRPr>
          </a:p>
        </p:txBody>
      </p:sp>
      <p:graphicFrame>
        <p:nvGraphicFramePr>
          <p:cNvPr id="7" name="Table 6">
            <a:extLst>
              <a:ext uri="{FF2B5EF4-FFF2-40B4-BE49-F238E27FC236}">
                <a16:creationId xmlns:a16="http://schemas.microsoft.com/office/drawing/2014/main" id="{9C0950AD-B359-61DD-ED2F-6DCC4460D73F}"/>
              </a:ext>
            </a:extLst>
          </p:cNvPr>
          <p:cNvGraphicFramePr>
            <a:graphicFrameLocks noGrp="1"/>
          </p:cNvGraphicFramePr>
          <p:nvPr>
            <p:extLst>
              <p:ext uri="{D42A27DB-BD31-4B8C-83A1-F6EECF244321}">
                <p14:modId xmlns:p14="http://schemas.microsoft.com/office/powerpoint/2010/main" val="2160207164"/>
              </p:ext>
            </p:extLst>
          </p:nvPr>
        </p:nvGraphicFramePr>
        <p:xfrm>
          <a:off x="549058" y="2442557"/>
          <a:ext cx="11097350" cy="3699054"/>
        </p:xfrm>
        <a:graphic>
          <a:graphicData uri="http://schemas.openxmlformats.org/drawingml/2006/table">
            <a:tbl>
              <a:tblPr firstRow="1" firstCol="1" bandRow="1">
                <a:tableStyleId>{5C22544A-7EE6-4342-B048-85BDC9FD1C3A}</a:tableStyleId>
              </a:tblPr>
              <a:tblGrid>
                <a:gridCol w="2671175">
                  <a:extLst>
                    <a:ext uri="{9D8B030D-6E8A-4147-A177-3AD203B41FA5}">
                      <a16:colId xmlns:a16="http://schemas.microsoft.com/office/drawing/2014/main" val="2321735751"/>
                    </a:ext>
                  </a:extLst>
                </a:gridCol>
                <a:gridCol w="8426175">
                  <a:extLst>
                    <a:ext uri="{9D8B030D-6E8A-4147-A177-3AD203B41FA5}">
                      <a16:colId xmlns:a16="http://schemas.microsoft.com/office/drawing/2014/main" val="3538073789"/>
                    </a:ext>
                  </a:extLst>
                </a:gridCol>
              </a:tblGrid>
              <a:tr h="291943">
                <a:tc>
                  <a:txBody>
                    <a:bodyPr/>
                    <a:lstStyle/>
                    <a:p>
                      <a:pPr marL="0" marR="0">
                        <a:buNone/>
                      </a:pPr>
                      <a:r>
                        <a:rPr lang="en-US" sz="1600" kern="100">
                          <a:effectLst/>
                        </a:rPr>
                        <a:t>Macrostructure</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91232" marR="91232" marT="0" marB="0"/>
                </a:tc>
                <a:tc>
                  <a:txBody>
                    <a:bodyPr/>
                    <a:lstStyle/>
                    <a:p>
                      <a:pPr marL="0" marR="0">
                        <a:buNone/>
                      </a:pPr>
                      <a:r>
                        <a:rPr lang="en-US" sz="1600" kern="100">
                          <a:effectLst/>
                        </a:rPr>
                        <a:t>Characteristics</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91232" marR="91232" marT="0" marB="0"/>
                </a:tc>
                <a:extLst>
                  <a:ext uri="{0D108BD9-81ED-4DB2-BD59-A6C34878D82A}">
                    <a16:rowId xmlns:a16="http://schemas.microsoft.com/office/drawing/2014/main" val="99353911"/>
                  </a:ext>
                </a:extLst>
              </a:tr>
              <a:tr h="535229">
                <a:tc>
                  <a:txBody>
                    <a:bodyPr/>
                    <a:lstStyle/>
                    <a:p>
                      <a:pPr marL="0" marR="0">
                        <a:buNone/>
                      </a:pPr>
                      <a:r>
                        <a:rPr lang="en-US" sz="1600" kern="100">
                          <a:effectLst/>
                        </a:rPr>
                        <a:t>Traditional simple</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91232" marR="91232" marT="0" marB="0"/>
                </a:tc>
                <a:tc>
                  <a:txBody>
                    <a:bodyPr/>
                    <a:lstStyle/>
                    <a:p>
                      <a:pPr marL="342900" marR="0" lvl="0" indent="-342900">
                        <a:buFont typeface="Symbol" pitchFamily="2" charset="2"/>
                        <a:buChar char=""/>
                      </a:pPr>
                      <a:r>
                        <a:rPr lang="en-US" sz="1600" kern="100">
                          <a:effectLst/>
                        </a:rPr>
                        <a:t>Reports on a single study</a:t>
                      </a:r>
                    </a:p>
                    <a:p>
                      <a:pPr marL="342900" marR="0" lvl="0" indent="-342900">
                        <a:buFont typeface="Symbol" pitchFamily="2" charset="2"/>
                        <a:buChar char=""/>
                      </a:pPr>
                      <a:r>
                        <a:rPr lang="en-US" sz="1600" kern="100">
                          <a:effectLst/>
                        </a:rPr>
                        <a:t>Composed of Introduction-Methods-Results-Discussion/ IMRD structure</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91232" marR="91232" marT="0" marB="0"/>
                </a:tc>
                <a:extLst>
                  <a:ext uri="{0D108BD9-81ED-4DB2-BD59-A6C34878D82A}">
                    <a16:rowId xmlns:a16="http://schemas.microsoft.com/office/drawing/2014/main" val="3251845283"/>
                  </a:ext>
                </a:extLst>
              </a:tr>
              <a:tr h="778515">
                <a:tc>
                  <a:txBody>
                    <a:bodyPr/>
                    <a:lstStyle/>
                    <a:p>
                      <a:pPr marL="0" marR="0">
                        <a:buNone/>
                      </a:pPr>
                      <a:r>
                        <a:rPr lang="en-US" sz="1600" kern="100">
                          <a:effectLst/>
                        </a:rPr>
                        <a:t>Traditional complex</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91232" marR="91232" marT="0" marB="0"/>
                </a:tc>
                <a:tc>
                  <a:txBody>
                    <a:bodyPr/>
                    <a:lstStyle/>
                    <a:p>
                      <a:pPr marL="342900" marR="0" lvl="0" indent="-342900">
                        <a:buFont typeface="Symbol" pitchFamily="2" charset="2"/>
                        <a:buChar char=""/>
                      </a:pPr>
                      <a:r>
                        <a:rPr lang="en-US" sz="1600" kern="100">
                          <a:effectLst/>
                        </a:rPr>
                        <a:t>Reports on more than one single study</a:t>
                      </a:r>
                    </a:p>
                    <a:p>
                      <a:pPr marL="342900" marR="0" lvl="0" indent="-342900">
                        <a:buFont typeface="Symbol" pitchFamily="2" charset="2"/>
                        <a:buChar char=""/>
                      </a:pPr>
                      <a:r>
                        <a:rPr lang="en-US" sz="1600" kern="100">
                          <a:effectLst/>
                        </a:rPr>
                        <a:t>Usually starts with an introduction and literature review, followed by a general methods section for each study, and ends with an overall conclusion section</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91232" marR="91232" marT="0" marB="0"/>
                </a:tc>
                <a:extLst>
                  <a:ext uri="{0D108BD9-81ED-4DB2-BD59-A6C34878D82A}">
                    <a16:rowId xmlns:a16="http://schemas.microsoft.com/office/drawing/2014/main" val="795772099"/>
                  </a:ext>
                </a:extLst>
              </a:tr>
              <a:tr h="535229">
                <a:tc>
                  <a:txBody>
                    <a:bodyPr/>
                    <a:lstStyle/>
                    <a:p>
                      <a:pPr marL="0" marR="0">
                        <a:buNone/>
                      </a:pPr>
                      <a:r>
                        <a:rPr lang="en-US" sz="1600" kern="100">
                          <a:effectLst/>
                        </a:rPr>
                        <a:t>Topic based</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91232" marR="91232" marT="0" marB="0"/>
                </a:tc>
                <a:tc>
                  <a:txBody>
                    <a:bodyPr/>
                    <a:lstStyle/>
                    <a:p>
                      <a:pPr marL="342900" marR="0" lvl="0" indent="-342900">
                        <a:buFont typeface="Symbol" pitchFamily="2" charset="2"/>
                        <a:buChar char=""/>
                      </a:pPr>
                      <a:r>
                        <a:rPr lang="en-US" sz="1600" kern="100">
                          <a:effectLst/>
                        </a:rPr>
                        <a:t>Begins with an introductory chapter, followed by several chapters titled according to sub-topics of the main topic, and concludes with a chapter on overall conclusion</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91232" marR="91232" marT="0" marB="0"/>
                </a:tc>
                <a:extLst>
                  <a:ext uri="{0D108BD9-81ED-4DB2-BD59-A6C34878D82A}">
                    <a16:rowId xmlns:a16="http://schemas.microsoft.com/office/drawing/2014/main" val="985503"/>
                  </a:ext>
                </a:extLst>
              </a:tr>
              <a:tr h="778515">
                <a:tc>
                  <a:txBody>
                    <a:bodyPr/>
                    <a:lstStyle/>
                    <a:p>
                      <a:pPr marL="0" marR="0">
                        <a:buNone/>
                      </a:pPr>
                      <a:r>
                        <a:rPr lang="en-US" sz="1600" kern="100">
                          <a:effectLst/>
                        </a:rPr>
                        <a:t>Manuscript style</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91232" marR="91232" marT="0" marB="0"/>
                </a:tc>
                <a:tc>
                  <a:txBody>
                    <a:bodyPr/>
                    <a:lstStyle/>
                    <a:p>
                      <a:pPr marL="342900" marR="0" lvl="0" indent="-342900">
                        <a:buFont typeface="Symbol" pitchFamily="2" charset="2"/>
                        <a:buChar char=""/>
                      </a:pPr>
                      <a:r>
                        <a:rPr lang="en-US" sz="1600" kern="100">
                          <a:effectLst/>
                        </a:rPr>
                        <a:t>Consists of already published or publishable journal articles</a:t>
                      </a:r>
                    </a:p>
                    <a:p>
                      <a:pPr marL="342900" marR="0" lvl="0" indent="-342900">
                        <a:buFont typeface="Symbol" pitchFamily="2" charset="2"/>
                        <a:buChar char=""/>
                      </a:pPr>
                      <a:r>
                        <a:rPr lang="en-US" sz="1600" kern="100">
                          <a:effectLst/>
                        </a:rPr>
                        <a:t>Usually includes separate introduction and conclusion chapters and a number of manuscript</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91232" marR="91232" marT="0" marB="0"/>
                </a:tc>
                <a:extLst>
                  <a:ext uri="{0D108BD9-81ED-4DB2-BD59-A6C34878D82A}">
                    <a16:rowId xmlns:a16="http://schemas.microsoft.com/office/drawing/2014/main" val="2054127679"/>
                  </a:ext>
                </a:extLst>
              </a:tr>
              <a:tr h="291943">
                <a:tc>
                  <a:txBody>
                    <a:bodyPr/>
                    <a:lstStyle/>
                    <a:p>
                      <a:pPr marL="0" marR="0">
                        <a:buNone/>
                      </a:pPr>
                      <a:r>
                        <a:rPr lang="en-US" sz="1600" kern="100">
                          <a:effectLst/>
                        </a:rPr>
                        <a:t>Hybrid topic manuscript</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91232" marR="91232" marT="0" marB="0"/>
                </a:tc>
                <a:tc>
                  <a:txBody>
                    <a:bodyPr/>
                    <a:lstStyle/>
                    <a:p>
                      <a:pPr marL="342900" marR="0" lvl="0" indent="-342900">
                        <a:buFont typeface="Symbol" pitchFamily="2" charset="2"/>
                        <a:buChar char=""/>
                      </a:pPr>
                      <a:r>
                        <a:rPr lang="en-US" sz="1600" kern="100">
                          <a:effectLst/>
                        </a:rPr>
                        <a:t>Topic-based structure with previously published sections or chapters</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91232" marR="91232" marT="0" marB="0"/>
                </a:tc>
                <a:extLst>
                  <a:ext uri="{0D108BD9-81ED-4DB2-BD59-A6C34878D82A}">
                    <a16:rowId xmlns:a16="http://schemas.microsoft.com/office/drawing/2014/main" val="1390995217"/>
                  </a:ext>
                </a:extLst>
              </a:tr>
              <a:tr h="291943">
                <a:tc>
                  <a:txBody>
                    <a:bodyPr/>
                    <a:lstStyle/>
                    <a:p>
                      <a:pPr marL="0" marR="0">
                        <a:buNone/>
                      </a:pPr>
                      <a:r>
                        <a:rPr lang="en-US" sz="1600" kern="100">
                          <a:effectLst/>
                        </a:rPr>
                        <a:t>Hybrid simple manuscript</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91232" marR="91232" marT="0" marB="0"/>
                </a:tc>
                <a:tc>
                  <a:txBody>
                    <a:bodyPr/>
                    <a:lstStyle/>
                    <a:p>
                      <a:pPr marL="342900" marR="0" lvl="0" indent="-342900">
                        <a:buFont typeface="Symbol" pitchFamily="2" charset="2"/>
                        <a:buChar char=""/>
                      </a:pPr>
                      <a:r>
                        <a:rPr lang="en-US" sz="1600" kern="100">
                          <a:effectLst/>
                        </a:rPr>
                        <a:t>IMRD structure with previously published sections or chapters</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91232" marR="91232" marT="0" marB="0"/>
                </a:tc>
                <a:extLst>
                  <a:ext uri="{0D108BD9-81ED-4DB2-BD59-A6C34878D82A}">
                    <a16:rowId xmlns:a16="http://schemas.microsoft.com/office/drawing/2014/main" val="2482385224"/>
                  </a:ext>
                </a:extLst>
              </a:tr>
            </a:tbl>
          </a:graphicData>
        </a:graphic>
      </p:graphicFrame>
    </p:spTree>
    <p:extLst>
      <p:ext uri="{BB962C8B-B14F-4D97-AF65-F5344CB8AC3E}">
        <p14:creationId xmlns:p14="http://schemas.microsoft.com/office/powerpoint/2010/main" val="154683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C593C-F6B0-02CA-4847-590996E96589}"/>
              </a:ext>
            </a:extLst>
          </p:cNvPr>
          <p:cNvSpPr>
            <a:spLocks noGrp="1"/>
          </p:cNvSpPr>
          <p:nvPr>
            <p:ph type="title"/>
          </p:nvPr>
        </p:nvSpPr>
        <p:spPr/>
        <p:txBody>
          <a:bodyPr/>
          <a:lstStyle/>
          <a:p>
            <a:r>
              <a:rPr lang="en-US" b="1" dirty="0"/>
              <a:t>Results of the Present Study</a:t>
            </a:r>
            <a:endParaRPr lang="en-US" dirty="0"/>
          </a:p>
        </p:txBody>
      </p:sp>
      <p:sp>
        <p:nvSpPr>
          <p:cNvPr id="3" name="Content Placeholder 2">
            <a:extLst>
              <a:ext uri="{FF2B5EF4-FFF2-40B4-BE49-F238E27FC236}">
                <a16:creationId xmlns:a16="http://schemas.microsoft.com/office/drawing/2014/main" id="{5DB1D6C6-1ACF-8D09-5229-BF473A70A25B}"/>
              </a:ext>
            </a:extLst>
          </p:cNvPr>
          <p:cNvSpPr>
            <a:spLocks noGrp="1"/>
          </p:cNvSpPr>
          <p:nvPr>
            <p:ph idx="1"/>
          </p:nvPr>
        </p:nvSpPr>
        <p:spPr>
          <a:xfrm>
            <a:off x="689898" y="2112899"/>
            <a:ext cx="11055411" cy="3694176"/>
          </a:xfrm>
        </p:spPr>
        <p:txBody>
          <a:bodyPr/>
          <a:lstStyle/>
          <a:p>
            <a:pPr marL="0" indent="0">
              <a:buNone/>
            </a:pPr>
            <a:r>
              <a:rPr lang="en-US" dirty="0">
                <a:solidFill>
                  <a:srgbClr val="C8102E"/>
                </a:solidFill>
              </a:rPr>
              <a:t>Variation is found in each of the two major sub-registers!</a:t>
            </a:r>
          </a:p>
        </p:txBody>
      </p:sp>
      <p:sp>
        <p:nvSpPr>
          <p:cNvPr id="4" name="Date Placeholder 3">
            <a:extLst>
              <a:ext uri="{FF2B5EF4-FFF2-40B4-BE49-F238E27FC236}">
                <a16:creationId xmlns:a16="http://schemas.microsoft.com/office/drawing/2014/main" id="{2F3271A7-330B-C552-57E5-38B6B03EE387}"/>
              </a:ext>
            </a:extLst>
          </p:cNvPr>
          <p:cNvSpPr>
            <a:spLocks noGrp="1"/>
          </p:cNvSpPr>
          <p:nvPr>
            <p:ph type="dt" sz="half" idx="10"/>
          </p:nvPr>
        </p:nvSpPr>
        <p:spPr/>
        <p:txBody>
          <a:bodyPr/>
          <a:lstStyle/>
          <a:p>
            <a:r>
              <a:rPr lang="en-US"/>
              <a:t>9/26/25</a:t>
            </a:r>
            <a:endParaRPr lang="en-US" dirty="0"/>
          </a:p>
        </p:txBody>
      </p:sp>
      <p:sp>
        <p:nvSpPr>
          <p:cNvPr id="5" name="Footer Placeholder 4">
            <a:extLst>
              <a:ext uri="{FF2B5EF4-FFF2-40B4-BE49-F238E27FC236}">
                <a16:creationId xmlns:a16="http://schemas.microsoft.com/office/drawing/2014/main" id="{D9CF3729-A223-D717-61AD-E723F2CAA51A}"/>
              </a:ext>
            </a:extLst>
          </p:cNvPr>
          <p:cNvSpPr>
            <a:spLocks noGrp="1"/>
          </p:cNvSpPr>
          <p:nvPr>
            <p:ph type="ftr" sz="quarter" idx="11"/>
          </p:nvPr>
        </p:nvSpPr>
        <p:spPr>
          <a:xfrm>
            <a:off x="4038600" y="6356350"/>
            <a:ext cx="4963510" cy="365125"/>
          </a:xfrm>
        </p:spPr>
        <p:txBody>
          <a:bodyPr/>
          <a:lstStyle/>
          <a:p>
            <a:r>
              <a:rPr lang="en-US" dirty="0"/>
              <a:t>Variation in the Dissertation Writing across Applied Sciences</a:t>
            </a:r>
          </a:p>
        </p:txBody>
      </p:sp>
      <p:sp>
        <p:nvSpPr>
          <p:cNvPr id="6" name="Slide Number Placeholder 5">
            <a:extLst>
              <a:ext uri="{FF2B5EF4-FFF2-40B4-BE49-F238E27FC236}">
                <a16:creationId xmlns:a16="http://schemas.microsoft.com/office/drawing/2014/main" id="{31753E11-B8CD-58C3-73A5-1C26FA33E17F}"/>
              </a:ext>
            </a:extLst>
          </p:cNvPr>
          <p:cNvSpPr>
            <a:spLocks noGrp="1"/>
          </p:cNvSpPr>
          <p:nvPr>
            <p:ph type="sldNum" sz="quarter" idx="12"/>
          </p:nvPr>
        </p:nvSpPr>
        <p:spPr/>
        <p:txBody>
          <a:bodyPr/>
          <a:lstStyle/>
          <a:p>
            <a:fld id="{A65A5C87-DF58-40C8-B092-1DE63DB4547E}" type="slidenum">
              <a:rPr lang="en-US" smtClean="0"/>
              <a:t>15</a:t>
            </a:fld>
            <a:endParaRPr lang="en-US" dirty="0"/>
          </a:p>
        </p:txBody>
      </p:sp>
      <p:graphicFrame>
        <p:nvGraphicFramePr>
          <p:cNvPr id="7" name="Table 6">
            <a:extLst>
              <a:ext uri="{FF2B5EF4-FFF2-40B4-BE49-F238E27FC236}">
                <a16:creationId xmlns:a16="http://schemas.microsoft.com/office/drawing/2014/main" id="{B793DF44-F2F2-A5CF-297A-FFE12D5FCB82}"/>
              </a:ext>
            </a:extLst>
          </p:cNvPr>
          <p:cNvGraphicFramePr>
            <a:graphicFrameLocks noGrp="1"/>
          </p:cNvGraphicFramePr>
          <p:nvPr>
            <p:extLst>
              <p:ext uri="{D42A27DB-BD31-4B8C-83A1-F6EECF244321}">
                <p14:modId xmlns:p14="http://schemas.microsoft.com/office/powerpoint/2010/main" val="1190363674"/>
              </p:ext>
            </p:extLst>
          </p:nvPr>
        </p:nvGraphicFramePr>
        <p:xfrm>
          <a:off x="889156" y="2862706"/>
          <a:ext cx="8948526" cy="2004319"/>
        </p:xfrm>
        <a:graphic>
          <a:graphicData uri="http://schemas.openxmlformats.org/drawingml/2006/table">
            <a:tbl>
              <a:tblPr firstRow="1" firstCol="1" bandRow="1">
                <a:tableStyleId>{5C22544A-7EE6-4342-B048-85BDC9FD1C3A}</a:tableStyleId>
              </a:tblPr>
              <a:tblGrid>
                <a:gridCol w="2226529">
                  <a:extLst>
                    <a:ext uri="{9D8B030D-6E8A-4147-A177-3AD203B41FA5}">
                      <a16:colId xmlns:a16="http://schemas.microsoft.com/office/drawing/2014/main" val="3648991265"/>
                    </a:ext>
                  </a:extLst>
                </a:gridCol>
                <a:gridCol w="1431340">
                  <a:extLst>
                    <a:ext uri="{9D8B030D-6E8A-4147-A177-3AD203B41FA5}">
                      <a16:colId xmlns:a16="http://schemas.microsoft.com/office/drawing/2014/main" val="1981594877"/>
                    </a:ext>
                  </a:extLst>
                </a:gridCol>
                <a:gridCol w="1532064">
                  <a:extLst>
                    <a:ext uri="{9D8B030D-6E8A-4147-A177-3AD203B41FA5}">
                      <a16:colId xmlns:a16="http://schemas.microsoft.com/office/drawing/2014/main" val="3475122799"/>
                    </a:ext>
                  </a:extLst>
                </a:gridCol>
                <a:gridCol w="1532064">
                  <a:extLst>
                    <a:ext uri="{9D8B030D-6E8A-4147-A177-3AD203B41FA5}">
                      <a16:colId xmlns:a16="http://schemas.microsoft.com/office/drawing/2014/main" val="2788606446"/>
                    </a:ext>
                  </a:extLst>
                </a:gridCol>
                <a:gridCol w="1431340">
                  <a:extLst>
                    <a:ext uri="{9D8B030D-6E8A-4147-A177-3AD203B41FA5}">
                      <a16:colId xmlns:a16="http://schemas.microsoft.com/office/drawing/2014/main" val="3264366134"/>
                    </a:ext>
                  </a:extLst>
                </a:gridCol>
                <a:gridCol w="795189">
                  <a:extLst>
                    <a:ext uri="{9D8B030D-6E8A-4147-A177-3AD203B41FA5}">
                      <a16:colId xmlns:a16="http://schemas.microsoft.com/office/drawing/2014/main" val="1081498891"/>
                    </a:ext>
                  </a:extLst>
                </a:gridCol>
              </a:tblGrid>
              <a:tr h="247728">
                <a:tc rowSpan="2">
                  <a:txBody>
                    <a:bodyPr/>
                    <a:lstStyle/>
                    <a:p>
                      <a:pPr marL="0" marR="0">
                        <a:buNone/>
                      </a:pPr>
                      <a:r>
                        <a:rPr lang="en-US" sz="1600" kern="100" dirty="0">
                          <a:effectLst/>
                        </a:rPr>
                        <a:t>Discipline</a:t>
                      </a:r>
                      <a:endParaRPr lang="en-US" sz="1600" kern="100" dirty="0">
                        <a:effectLst/>
                        <a:latin typeface="Times New Roman" panose="02020603050405020304" pitchFamily="18" charset="0"/>
                        <a:ea typeface="+mn-ea"/>
                        <a:cs typeface="Times New Roman" panose="02020603050405020304" pitchFamily="18" charset="0"/>
                      </a:endParaRPr>
                    </a:p>
                  </a:txBody>
                  <a:tcPr marL="68580" marR="68580" marT="0" marB="0"/>
                </a:tc>
                <a:tc gridSpan="2">
                  <a:txBody>
                    <a:bodyPr/>
                    <a:lstStyle/>
                    <a:p>
                      <a:pPr marL="0" marR="0">
                        <a:buNone/>
                      </a:pPr>
                      <a:r>
                        <a:rPr lang="en-US" sz="1600" kern="100" dirty="0">
                          <a:effectLst/>
                        </a:rPr>
                        <a:t>Monograph</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buNone/>
                      </a:pPr>
                      <a:r>
                        <a:rPr lang="en-US" sz="1600" kern="100" dirty="0">
                          <a:effectLst/>
                        </a:rPr>
                        <a:t>Article-based</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hMerge="1">
                  <a:txBody>
                    <a:bodyPr/>
                    <a:lstStyle/>
                    <a:p>
                      <a:endParaRPr lang="en-US"/>
                    </a:p>
                  </a:txBody>
                  <a:tcPr/>
                </a:tc>
                <a:tc rowSpan="2">
                  <a:txBody>
                    <a:bodyPr/>
                    <a:lstStyle/>
                    <a:p>
                      <a:pPr marL="0" marR="0">
                        <a:buNone/>
                      </a:pPr>
                      <a:r>
                        <a:rPr lang="en-US" sz="1600" kern="100">
                          <a:effectLst/>
                        </a:rPr>
                        <a:t>Total</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1819230"/>
                  </a:ext>
                </a:extLst>
              </a:tr>
              <a:tr h="495457">
                <a:tc vMerge="1">
                  <a:txBody>
                    <a:bodyPr/>
                    <a:lstStyle/>
                    <a:p>
                      <a:endParaRPr lang="en-US"/>
                    </a:p>
                  </a:txBody>
                  <a:tcPr/>
                </a:tc>
                <a:tc>
                  <a:txBody>
                    <a:bodyPr/>
                    <a:lstStyle/>
                    <a:p>
                      <a:pPr marL="0" marR="0">
                        <a:buNone/>
                      </a:pPr>
                      <a:r>
                        <a:rPr lang="en-US" sz="1600" b="1" kern="100" dirty="0">
                          <a:effectLst/>
                        </a:rPr>
                        <a:t>Monograph</a:t>
                      </a:r>
                      <a:endParaRPr lang="en-US" sz="1600" b="1"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marL="0" marR="0">
                        <a:buNone/>
                      </a:pPr>
                      <a:r>
                        <a:rPr lang="en-US" sz="1600" b="1" kern="100" dirty="0">
                          <a:effectLst/>
                        </a:rPr>
                        <a:t>Hybrid Monograph</a:t>
                      </a:r>
                      <a:endParaRPr lang="en-US" sz="1600" b="1"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marL="0" marR="0">
                        <a:buNone/>
                      </a:pPr>
                      <a:r>
                        <a:rPr lang="en-US" sz="1600" b="1" kern="100" dirty="0">
                          <a:effectLst/>
                        </a:rPr>
                        <a:t>Hybrid Article-Based</a:t>
                      </a:r>
                      <a:endParaRPr lang="en-US" sz="1600" b="1"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marL="0" marR="0">
                        <a:buNone/>
                      </a:pPr>
                      <a:r>
                        <a:rPr lang="en-US" sz="1600" b="1" kern="100" dirty="0">
                          <a:effectLst/>
                        </a:rPr>
                        <a:t>Article-Based </a:t>
                      </a:r>
                      <a:endParaRPr lang="en-US" sz="1600" b="1"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2470370495"/>
                  </a:ext>
                </a:extLst>
              </a:tr>
              <a:tr h="247728">
                <a:tc>
                  <a:txBody>
                    <a:bodyPr/>
                    <a:lstStyle/>
                    <a:p>
                      <a:pPr marL="0" marR="0">
                        <a:buNone/>
                      </a:pPr>
                      <a:r>
                        <a:rPr lang="en-US" sz="1600" kern="100">
                          <a:effectLst/>
                        </a:rPr>
                        <a:t>Applied Linguistics</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marL="0" marR="0">
                        <a:buNone/>
                      </a:pPr>
                      <a:r>
                        <a:rPr lang="en-US" sz="1600" kern="100">
                          <a:effectLst/>
                        </a:rPr>
                        <a:t>28</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marL="0" marR="0">
                        <a:buNone/>
                      </a:pPr>
                      <a:r>
                        <a:rPr lang="en-US" sz="1600" kern="100" dirty="0">
                          <a:effectLst/>
                        </a:rPr>
                        <a:t>9</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marL="0" marR="0">
                        <a:buNone/>
                      </a:pPr>
                      <a:r>
                        <a:rPr lang="en-US" sz="1600" kern="100" dirty="0">
                          <a:effectLst/>
                        </a:rPr>
                        <a:t>4</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marL="0" marR="0">
                        <a:buNone/>
                      </a:pPr>
                      <a:r>
                        <a:rPr lang="en-US" sz="1600" kern="100" dirty="0">
                          <a:effectLst/>
                        </a:rPr>
                        <a:t>2</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marL="0" marR="0">
                        <a:buNone/>
                      </a:pPr>
                      <a:r>
                        <a:rPr lang="en-US" sz="1600" kern="100">
                          <a:effectLst/>
                        </a:rPr>
                        <a:t>43</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9605246"/>
                  </a:ext>
                </a:extLst>
              </a:tr>
              <a:tr h="247728">
                <a:tc>
                  <a:txBody>
                    <a:bodyPr/>
                    <a:lstStyle/>
                    <a:p>
                      <a:pPr marL="0" marR="0">
                        <a:buNone/>
                      </a:pPr>
                      <a:r>
                        <a:rPr lang="en-US" sz="1600" kern="100">
                          <a:effectLst/>
                        </a:rPr>
                        <a:t>Psychology</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marL="0" marR="0">
                        <a:buNone/>
                      </a:pPr>
                      <a:r>
                        <a:rPr lang="en-US" sz="1600" kern="100">
                          <a:effectLst/>
                        </a:rPr>
                        <a:t>23</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marL="0" marR="0">
                        <a:buNone/>
                      </a:pPr>
                      <a:r>
                        <a:rPr lang="en-US" sz="1600" kern="100" dirty="0">
                          <a:effectLst/>
                        </a:rPr>
                        <a:t>3</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marL="0" marR="0">
                        <a:buNone/>
                      </a:pPr>
                      <a:r>
                        <a:rPr lang="en-US" sz="1600" kern="100">
                          <a:effectLst/>
                        </a:rPr>
                        <a:t>17</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marL="0" marR="0">
                        <a:buNone/>
                      </a:pPr>
                      <a:r>
                        <a:rPr lang="en-US" sz="1600" kern="100" dirty="0">
                          <a:effectLst/>
                        </a:rPr>
                        <a:t>0</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marL="0" marR="0">
                        <a:buNone/>
                      </a:pPr>
                      <a:r>
                        <a:rPr lang="en-US" sz="1600" kern="100">
                          <a:effectLst/>
                        </a:rPr>
                        <a:t>43</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52843564"/>
                  </a:ext>
                </a:extLst>
              </a:tr>
              <a:tr h="247728">
                <a:tc>
                  <a:txBody>
                    <a:bodyPr/>
                    <a:lstStyle/>
                    <a:p>
                      <a:pPr marL="0" marR="0">
                        <a:buNone/>
                      </a:pPr>
                      <a:r>
                        <a:rPr lang="en-US" sz="1600" kern="100">
                          <a:effectLst/>
                        </a:rPr>
                        <a:t>Engineering</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marL="0" marR="0">
                        <a:buNone/>
                      </a:pPr>
                      <a:r>
                        <a:rPr lang="en-US" sz="1600" kern="100">
                          <a:effectLst/>
                        </a:rPr>
                        <a:t>0</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marL="0" marR="0">
                        <a:buNone/>
                      </a:pPr>
                      <a:r>
                        <a:rPr lang="en-US" sz="1600" kern="100" dirty="0">
                          <a:effectLst/>
                        </a:rPr>
                        <a:t>2</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marL="0" marR="0">
                        <a:buNone/>
                      </a:pPr>
                      <a:r>
                        <a:rPr lang="en-US" sz="1600" kern="100">
                          <a:effectLst/>
                        </a:rPr>
                        <a:t>17</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marL="0" marR="0">
                        <a:buNone/>
                      </a:pPr>
                      <a:r>
                        <a:rPr lang="en-US" sz="1600" kern="100" dirty="0">
                          <a:effectLst/>
                        </a:rPr>
                        <a:t>24</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marL="0" marR="0">
                        <a:buNone/>
                      </a:pPr>
                      <a:r>
                        <a:rPr lang="en-US" sz="1600" kern="100">
                          <a:effectLst/>
                        </a:rPr>
                        <a:t>43</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08075439"/>
                  </a:ext>
                </a:extLst>
              </a:tr>
              <a:tr h="270222">
                <a:tc>
                  <a:txBody>
                    <a:bodyPr/>
                    <a:lstStyle/>
                    <a:p>
                      <a:pPr marL="0" marR="0">
                        <a:buNone/>
                      </a:pPr>
                      <a:r>
                        <a:rPr lang="en-US" sz="1600" kern="100" dirty="0">
                          <a:effectLst/>
                        </a:rPr>
                        <a:t>Veterinary Medicine</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marL="0" marR="0">
                        <a:buNone/>
                      </a:pPr>
                      <a:r>
                        <a:rPr lang="en-US" sz="1600" kern="100">
                          <a:effectLst/>
                        </a:rPr>
                        <a:t>0</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marL="0" marR="0">
                        <a:buNone/>
                      </a:pPr>
                      <a:r>
                        <a:rPr lang="en-US" sz="1600" kern="100" dirty="0">
                          <a:effectLst/>
                        </a:rPr>
                        <a:t>0</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marL="0" marR="0">
                        <a:buNone/>
                      </a:pPr>
                      <a:r>
                        <a:rPr lang="en-US" sz="1600" kern="100">
                          <a:effectLst/>
                        </a:rPr>
                        <a:t>3</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marL="0" marR="0">
                        <a:buNone/>
                      </a:pPr>
                      <a:r>
                        <a:rPr lang="en-US" sz="1600" kern="100" dirty="0">
                          <a:effectLst/>
                        </a:rPr>
                        <a:t>40</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marL="0" marR="0">
                        <a:buNone/>
                      </a:pPr>
                      <a:r>
                        <a:rPr lang="en-US" sz="1600" kern="100" dirty="0">
                          <a:effectLst/>
                        </a:rPr>
                        <a:t>43</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66353910"/>
                  </a:ext>
                </a:extLst>
              </a:tr>
              <a:tr h="247728">
                <a:tc>
                  <a:txBody>
                    <a:bodyPr/>
                    <a:lstStyle/>
                    <a:p>
                      <a:pPr marL="0" marR="0">
                        <a:buNone/>
                      </a:pPr>
                      <a:r>
                        <a:rPr lang="en-US" sz="1600" kern="100" dirty="0">
                          <a:effectLst/>
                        </a:rPr>
                        <a:t>Total</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marL="0" marR="0">
                        <a:buNone/>
                      </a:pPr>
                      <a:r>
                        <a:rPr lang="en-US" sz="1600" kern="100">
                          <a:effectLst/>
                        </a:rPr>
                        <a:t>51</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marL="0" marR="0">
                        <a:buNone/>
                      </a:pPr>
                      <a:r>
                        <a:rPr lang="en-US" sz="1600" kern="100" dirty="0">
                          <a:effectLst/>
                        </a:rPr>
                        <a:t>14</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marL="0" marR="0">
                        <a:buNone/>
                      </a:pPr>
                      <a:r>
                        <a:rPr lang="en-US" sz="1600" kern="100" dirty="0">
                          <a:effectLst/>
                        </a:rPr>
                        <a:t>41</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marL="0" marR="0">
                        <a:buNone/>
                      </a:pPr>
                      <a:r>
                        <a:rPr lang="en-US" sz="1600" kern="100" dirty="0">
                          <a:effectLst/>
                        </a:rPr>
                        <a:t>66</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marL="0" marR="0">
                        <a:buNone/>
                      </a:pPr>
                      <a:r>
                        <a:rPr lang="en-US" sz="1600" kern="100" dirty="0">
                          <a:effectLst/>
                        </a:rPr>
                        <a:t>172</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163565"/>
                  </a:ext>
                </a:extLst>
              </a:tr>
            </a:tbl>
          </a:graphicData>
        </a:graphic>
      </p:graphicFrame>
    </p:spTree>
    <p:extLst>
      <p:ext uri="{BB962C8B-B14F-4D97-AF65-F5344CB8AC3E}">
        <p14:creationId xmlns:p14="http://schemas.microsoft.com/office/powerpoint/2010/main" val="2181723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1" name="Rectangle 50">
            <a:extLst>
              <a:ext uri="{FF2B5EF4-FFF2-40B4-BE49-F238E27FC236}">
                <a16:creationId xmlns:a16="http://schemas.microsoft.com/office/drawing/2014/main" id="{017517EF-BD4D-4055-BDB4-A322C5356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3" name="Rectangle 52">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53" y="304802"/>
            <a:ext cx="11097349" cy="1573149"/>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39354BE-A6F6-DBE3-34EA-2C152DFB00F1}"/>
              </a:ext>
            </a:extLst>
          </p:cNvPr>
          <p:cNvSpPr>
            <a:spLocks noGrp="1"/>
          </p:cNvSpPr>
          <p:nvPr>
            <p:ph type="title"/>
          </p:nvPr>
        </p:nvSpPr>
        <p:spPr>
          <a:xfrm>
            <a:off x="901690" y="405575"/>
            <a:ext cx="6430414" cy="1371600"/>
          </a:xfrm>
        </p:spPr>
        <p:txBody>
          <a:bodyPr vert="horz" lIns="91440" tIns="45720" rIns="91440" bIns="45720" rtlCol="0" anchor="ctr">
            <a:normAutofit/>
          </a:bodyPr>
          <a:lstStyle/>
          <a:p>
            <a:r>
              <a:rPr lang="en-US" sz="3400" b="1" dirty="0"/>
              <a:t>Results of the Present Study</a:t>
            </a:r>
            <a:br>
              <a:rPr lang="en-US" sz="3400" b="1" dirty="0"/>
            </a:br>
            <a:r>
              <a:rPr lang="en-US" sz="3400" dirty="0"/>
              <a:t>Two Major Sub-registers Found</a:t>
            </a:r>
          </a:p>
        </p:txBody>
      </p:sp>
      <p:sp>
        <p:nvSpPr>
          <p:cNvPr id="8" name="Rectangle 1">
            <a:extLst>
              <a:ext uri="{FF2B5EF4-FFF2-40B4-BE49-F238E27FC236}">
                <a16:creationId xmlns:a16="http://schemas.microsoft.com/office/drawing/2014/main" id="{573EA838-30E5-3A4B-1E7F-6EF1471C0CF0}"/>
              </a:ext>
            </a:extLst>
          </p:cNvPr>
          <p:cNvSpPr>
            <a:spLocks noChangeArrowheads="1"/>
          </p:cNvSpPr>
          <p:nvPr/>
        </p:nvSpPr>
        <p:spPr bwMode="auto">
          <a:xfrm>
            <a:off x="7924796" y="498698"/>
            <a:ext cx="2893382" cy="118535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fontScale="92500"/>
          </a:bodyPr>
          <a:lstStyle/>
          <a:p>
            <a:pPr marR="0" lvl="0" fontAlgn="base">
              <a:spcBef>
                <a:spcPts val="1000"/>
              </a:spcBef>
              <a:spcAft>
                <a:spcPct val="0"/>
              </a:spcAft>
              <a:buClrTx/>
              <a:buSzTx/>
              <a:tabLst/>
            </a:pPr>
            <a:r>
              <a:rPr kumimoji="0" lang="en-US" altLang="en-US" sz="1700" b="0" i="1" u="none" strike="noStrike" cap="none" normalizeH="0" baseline="0" dirty="0">
                <a:ln>
                  <a:noFill/>
                </a:ln>
                <a:effectLst/>
              </a:rPr>
              <a:t>Common Major characteristics of monograph and article-based dissertation sub-registers</a:t>
            </a:r>
            <a:endParaRPr kumimoji="0" lang="en-US" altLang="en-US" sz="1700" b="0" i="0" u="none" strike="noStrike" cap="none" normalizeH="0" baseline="0" dirty="0">
              <a:ln>
                <a:noFill/>
              </a:ln>
              <a:effectLst/>
            </a:endParaRPr>
          </a:p>
        </p:txBody>
      </p:sp>
      <p:sp>
        <p:nvSpPr>
          <p:cNvPr id="55" name="Rectangle 54">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784" y="764424"/>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130604" y="1071836"/>
            <a:ext cx="1021458"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Date Placeholder 3">
            <a:extLst>
              <a:ext uri="{FF2B5EF4-FFF2-40B4-BE49-F238E27FC236}">
                <a16:creationId xmlns:a16="http://schemas.microsoft.com/office/drawing/2014/main" id="{DA42E2E9-9CAC-08BD-B3F8-27F2BEE1538E}"/>
              </a:ext>
            </a:extLst>
          </p:cNvPr>
          <p:cNvSpPr>
            <a:spLocks noGrp="1"/>
          </p:cNvSpPr>
          <p:nvPr>
            <p:ph type="dt" sz="half" idx="10"/>
          </p:nvPr>
        </p:nvSpPr>
        <p:spPr>
          <a:xfrm>
            <a:off x="576072" y="6356350"/>
            <a:ext cx="2743200" cy="365125"/>
          </a:xfrm>
        </p:spPr>
        <p:txBody>
          <a:bodyPr vert="horz" lIns="91440" tIns="45720" rIns="91440" bIns="45720" rtlCol="0" anchor="ctr">
            <a:normAutofit/>
          </a:bodyPr>
          <a:lstStyle/>
          <a:p>
            <a:pPr>
              <a:spcAft>
                <a:spcPts val="600"/>
              </a:spcAft>
            </a:pPr>
            <a:r>
              <a:rPr lang="en-US">
                <a:solidFill>
                  <a:schemeClr val="tx2">
                    <a:lumMod val="50000"/>
                    <a:lumOff val="50000"/>
                  </a:schemeClr>
                </a:solidFill>
              </a:rPr>
              <a:t>9/26/25</a:t>
            </a:r>
          </a:p>
        </p:txBody>
      </p:sp>
      <p:sp>
        <p:nvSpPr>
          <p:cNvPr id="5" name="Footer Placeholder 4">
            <a:extLst>
              <a:ext uri="{FF2B5EF4-FFF2-40B4-BE49-F238E27FC236}">
                <a16:creationId xmlns:a16="http://schemas.microsoft.com/office/drawing/2014/main" id="{0FC492E6-3B0B-2133-1F42-20964EB320F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sz="1100" kern="1200">
                <a:solidFill>
                  <a:schemeClr val="tx2">
                    <a:lumMod val="50000"/>
                    <a:lumOff val="50000"/>
                  </a:schemeClr>
                </a:solidFill>
                <a:latin typeface="+mn-lt"/>
                <a:ea typeface="+mn-ea"/>
                <a:cs typeface="+mn-cs"/>
              </a:rPr>
              <a:t>Variation in the Dissertation Writing across Applied Sciences</a:t>
            </a:r>
          </a:p>
        </p:txBody>
      </p:sp>
      <p:sp>
        <p:nvSpPr>
          <p:cNvPr id="6" name="Slide Number Placeholder 5">
            <a:extLst>
              <a:ext uri="{FF2B5EF4-FFF2-40B4-BE49-F238E27FC236}">
                <a16:creationId xmlns:a16="http://schemas.microsoft.com/office/drawing/2014/main" id="{7D650236-3F44-8B94-4D1F-7ABF0CE67B02}"/>
              </a:ext>
            </a:extLst>
          </p:cNvPr>
          <p:cNvSpPr>
            <a:spLocks noGrp="1"/>
          </p:cNvSpPr>
          <p:nvPr>
            <p:ph type="sldNum" sz="quarter" idx="12"/>
          </p:nvPr>
        </p:nvSpPr>
        <p:spPr>
          <a:xfrm>
            <a:off x="8869680" y="6356350"/>
            <a:ext cx="2743200" cy="365125"/>
          </a:xfrm>
        </p:spPr>
        <p:txBody>
          <a:bodyPr vert="horz" lIns="91440" tIns="45720" rIns="91440" bIns="45720" rtlCol="0" anchor="ctr">
            <a:normAutofit/>
          </a:bodyPr>
          <a:lstStyle/>
          <a:p>
            <a:pPr>
              <a:spcAft>
                <a:spcPts val="600"/>
              </a:spcAft>
            </a:pPr>
            <a:fld id="{A65A5C87-DF58-40C8-B092-1DE63DB4547E}" type="slidenum">
              <a:rPr lang="en-US">
                <a:solidFill>
                  <a:schemeClr val="tx2">
                    <a:lumMod val="50000"/>
                    <a:lumOff val="50000"/>
                  </a:schemeClr>
                </a:solidFill>
              </a:rPr>
              <a:pPr>
                <a:spcAft>
                  <a:spcPts val="600"/>
                </a:spcAft>
              </a:pPr>
              <a:t>16</a:t>
            </a:fld>
            <a:endParaRPr lang="en-US">
              <a:solidFill>
                <a:schemeClr val="tx2">
                  <a:lumMod val="50000"/>
                  <a:lumOff val="50000"/>
                </a:schemeClr>
              </a:solidFill>
            </a:endParaRPr>
          </a:p>
        </p:txBody>
      </p:sp>
      <p:graphicFrame>
        <p:nvGraphicFramePr>
          <p:cNvPr id="7" name="Table 6">
            <a:extLst>
              <a:ext uri="{FF2B5EF4-FFF2-40B4-BE49-F238E27FC236}">
                <a16:creationId xmlns:a16="http://schemas.microsoft.com/office/drawing/2014/main" id="{21AB2CBB-97B5-50F5-0580-34582BDAB058}"/>
              </a:ext>
            </a:extLst>
          </p:cNvPr>
          <p:cNvGraphicFramePr>
            <a:graphicFrameLocks noGrp="1"/>
          </p:cNvGraphicFramePr>
          <p:nvPr>
            <p:extLst>
              <p:ext uri="{D42A27DB-BD31-4B8C-83A1-F6EECF244321}">
                <p14:modId xmlns:p14="http://schemas.microsoft.com/office/powerpoint/2010/main" val="4240972568"/>
              </p:ext>
            </p:extLst>
          </p:nvPr>
        </p:nvGraphicFramePr>
        <p:xfrm>
          <a:off x="549058" y="2360043"/>
          <a:ext cx="11097350" cy="3847693"/>
        </p:xfrm>
        <a:graphic>
          <a:graphicData uri="http://schemas.openxmlformats.org/drawingml/2006/table">
            <a:tbl>
              <a:tblPr firstRow="1" firstCol="1" bandRow="1">
                <a:tableStyleId>{5C22544A-7EE6-4342-B048-85BDC9FD1C3A}</a:tableStyleId>
              </a:tblPr>
              <a:tblGrid>
                <a:gridCol w="2786735">
                  <a:extLst>
                    <a:ext uri="{9D8B030D-6E8A-4147-A177-3AD203B41FA5}">
                      <a16:colId xmlns:a16="http://schemas.microsoft.com/office/drawing/2014/main" val="371086098"/>
                    </a:ext>
                  </a:extLst>
                </a:gridCol>
                <a:gridCol w="3956266">
                  <a:extLst>
                    <a:ext uri="{9D8B030D-6E8A-4147-A177-3AD203B41FA5}">
                      <a16:colId xmlns:a16="http://schemas.microsoft.com/office/drawing/2014/main" val="3180083514"/>
                    </a:ext>
                  </a:extLst>
                </a:gridCol>
                <a:gridCol w="4354349">
                  <a:extLst>
                    <a:ext uri="{9D8B030D-6E8A-4147-A177-3AD203B41FA5}">
                      <a16:colId xmlns:a16="http://schemas.microsoft.com/office/drawing/2014/main" val="1773358725"/>
                    </a:ext>
                  </a:extLst>
                </a:gridCol>
              </a:tblGrid>
              <a:tr h="247372">
                <a:tc>
                  <a:txBody>
                    <a:bodyPr/>
                    <a:lstStyle/>
                    <a:p>
                      <a:pPr marL="0" marR="0">
                        <a:buNone/>
                      </a:pPr>
                      <a:r>
                        <a:rPr lang="en-US" sz="1400" kern="100">
                          <a:effectLst/>
                        </a:rPr>
                        <a:t>Primary Codes</a:t>
                      </a:r>
                      <a:endParaRPr lang="en-US" sz="1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77405" marR="77405" marT="0" marB="0"/>
                </a:tc>
                <a:tc>
                  <a:txBody>
                    <a:bodyPr/>
                    <a:lstStyle/>
                    <a:p>
                      <a:pPr marL="0" marR="0">
                        <a:buNone/>
                      </a:pPr>
                      <a:r>
                        <a:rPr lang="en-US" sz="1400" kern="100">
                          <a:effectLst/>
                        </a:rPr>
                        <a:t>Monograph</a:t>
                      </a:r>
                      <a:endParaRPr lang="en-US" sz="1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77405" marR="77405" marT="0" marB="0"/>
                </a:tc>
                <a:tc>
                  <a:txBody>
                    <a:bodyPr/>
                    <a:lstStyle/>
                    <a:p>
                      <a:pPr marL="0" marR="0">
                        <a:buNone/>
                      </a:pPr>
                      <a:r>
                        <a:rPr lang="en-US" sz="1400" kern="100">
                          <a:effectLst/>
                        </a:rPr>
                        <a:t>Article-based</a:t>
                      </a:r>
                      <a:endParaRPr lang="en-US" sz="1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77405" marR="77405" marT="0" marB="0"/>
                </a:tc>
                <a:extLst>
                  <a:ext uri="{0D108BD9-81ED-4DB2-BD59-A6C34878D82A}">
                    <a16:rowId xmlns:a16="http://schemas.microsoft.com/office/drawing/2014/main" val="490264702"/>
                  </a:ext>
                </a:extLst>
              </a:tr>
              <a:tr h="458543">
                <a:tc>
                  <a:txBody>
                    <a:bodyPr/>
                    <a:lstStyle/>
                    <a:p>
                      <a:pPr marL="0" marR="0">
                        <a:buNone/>
                      </a:pPr>
                      <a:r>
                        <a:rPr lang="en-US" sz="1400" kern="100" dirty="0">
                          <a:effectLst/>
                        </a:rPr>
                        <a:t>Authorship</a:t>
                      </a:r>
                      <a:endParaRPr lang="en-US"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77405" marR="77405" marT="0" marB="0"/>
                </a:tc>
                <a:tc>
                  <a:txBody>
                    <a:bodyPr/>
                    <a:lstStyle/>
                    <a:p>
                      <a:pPr marL="0" marR="0">
                        <a:buNone/>
                      </a:pPr>
                      <a:r>
                        <a:rPr lang="en-US" sz="1400" kern="100" dirty="0">
                          <a:effectLst/>
                        </a:rPr>
                        <a:t>Graduate student is the solo author of the dissertation</a:t>
                      </a:r>
                      <a:endParaRPr lang="en-US"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77405" marR="77405" marT="0" marB="0"/>
                </a:tc>
                <a:tc>
                  <a:txBody>
                    <a:bodyPr/>
                    <a:lstStyle/>
                    <a:p>
                      <a:pPr marL="0" marR="0">
                        <a:buNone/>
                      </a:pPr>
                      <a:r>
                        <a:rPr lang="en-US" sz="1400" kern="100" dirty="0">
                          <a:effectLst/>
                        </a:rPr>
                        <a:t>Frequently collaborative </a:t>
                      </a:r>
                      <a:endParaRPr lang="en-US"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77405" marR="77405" marT="0" marB="0"/>
                </a:tc>
                <a:extLst>
                  <a:ext uri="{0D108BD9-81ED-4DB2-BD59-A6C34878D82A}">
                    <a16:rowId xmlns:a16="http://schemas.microsoft.com/office/drawing/2014/main" val="721646040"/>
                  </a:ext>
                </a:extLst>
              </a:tr>
              <a:tr h="458543">
                <a:tc>
                  <a:txBody>
                    <a:bodyPr/>
                    <a:lstStyle/>
                    <a:p>
                      <a:pPr marL="0" marR="0">
                        <a:buNone/>
                      </a:pPr>
                      <a:r>
                        <a:rPr lang="en-US" sz="1400" kern="100">
                          <a:effectLst/>
                        </a:rPr>
                        <a:t>Disciplinary/ interdisciplinary collaboration</a:t>
                      </a:r>
                      <a:endParaRPr lang="en-US" sz="1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77405" marR="77405" marT="0" marB="0"/>
                </a:tc>
                <a:tc>
                  <a:txBody>
                    <a:bodyPr/>
                    <a:lstStyle/>
                    <a:p>
                      <a:pPr marL="0" marR="0">
                        <a:buNone/>
                      </a:pPr>
                      <a:r>
                        <a:rPr lang="en-US" sz="1400" kern="100">
                          <a:effectLst/>
                        </a:rPr>
                        <a:t>Primarily single discipline, indicating low to no interdisciplinary collaboration</a:t>
                      </a:r>
                      <a:endParaRPr lang="en-US" sz="1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77405" marR="77405" marT="0" marB="0"/>
                </a:tc>
                <a:tc>
                  <a:txBody>
                    <a:bodyPr/>
                    <a:lstStyle/>
                    <a:p>
                      <a:pPr marL="0" marR="0">
                        <a:buNone/>
                      </a:pPr>
                      <a:r>
                        <a:rPr lang="en-US" sz="1400" kern="100">
                          <a:effectLst/>
                        </a:rPr>
                        <a:t>Strong collaborative work, disciplinary and interdisciplinary</a:t>
                      </a:r>
                      <a:endParaRPr lang="en-US" sz="1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77405" marR="77405" marT="0" marB="0"/>
                </a:tc>
                <a:extLst>
                  <a:ext uri="{0D108BD9-81ED-4DB2-BD59-A6C34878D82A}">
                    <a16:rowId xmlns:a16="http://schemas.microsoft.com/office/drawing/2014/main" val="1150083497"/>
                  </a:ext>
                </a:extLst>
              </a:tr>
              <a:tr h="247372">
                <a:tc>
                  <a:txBody>
                    <a:bodyPr/>
                    <a:lstStyle/>
                    <a:p>
                      <a:pPr marL="0" marR="0">
                        <a:buNone/>
                      </a:pPr>
                      <a:r>
                        <a:rPr lang="en-US" sz="1400" kern="100">
                          <a:effectLst/>
                        </a:rPr>
                        <a:t>Presentation of abstract(s)</a:t>
                      </a:r>
                      <a:endParaRPr lang="en-US" sz="1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77405" marR="77405" marT="0" marB="0"/>
                </a:tc>
                <a:tc>
                  <a:txBody>
                    <a:bodyPr/>
                    <a:lstStyle/>
                    <a:p>
                      <a:pPr marL="0" marR="0">
                        <a:buNone/>
                      </a:pPr>
                      <a:r>
                        <a:rPr lang="en-US" sz="1400" kern="100">
                          <a:effectLst/>
                        </a:rPr>
                        <a:t>One abstract in the dissertation</a:t>
                      </a:r>
                      <a:endParaRPr lang="en-US" sz="1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77405" marR="77405" marT="0" marB="0"/>
                </a:tc>
                <a:tc>
                  <a:txBody>
                    <a:bodyPr/>
                    <a:lstStyle/>
                    <a:p>
                      <a:pPr marL="0" marR="0">
                        <a:buNone/>
                      </a:pPr>
                      <a:r>
                        <a:rPr lang="en-US" sz="1400" kern="100">
                          <a:effectLst/>
                        </a:rPr>
                        <a:t>Multiple abstracts and consistent in each main IMRD</a:t>
                      </a:r>
                      <a:endParaRPr lang="en-US" sz="1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77405" marR="77405" marT="0" marB="0"/>
                </a:tc>
                <a:extLst>
                  <a:ext uri="{0D108BD9-81ED-4DB2-BD59-A6C34878D82A}">
                    <a16:rowId xmlns:a16="http://schemas.microsoft.com/office/drawing/2014/main" val="684294476"/>
                  </a:ext>
                </a:extLst>
              </a:tr>
              <a:tr h="669714">
                <a:tc>
                  <a:txBody>
                    <a:bodyPr/>
                    <a:lstStyle/>
                    <a:p>
                      <a:pPr marL="0" marR="0">
                        <a:buNone/>
                      </a:pPr>
                      <a:r>
                        <a:rPr lang="en-US" sz="1400" kern="100">
                          <a:effectLst/>
                        </a:rPr>
                        <a:t>Presentation of references</a:t>
                      </a:r>
                      <a:endParaRPr lang="en-US" sz="1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77405" marR="77405" marT="0" marB="0"/>
                </a:tc>
                <a:tc>
                  <a:txBody>
                    <a:bodyPr/>
                    <a:lstStyle/>
                    <a:p>
                      <a:pPr marL="0" marR="0">
                        <a:buNone/>
                      </a:pPr>
                      <a:r>
                        <a:rPr lang="en-US" sz="1400" kern="100">
                          <a:effectLst/>
                        </a:rPr>
                        <a:t>References are almost always as one consolidated reference list at the end of the dissertation</a:t>
                      </a:r>
                      <a:endParaRPr lang="en-US" sz="1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77405" marR="77405" marT="0" marB="0"/>
                </a:tc>
                <a:tc>
                  <a:txBody>
                    <a:bodyPr/>
                    <a:lstStyle/>
                    <a:p>
                      <a:pPr marL="0" marR="0">
                        <a:buNone/>
                      </a:pPr>
                      <a:r>
                        <a:rPr lang="en-US" sz="1400" kern="100">
                          <a:effectLst/>
                        </a:rPr>
                        <a:t>The chapter-level references are dominant</a:t>
                      </a:r>
                      <a:endParaRPr lang="en-US" sz="1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77405" marR="77405" marT="0" marB="0"/>
                </a:tc>
                <a:extLst>
                  <a:ext uri="{0D108BD9-81ED-4DB2-BD59-A6C34878D82A}">
                    <a16:rowId xmlns:a16="http://schemas.microsoft.com/office/drawing/2014/main" val="1909398476"/>
                  </a:ext>
                </a:extLst>
              </a:tr>
              <a:tr h="458543">
                <a:tc>
                  <a:txBody>
                    <a:bodyPr/>
                    <a:lstStyle/>
                    <a:p>
                      <a:pPr marL="0" marR="0">
                        <a:buNone/>
                      </a:pPr>
                      <a:r>
                        <a:rPr lang="en-US" sz="1400" kern="100">
                          <a:effectLst/>
                        </a:rPr>
                        <a:t>Presentation of appendices</a:t>
                      </a:r>
                      <a:endParaRPr lang="en-US" sz="1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77405" marR="77405" marT="0" marB="0"/>
                </a:tc>
                <a:tc>
                  <a:txBody>
                    <a:bodyPr/>
                    <a:lstStyle/>
                    <a:p>
                      <a:pPr marL="0" marR="0">
                        <a:buNone/>
                      </a:pPr>
                      <a:r>
                        <a:rPr lang="en-US" sz="1400" kern="100" dirty="0">
                          <a:effectLst/>
                        </a:rPr>
                        <a:t>Consolidated appendices at the end of the dissertation</a:t>
                      </a:r>
                      <a:endParaRPr lang="en-US"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77405" marR="77405" marT="0" marB="0"/>
                </a:tc>
                <a:tc>
                  <a:txBody>
                    <a:bodyPr/>
                    <a:lstStyle/>
                    <a:p>
                      <a:pPr marL="0" marR="0">
                        <a:buNone/>
                      </a:pPr>
                      <a:r>
                        <a:rPr lang="en-US" sz="1400" kern="100">
                          <a:effectLst/>
                        </a:rPr>
                        <a:t>Appendices are mostly distributed across chapters, especially the IMRD chapters.</a:t>
                      </a:r>
                      <a:endParaRPr lang="en-US" sz="1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77405" marR="77405" marT="0" marB="0"/>
                </a:tc>
                <a:extLst>
                  <a:ext uri="{0D108BD9-81ED-4DB2-BD59-A6C34878D82A}">
                    <a16:rowId xmlns:a16="http://schemas.microsoft.com/office/drawing/2014/main" val="2529141256"/>
                  </a:ext>
                </a:extLst>
              </a:tr>
              <a:tr h="880886">
                <a:tc>
                  <a:txBody>
                    <a:bodyPr/>
                    <a:lstStyle/>
                    <a:p>
                      <a:pPr marL="0" marR="0">
                        <a:buNone/>
                      </a:pPr>
                      <a:r>
                        <a:rPr lang="en-US" sz="1400" kern="100">
                          <a:effectLst/>
                        </a:rPr>
                        <a:t>General macrostructure</a:t>
                      </a:r>
                      <a:endParaRPr lang="en-US" sz="1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77405" marR="77405" marT="0" marB="0"/>
                </a:tc>
                <a:tc>
                  <a:txBody>
                    <a:bodyPr/>
                    <a:lstStyle/>
                    <a:p>
                      <a:pPr marL="0" marR="0">
                        <a:buNone/>
                      </a:pPr>
                      <a:r>
                        <a:rPr lang="en-US" sz="1400" kern="100">
                          <a:effectLst/>
                        </a:rPr>
                        <a:t>Dissertation generally consists of at least 4 chapters, and each chapter represents I, M, R, and D. The complete dissertation is one consolidated study.</a:t>
                      </a:r>
                      <a:endParaRPr lang="en-US" sz="1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77405" marR="77405" marT="0" marB="0"/>
                </a:tc>
                <a:tc>
                  <a:txBody>
                    <a:bodyPr/>
                    <a:lstStyle/>
                    <a:p>
                      <a:pPr marL="0" marR="0">
                        <a:buNone/>
                      </a:pPr>
                      <a:r>
                        <a:rPr lang="en-US" sz="1400" kern="100">
                          <a:effectLst/>
                        </a:rPr>
                        <a:t>Dissertation generally consists of more than 3 chapters, and each chapter does not typically follow IMRD. The dissertation consists of several different research projects.</a:t>
                      </a:r>
                      <a:endParaRPr lang="en-US" sz="1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77405" marR="77405" marT="0" marB="0"/>
                </a:tc>
                <a:extLst>
                  <a:ext uri="{0D108BD9-81ED-4DB2-BD59-A6C34878D82A}">
                    <a16:rowId xmlns:a16="http://schemas.microsoft.com/office/drawing/2014/main" val="2676218542"/>
                  </a:ext>
                </a:extLst>
              </a:tr>
              <a:tr h="247372">
                <a:tc>
                  <a:txBody>
                    <a:bodyPr/>
                    <a:lstStyle/>
                    <a:p>
                      <a:pPr marL="0" marR="0">
                        <a:buNone/>
                      </a:pPr>
                      <a:r>
                        <a:rPr lang="en-US" sz="1400" kern="100">
                          <a:effectLst/>
                        </a:rPr>
                        <a:t>Publication timeframe </a:t>
                      </a:r>
                      <a:endParaRPr lang="en-US" sz="1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77405" marR="77405" marT="0" marB="0"/>
                </a:tc>
                <a:tc>
                  <a:txBody>
                    <a:bodyPr/>
                    <a:lstStyle/>
                    <a:p>
                      <a:pPr marL="0" marR="0">
                        <a:buNone/>
                      </a:pPr>
                      <a:r>
                        <a:rPr lang="en-US" sz="1400" kern="100">
                          <a:effectLst/>
                        </a:rPr>
                        <a:t>Dissertation does not link to publication</a:t>
                      </a:r>
                      <a:endParaRPr lang="en-US" sz="1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77405" marR="77405" marT="0" marB="0"/>
                </a:tc>
                <a:tc>
                  <a:txBody>
                    <a:bodyPr/>
                    <a:lstStyle/>
                    <a:p>
                      <a:pPr marL="0" marR="0">
                        <a:buNone/>
                      </a:pPr>
                      <a:r>
                        <a:rPr lang="en-US" sz="1400" kern="100" dirty="0">
                          <a:effectLst/>
                        </a:rPr>
                        <a:t>Dissertation is generally tied to publication.</a:t>
                      </a:r>
                      <a:endParaRPr lang="en-US"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77405" marR="77405" marT="0" marB="0"/>
                </a:tc>
                <a:extLst>
                  <a:ext uri="{0D108BD9-81ED-4DB2-BD59-A6C34878D82A}">
                    <a16:rowId xmlns:a16="http://schemas.microsoft.com/office/drawing/2014/main" val="4232543910"/>
                  </a:ext>
                </a:extLst>
              </a:tr>
            </a:tbl>
          </a:graphicData>
        </a:graphic>
      </p:graphicFrame>
    </p:spTree>
    <p:extLst>
      <p:ext uri="{BB962C8B-B14F-4D97-AF65-F5344CB8AC3E}">
        <p14:creationId xmlns:p14="http://schemas.microsoft.com/office/powerpoint/2010/main" val="1979428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A311BD-5521-64A6-8C87-AB97C1C35CAA}"/>
              </a:ext>
            </a:extLst>
          </p:cNvPr>
          <p:cNvSpPr>
            <a:spLocks noGrp="1"/>
          </p:cNvSpPr>
          <p:nvPr>
            <p:ph type="title"/>
          </p:nvPr>
        </p:nvSpPr>
        <p:spPr>
          <a:xfrm>
            <a:off x="841248" y="256032"/>
            <a:ext cx="10506456" cy="1014984"/>
          </a:xfrm>
        </p:spPr>
        <p:txBody>
          <a:bodyPr vert="horz" lIns="91440" tIns="45720" rIns="91440" bIns="45720" rtlCol="0" anchor="b">
            <a:normAutofit/>
          </a:bodyPr>
          <a:lstStyle/>
          <a:p>
            <a:r>
              <a:rPr lang="en-US" b="1" dirty="0"/>
              <a:t>Sub-register 1: Monograph</a:t>
            </a:r>
            <a:endParaRPr lang="en-US" b="1"/>
          </a:p>
        </p:txBody>
      </p:sp>
      <p:sp>
        <p:nvSpPr>
          <p:cNvPr id="36" name="Rectangle 35">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9144"/>
          </a:xfrm>
          <a:prstGeom prst="rect">
            <a:avLst/>
          </a:prstGeom>
          <a:solidFill>
            <a:schemeClr val="tx1">
              <a:lumMod val="65000"/>
              <a:lumOff val="35000"/>
              <a:alpha val="30000"/>
            </a:schemeClr>
          </a:solidFill>
          <a:ln w="9525">
            <a:solidFill>
              <a:schemeClr val="tx1">
                <a:lumMod val="65000"/>
                <a:lumOff val="35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Date Placeholder 3">
            <a:extLst>
              <a:ext uri="{FF2B5EF4-FFF2-40B4-BE49-F238E27FC236}">
                <a16:creationId xmlns:a16="http://schemas.microsoft.com/office/drawing/2014/main" id="{71B82C87-B30E-7767-2E82-99A2C60F4F57}"/>
              </a:ext>
            </a:extLst>
          </p:cNvPr>
          <p:cNvSpPr>
            <a:spLocks noGrp="1"/>
          </p:cNvSpPr>
          <p:nvPr>
            <p:ph type="dt" sz="half" idx="10"/>
          </p:nvPr>
        </p:nvSpPr>
        <p:spPr>
          <a:xfrm>
            <a:off x="841248" y="6356350"/>
            <a:ext cx="2577503" cy="365125"/>
          </a:xfrm>
        </p:spPr>
        <p:txBody>
          <a:bodyPr vert="horz" lIns="91440" tIns="45720" rIns="91440" bIns="45720" rtlCol="0">
            <a:normAutofit/>
          </a:bodyPr>
          <a:lstStyle/>
          <a:p>
            <a:pPr>
              <a:spcAft>
                <a:spcPts val="600"/>
              </a:spcAft>
            </a:pPr>
            <a:r>
              <a:rPr lang="en-US"/>
              <a:t>9/26/25</a:t>
            </a:r>
          </a:p>
        </p:txBody>
      </p:sp>
      <p:sp>
        <p:nvSpPr>
          <p:cNvPr id="5" name="Footer Placeholder 4">
            <a:extLst>
              <a:ext uri="{FF2B5EF4-FFF2-40B4-BE49-F238E27FC236}">
                <a16:creationId xmlns:a16="http://schemas.microsoft.com/office/drawing/2014/main" id="{F054FC43-42F4-B17B-5FFC-E10419A53524}"/>
              </a:ext>
            </a:extLst>
          </p:cNvPr>
          <p:cNvSpPr>
            <a:spLocks noGrp="1"/>
          </p:cNvSpPr>
          <p:nvPr>
            <p:ph type="ftr" sz="quarter" idx="11"/>
          </p:nvPr>
        </p:nvSpPr>
        <p:spPr>
          <a:xfrm>
            <a:off x="4038600" y="6356350"/>
            <a:ext cx="4114800" cy="365125"/>
          </a:xfrm>
        </p:spPr>
        <p:txBody>
          <a:bodyPr vert="horz" lIns="91440" tIns="45720" rIns="91440" bIns="45720" rtlCol="0">
            <a:normAutofit/>
          </a:bodyPr>
          <a:lstStyle/>
          <a:p>
            <a:pPr>
              <a:spcAft>
                <a:spcPts val="600"/>
              </a:spcAft>
            </a:pPr>
            <a:r>
              <a:rPr lang="en-US" sz="1100" kern="1200">
                <a:latin typeface="+mn-lt"/>
                <a:ea typeface="+mn-ea"/>
                <a:cs typeface="+mn-cs"/>
              </a:rPr>
              <a:t>Variation in the Dissertation Writing across Applied Sciences</a:t>
            </a:r>
          </a:p>
        </p:txBody>
      </p:sp>
      <p:sp>
        <p:nvSpPr>
          <p:cNvPr id="6" name="Slide Number Placeholder 5">
            <a:extLst>
              <a:ext uri="{FF2B5EF4-FFF2-40B4-BE49-F238E27FC236}">
                <a16:creationId xmlns:a16="http://schemas.microsoft.com/office/drawing/2014/main" id="{8B1B9621-9645-4057-1087-0A15EBE7DD6A}"/>
              </a:ext>
            </a:extLst>
          </p:cNvPr>
          <p:cNvSpPr>
            <a:spLocks noGrp="1"/>
          </p:cNvSpPr>
          <p:nvPr>
            <p:ph type="sldNum" sz="quarter" idx="12"/>
          </p:nvPr>
        </p:nvSpPr>
        <p:spPr>
          <a:xfrm>
            <a:off x="8873254" y="6356350"/>
            <a:ext cx="2477498" cy="365125"/>
          </a:xfrm>
        </p:spPr>
        <p:txBody>
          <a:bodyPr vert="horz" lIns="91440" tIns="45720" rIns="91440" bIns="45720" rtlCol="0">
            <a:normAutofit/>
          </a:bodyPr>
          <a:lstStyle/>
          <a:p>
            <a:pPr>
              <a:spcAft>
                <a:spcPts val="600"/>
              </a:spcAft>
            </a:pPr>
            <a:fld id="{A65A5C87-DF58-40C8-B092-1DE63DB4547E}" type="slidenum">
              <a:rPr lang="en-US"/>
              <a:pPr>
                <a:spcAft>
                  <a:spcPts val="600"/>
                </a:spcAft>
              </a:pPr>
              <a:t>17</a:t>
            </a:fld>
            <a:endParaRPr lang="en-US"/>
          </a:p>
        </p:txBody>
      </p:sp>
      <p:graphicFrame>
        <p:nvGraphicFramePr>
          <p:cNvPr id="7" name="Content Placeholder 6">
            <a:extLst>
              <a:ext uri="{FF2B5EF4-FFF2-40B4-BE49-F238E27FC236}">
                <a16:creationId xmlns:a16="http://schemas.microsoft.com/office/drawing/2014/main" id="{B0A0993C-CC7B-A96D-B647-9FF5E0186BF7}"/>
              </a:ext>
            </a:extLst>
          </p:cNvPr>
          <p:cNvGraphicFramePr>
            <a:graphicFrameLocks noGrp="1"/>
          </p:cNvGraphicFramePr>
          <p:nvPr>
            <p:ph idx="1"/>
            <p:extLst>
              <p:ext uri="{D42A27DB-BD31-4B8C-83A1-F6EECF244321}">
                <p14:modId xmlns:p14="http://schemas.microsoft.com/office/powerpoint/2010/main" val="1387137964"/>
              </p:ext>
            </p:extLst>
          </p:nvPr>
        </p:nvGraphicFramePr>
        <p:xfrm>
          <a:off x="838200" y="2115310"/>
          <a:ext cx="10515601" cy="3979437"/>
        </p:xfrm>
        <a:graphic>
          <a:graphicData uri="http://schemas.openxmlformats.org/drawingml/2006/table">
            <a:tbl>
              <a:tblPr firstRow="1" firstCol="1" bandRow="1">
                <a:noFill/>
                <a:tableStyleId>{5C22544A-7EE6-4342-B048-85BDC9FD1C3A}</a:tableStyleId>
              </a:tblPr>
              <a:tblGrid>
                <a:gridCol w="2461523">
                  <a:extLst>
                    <a:ext uri="{9D8B030D-6E8A-4147-A177-3AD203B41FA5}">
                      <a16:colId xmlns:a16="http://schemas.microsoft.com/office/drawing/2014/main" val="1665993485"/>
                    </a:ext>
                  </a:extLst>
                </a:gridCol>
                <a:gridCol w="4203108">
                  <a:extLst>
                    <a:ext uri="{9D8B030D-6E8A-4147-A177-3AD203B41FA5}">
                      <a16:colId xmlns:a16="http://schemas.microsoft.com/office/drawing/2014/main" val="587238914"/>
                    </a:ext>
                  </a:extLst>
                </a:gridCol>
                <a:gridCol w="3850970">
                  <a:extLst>
                    <a:ext uri="{9D8B030D-6E8A-4147-A177-3AD203B41FA5}">
                      <a16:colId xmlns:a16="http://schemas.microsoft.com/office/drawing/2014/main" val="2375030447"/>
                    </a:ext>
                  </a:extLst>
                </a:gridCol>
              </a:tblGrid>
              <a:tr h="3979437">
                <a:tc>
                  <a:txBody>
                    <a:bodyPr/>
                    <a:lstStyle/>
                    <a:p>
                      <a:pPr marL="0" marR="0">
                        <a:buNone/>
                      </a:pPr>
                      <a:r>
                        <a:rPr lang="en-US" sz="1500" b="1" kern="100">
                          <a:solidFill>
                            <a:schemeClr val="tx1">
                              <a:lumMod val="75000"/>
                              <a:lumOff val="25000"/>
                            </a:schemeClr>
                          </a:solidFill>
                          <a:effectLst/>
                        </a:rPr>
                        <a:t>Monograph</a:t>
                      </a:r>
                      <a:endParaRPr lang="en-US" sz="1500" b="1" kern="100">
                        <a:solidFill>
                          <a:schemeClr val="tx1">
                            <a:lumMod val="75000"/>
                            <a:lumOff val="25000"/>
                          </a:schemeClr>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188556" marR="113133" marT="113133" marB="113133">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pPr marL="342900" marR="0" lvl="0" indent="-342900">
                        <a:buSzPts val="1000"/>
                        <a:buFont typeface="Symbol" pitchFamily="2" charset="2"/>
                        <a:buChar char=""/>
                        <a:tabLst>
                          <a:tab pos="763270" algn="l"/>
                        </a:tabLst>
                      </a:pPr>
                      <a:r>
                        <a:rPr lang="en-US" sz="1500" b="0" kern="100" dirty="0">
                          <a:solidFill>
                            <a:schemeClr val="tx1">
                              <a:lumMod val="75000"/>
                              <a:lumOff val="25000"/>
                            </a:schemeClr>
                          </a:solidFill>
                          <a:effectLst/>
                        </a:rPr>
                        <a:t>Authorship: solo</a:t>
                      </a:r>
                    </a:p>
                    <a:p>
                      <a:pPr marL="342900" marR="0" lvl="0" indent="-342900">
                        <a:buSzPts val="1000"/>
                        <a:buFont typeface="Symbol" pitchFamily="2" charset="2"/>
                        <a:buChar char=""/>
                        <a:tabLst>
                          <a:tab pos="763270" algn="l"/>
                        </a:tabLst>
                      </a:pPr>
                      <a:r>
                        <a:rPr lang="en-US" sz="1500" b="0" kern="100" dirty="0">
                          <a:solidFill>
                            <a:schemeClr val="tx1">
                              <a:lumMod val="75000"/>
                              <a:lumOff val="25000"/>
                            </a:schemeClr>
                          </a:solidFill>
                          <a:effectLst/>
                        </a:rPr>
                        <a:t>Disciplinary/ interdisciplinary collaboration: departmental</a:t>
                      </a:r>
                    </a:p>
                    <a:p>
                      <a:pPr marL="342900" marR="0" lvl="0" indent="-342900">
                        <a:buSzPts val="1000"/>
                        <a:buFont typeface="Symbol" pitchFamily="2" charset="2"/>
                        <a:buChar char=""/>
                        <a:tabLst>
                          <a:tab pos="763270" algn="l"/>
                        </a:tabLst>
                      </a:pPr>
                      <a:r>
                        <a:rPr lang="en-US" sz="1500" b="0" kern="100" dirty="0">
                          <a:solidFill>
                            <a:schemeClr val="tx1">
                              <a:lumMod val="75000"/>
                              <a:lumOff val="25000"/>
                            </a:schemeClr>
                          </a:solidFill>
                          <a:effectLst/>
                        </a:rPr>
                        <a:t>Macrostructure: book-like flow/ continuous IMRD (well spread in each individual chapter of the dissertation)</a:t>
                      </a:r>
                    </a:p>
                    <a:p>
                      <a:pPr marL="342900" marR="0" lvl="0" indent="-342900">
                        <a:buSzPts val="1000"/>
                        <a:buFont typeface="Symbol" pitchFamily="2" charset="2"/>
                        <a:buChar char=""/>
                        <a:tabLst>
                          <a:tab pos="763270" algn="l"/>
                        </a:tabLst>
                      </a:pPr>
                      <a:r>
                        <a:rPr lang="en-US" sz="1500" b="0" kern="100" dirty="0">
                          <a:solidFill>
                            <a:schemeClr val="tx1">
                              <a:lumMod val="75000"/>
                              <a:lumOff val="25000"/>
                            </a:schemeClr>
                          </a:solidFill>
                          <a:effectLst/>
                        </a:rPr>
                        <a:t>Presentation of abstract(s): single dissertation abstract</a:t>
                      </a:r>
                    </a:p>
                    <a:p>
                      <a:pPr marL="342900" marR="0" lvl="0" indent="-342900">
                        <a:buSzPts val="1000"/>
                        <a:buFont typeface="Symbol" pitchFamily="2" charset="2"/>
                        <a:buChar char=""/>
                        <a:tabLst>
                          <a:tab pos="763270" algn="l"/>
                        </a:tabLst>
                      </a:pPr>
                      <a:r>
                        <a:rPr lang="en-US" sz="1500" b="0" kern="100" dirty="0">
                          <a:solidFill>
                            <a:schemeClr val="tx1">
                              <a:lumMod val="75000"/>
                              <a:lumOff val="25000"/>
                            </a:schemeClr>
                          </a:solidFill>
                          <a:effectLst/>
                        </a:rPr>
                        <a:t>Presentation of references: end-only references</a:t>
                      </a:r>
                    </a:p>
                    <a:p>
                      <a:pPr marL="342900" marR="0" lvl="0" indent="-342900">
                        <a:buSzPts val="1000"/>
                        <a:buFont typeface="Symbol" pitchFamily="2" charset="2"/>
                        <a:buChar char=""/>
                        <a:tabLst>
                          <a:tab pos="763270" algn="l"/>
                        </a:tabLst>
                      </a:pPr>
                      <a:r>
                        <a:rPr lang="en-US" sz="1500" b="0" kern="100" dirty="0">
                          <a:solidFill>
                            <a:schemeClr val="tx1">
                              <a:lumMod val="75000"/>
                              <a:lumOff val="25000"/>
                            </a:schemeClr>
                          </a:solidFill>
                          <a:effectLst/>
                        </a:rPr>
                        <a:t>Publication timeframe: no publication/ not linked to journal publication</a:t>
                      </a:r>
                    </a:p>
                    <a:p>
                      <a:pPr marL="342900" marR="0" lvl="0" indent="-342900">
                        <a:buSzPts val="1000"/>
                        <a:buFont typeface="Symbol" pitchFamily="2" charset="2"/>
                        <a:buChar char=""/>
                        <a:tabLst>
                          <a:tab pos="763270" algn="l"/>
                        </a:tabLst>
                      </a:pPr>
                      <a:r>
                        <a:rPr lang="en-US" sz="1500" b="0" kern="100" dirty="0">
                          <a:solidFill>
                            <a:schemeClr val="tx1">
                              <a:lumMod val="75000"/>
                              <a:lumOff val="25000"/>
                            </a:schemeClr>
                          </a:solidFill>
                          <a:effectLst/>
                        </a:rPr>
                        <a:t>Presentation of appendices: consolidated appendices (if any)</a:t>
                      </a:r>
                      <a:endParaRPr lang="en-US" sz="1500" b="0" kern="1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Body CS)"/>
                      </a:endParaRPr>
                    </a:p>
                  </a:txBody>
                  <a:tcPr marL="188556" marR="113133" marT="113133" marB="113133">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pPr marL="342900" marR="0" lvl="0" indent="-342900">
                        <a:buSzPts val="1000"/>
                        <a:buFont typeface="Symbol" pitchFamily="2" charset="2"/>
                        <a:buChar char=""/>
                        <a:tabLst>
                          <a:tab pos="763270" algn="l"/>
                        </a:tabLst>
                      </a:pPr>
                      <a:r>
                        <a:rPr lang="en-US" sz="1500" b="0" kern="100" dirty="0">
                          <a:solidFill>
                            <a:schemeClr val="tx1">
                              <a:lumMod val="75000"/>
                              <a:lumOff val="25000"/>
                            </a:schemeClr>
                          </a:solidFill>
                          <a:effectLst/>
                        </a:rPr>
                        <a:t>Internal structure: continuous IMRD</a:t>
                      </a:r>
                    </a:p>
                    <a:p>
                      <a:pPr marL="342900" marR="0" lvl="0" indent="-342900">
                        <a:buSzPts val="1000"/>
                        <a:buFont typeface="Symbol" pitchFamily="2" charset="2"/>
                        <a:buChar char=""/>
                        <a:tabLst>
                          <a:tab pos="763270" algn="l"/>
                        </a:tabLst>
                      </a:pPr>
                      <a:r>
                        <a:rPr lang="en-US" sz="1500" b="0" kern="100" dirty="0">
                          <a:solidFill>
                            <a:schemeClr val="tx1">
                              <a:lumMod val="75000"/>
                              <a:lumOff val="25000"/>
                            </a:schemeClr>
                          </a:solidFill>
                          <a:effectLst/>
                        </a:rPr>
                        <a:t>Introduction: individual consolidated chapter</a:t>
                      </a:r>
                    </a:p>
                    <a:p>
                      <a:pPr marL="342900" marR="0" lvl="0" indent="-342900">
                        <a:buSzPts val="1000"/>
                        <a:buFont typeface="Symbol" pitchFamily="2" charset="2"/>
                        <a:buChar char=""/>
                        <a:tabLst>
                          <a:tab pos="763270" algn="l"/>
                        </a:tabLst>
                      </a:pPr>
                      <a:r>
                        <a:rPr lang="en-US" sz="1500" b="0" kern="100" dirty="0">
                          <a:solidFill>
                            <a:schemeClr val="tx1">
                              <a:lumMod val="75000"/>
                              <a:lumOff val="25000"/>
                            </a:schemeClr>
                          </a:solidFill>
                          <a:effectLst/>
                        </a:rPr>
                        <a:t>Literature Review: individual consolidated chapter</a:t>
                      </a:r>
                    </a:p>
                    <a:p>
                      <a:pPr marL="342900" marR="0" lvl="0" indent="-342900">
                        <a:buSzPts val="1000"/>
                        <a:buFont typeface="Symbol" pitchFamily="2" charset="2"/>
                        <a:buChar char=""/>
                        <a:tabLst>
                          <a:tab pos="763270" algn="l"/>
                        </a:tabLst>
                      </a:pPr>
                      <a:r>
                        <a:rPr lang="en-US" sz="1500" b="0" kern="100" dirty="0">
                          <a:solidFill>
                            <a:schemeClr val="tx1">
                              <a:lumMod val="75000"/>
                              <a:lumOff val="25000"/>
                            </a:schemeClr>
                          </a:solidFill>
                          <a:effectLst/>
                        </a:rPr>
                        <a:t>Methods: individual consolidated methods</a:t>
                      </a:r>
                    </a:p>
                    <a:p>
                      <a:pPr marL="342900" marR="0" lvl="0" indent="-342900">
                        <a:buSzPts val="1000"/>
                        <a:buFont typeface="Symbol" pitchFamily="2" charset="2"/>
                        <a:buChar char=""/>
                        <a:tabLst>
                          <a:tab pos="763270" algn="l"/>
                        </a:tabLst>
                      </a:pPr>
                      <a:r>
                        <a:rPr lang="en-US" sz="1500" b="0" kern="100" dirty="0">
                          <a:solidFill>
                            <a:schemeClr val="tx1">
                              <a:lumMod val="75000"/>
                              <a:lumOff val="25000"/>
                            </a:schemeClr>
                          </a:solidFill>
                          <a:effectLst/>
                        </a:rPr>
                        <a:t>Results: individual consolidated chapter</a:t>
                      </a:r>
                    </a:p>
                    <a:p>
                      <a:pPr marL="342900" marR="0" lvl="0" indent="-342900">
                        <a:buSzPts val="1000"/>
                        <a:buFont typeface="Symbol" pitchFamily="2" charset="2"/>
                        <a:buChar char=""/>
                        <a:tabLst>
                          <a:tab pos="763270" algn="l"/>
                        </a:tabLst>
                      </a:pPr>
                      <a:r>
                        <a:rPr lang="en-US" sz="1500" b="0" kern="100" dirty="0">
                          <a:solidFill>
                            <a:schemeClr val="tx1">
                              <a:lumMod val="75000"/>
                              <a:lumOff val="25000"/>
                            </a:schemeClr>
                          </a:solidFill>
                          <a:effectLst/>
                        </a:rPr>
                        <a:t>Discussion: global discussion (for the entire dissertation)</a:t>
                      </a:r>
                    </a:p>
                    <a:p>
                      <a:pPr marL="342900" marR="0" lvl="0" indent="-342900">
                        <a:buSzPts val="1000"/>
                        <a:buFont typeface="Symbol" pitchFamily="2" charset="2"/>
                        <a:buChar char=""/>
                        <a:tabLst>
                          <a:tab pos="763270" algn="l"/>
                        </a:tabLst>
                      </a:pPr>
                      <a:r>
                        <a:rPr lang="en-US" sz="1500" b="0" kern="100" dirty="0">
                          <a:solidFill>
                            <a:schemeClr val="tx1">
                              <a:lumMod val="75000"/>
                              <a:lumOff val="25000"/>
                            </a:schemeClr>
                          </a:solidFill>
                          <a:effectLst/>
                        </a:rPr>
                        <a:t>Conclusion: global conclusion (for the entire dissertation)</a:t>
                      </a:r>
                    </a:p>
                    <a:p>
                      <a:pPr marL="342900" marR="0" lvl="0" indent="-342900">
                        <a:buSzPts val="1000"/>
                        <a:buFont typeface="Symbol" pitchFamily="2" charset="2"/>
                        <a:buChar char=""/>
                        <a:tabLst>
                          <a:tab pos="763270" algn="l"/>
                        </a:tabLst>
                      </a:pPr>
                      <a:r>
                        <a:rPr lang="en-US" sz="1500" b="0" kern="100" dirty="0">
                          <a:solidFill>
                            <a:schemeClr val="tx1">
                              <a:lumMod val="75000"/>
                              <a:lumOff val="25000"/>
                            </a:schemeClr>
                          </a:solidFill>
                          <a:effectLst/>
                        </a:rPr>
                        <a:t>Appendices: minimal or absent</a:t>
                      </a:r>
                    </a:p>
                    <a:p>
                      <a:pPr marL="342900" marR="0" lvl="0" indent="-342900">
                        <a:buSzPts val="1000"/>
                        <a:buFont typeface="Symbol" pitchFamily="2" charset="2"/>
                        <a:buChar char=""/>
                        <a:tabLst>
                          <a:tab pos="763270" algn="l"/>
                        </a:tabLst>
                      </a:pPr>
                      <a:r>
                        <a:rPr lang="en-US" sz="1500" b="0" kern="100" dirty="0">
                          <a:solidFill>
                            <a:schemeClr val="tx1">
                              <a:lumMod val="75000"/>
                              <a:lumOff val="25000"/>
                            </a:schemeClr>
                          </a:solidFill>
                          <a:effectLst/>
                        </a:rPr>
                        <a:t>Nature of chapter title: generally generic </a:t>
                      </a:r>
                      <a:endParaRPr lang="en-US" sz="1500" b="0" kern="1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Body CS)"/>
                      </a:endParaRPr>
                    </a:p>
                  </a:txBody>
                  <a:tcPr marL="188556" marR="113133" marT="113133" marB="113133">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extLst>
                  <a:ext uri="{0D108BD9-81ED-4DB2-BD59-A6C34878D82A}">
                    <a16:rowId xmlns:a16="http://schemas.microsoft.com/office/drawing/2014/main" val="153073649"/>
                  </a:ext>
                </a:extLst>
              </a:tr>
            </a:tbl>
          </a:graphicData>
        </a:graphic>
      </p:graphicFrame>
    </p:spTree>
    <p:extLst>
      <p:ext uri="{BB962C8B-B14F-4D97-AF65-F5344CB8AC3E}">
        <p14:creationId xmlns:p14="http://schemas.microsoft.com/office/powerpoint/2010/main" val="1804661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12D4FED-0D62-9E8D-C75C-66F1A2FFB611}"/>
            </a:ext>
          </a:extLst>
        </p:cNvPr>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9AE9D2D1-B9BF-5F88-BC44-E029CDC989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267717-0C07-0CC9-C97F-8C8911EB3B32}"/>
              </a:ext>
            </a:extLst>
          </p:cNvPr>
          <p:cNvSpPr>
            <a:spLocks noGrp="1"/>
          </p:cNvSpPr>
          <p:nvPr>
            <p:ph type="title"/>
          </p:nvPr>
        </p:nvSpPr>
        <p:spPr>
          <a:xfrm>
            <a:off x="841248" y="256032"/>
            <a:ext cx="10506456" cy="1014984"/>
          </a:xfrm>
        </p:spPr>
        <p:txBody>
          <a:bodyPr vert="horz" lIns="91440" tIns="45720" rIns="91440" bIns="45720" rtlCol="0" anchor="b">
            <a:normAutofit/>
          </a:bodyPr>
          <a:lstStyle/>
          <a:p>
            <a:r>
              <a:rPr lang="en-US" b="1" dirty="0"/>
              <a:t>Sub-register 2: Hybrid Monograph</a:t>
            </a:r>
          </a:p>
        </p:txBody>
      </p:sp>
      <p:sp>
        <p:nvSpPr>
          <p:cNvPr id="36" name="Rectangle 35">
            <a:extLst>
              <a:ext uri="{FF2B5EF4-FFF2-40B4-BE49-F238E27FC236}">
                <a16:creationId xmlns:a16="http://schemas.microsoft.com/office/drawing/2014/main" id="{3F462C88-126D-658E-FC0F-EAFAEB88D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9144"/>
          </a:xfrm>
          <a:prstGeom prst="rect">
            <a:avLst/>
          </a:prstGeom>
          <a:solidFill>
            <a:schemeClr val="tx1">
              <a:lumMod val="65000"/>
              <a:lumOff val="35000"/>
              <a:alpha val="30000"/>
            </a:schemeClr>
          </a:solidFill>
          <a:ln w="9525">
            <a:solidFill>
              <a:schemeClr val="tx1">
                <a:lumMod val="65000"/>
                <a:lumOff val="35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D86C7705-C3C5-5670-A1AF-FC0C7660F6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Date Placeholder 3">
            <a:extLst>
              <a:ext uri="{FF2B5EF4-FFF2-40B4-BE49-F238E27FC236}">
                <a16:creationId xmlns:a16="http://schemas.microsoft.com/office/drawing/2014/main" id="{B664DD58-C588-47B4-895B-983A2E28F060}"/>
              </a:ext>
            </a:extLst>
          </p:cNvPr>
          <p:cNvSpPr>
            <a:spLocks noGrp="1"/>
          </p:cNvSpPr>
          <p:nvPr>
            <p:ph type="dt" sz="half" idx="10"/>
          </p:nvPr>
        </p:nvSpPr>
        <p:spPr>
          <a:xfrm>
            <a:off x="841248" y="6356350"/>
            <a:ext cx="2577503" cy="365125"/>
          </a:xfrm>
        </p:spPr>
        <p:txBody>
          <a:bodyPr vert="horz" lIns="91440" tIns="45720" rIns="91440" bIns="45720" rtlCol="0">
            <a:normAutofit/>
          </a:bodyPr>
          <a:lstStyle/>
          <a:p>
            <a:pPr>
              <a:spcAft>
                <a:spcPts val="600"/>
              </a:spcAft>
            </a:pPr>
            <a:r>
              <a:rPr lang="en-US"/>
              <a:t>9/26/25</a:t>
            </a:r>
          </a:p>
        </p:txBody>
      </p:sp>
      <p:sp>
        <p:nvSpPr>
          <p:cNvPr id="5" name="Footer Placeholder 4">
            <a:extLst>
              <a:ext uri="{FF2B5EF4-FFF2-40B4-BE49-F238E27FC236}">
                <a16:creationId xmlns:a16="http://schemas.microsoft.com/office/drawing/2014/main" id="{F6C5F4F3-6D6C-12BC-5EC2-48413DB8578B}"/>
              </a:ext>
            </a:extLst>
          </p:cNvPr>
          <p:cNvSpPr>
            <a:spLocks noGrp="1"/>
          </p:cNvSpPr>
          <p:nvPr>
            <p:ph type="ftr" sz="quarter" idx="11"/>
          </p:nvPr>
        </p:nvSpPr>
        <p:spPr>
          <a:xfrm>
            <a:off x="4038600" y="6356350"/>
            <a:ext cx="4114800" cy="365125"/>
          </a:xfrm>
        </p:spPr>
        <p:txBody>
          <a:bodyPr vert="horz" lIns="91440" tIns="45720" rIns="91440" bIns="45720" rtlCol="0">
            <a:normAutofit/>
          </a:bodyPr>
          <a:lstStyle/>
          <a:p>
            <a:pPr>
              <a:spcAft>
                <a:spcPts val="600"/>
              </a:spcAft>
            </a:pPr>
            <a:r>
              <a:rPr lang="en-US" sz="1100" kern="1200">
                <a:latin typeface="+mn-lt"/>
                <a:ea typeface="+mn-ea"/>
                <a:cs typeface="+mn-cs"/>
              </a:rPr>
              <a:t>Variation in the Dissertation Writing across Applied Sciences</a:t>
            </a:r>
          </a:p>
        </p:txBody>
      </p:sp>
      <p:sp>
        <p:nvSpPr>
          <p:cNvPr id="6" name="Slide Number Placeholder 5">
            <a:extLst>
              <a:ext uri="{FF2B5EF4-FFF2-40B4-BE49-F238E27FC236}">
                <a16:creationId xmlns:a16="http://schemas.microsoft.com/office/drawing/2014/main" id="{FEB65602-F3C8-C19F-32EF-ED891C12BBE6}"/>
              </a:ext>
            </a:extLst>
          </p:cNvPr>
          <p:cNvSpPr>
            <a:spLocks noGrp="1"/>
          </p:cNvSpPr>
          <p:nvPr>
            <p:ph type="sldNum" sz="quarter" idx="12"/>
          </p:nvPr>
        </p:nvSpPr>
        <p:spPr>
          <a:xfrm>
            <a:off x="8873254" y="6356350"/>
            <a:ext cx="2477498" cy="365125"/>
          </a:xfrm>
        </p:spPr>
        <p:txBody>
          <a:bodyPr vert="horz" lIns="91440" tIns="45720" rIns="91440" bIns="45720" rtlCol="0">
            <a:normAutofit/>
          </a:bodyPr>
          <a:lstStyle/>
          <a:p>
            <a:pPr>
              <a:spcAft>
                <a:spcPts val="600"/>
              </a:spcAft>
            </a:pPr>
            <a:fld id="{A65A5C87-DF58-40C8-B092-1DE63DB4547E}" type="slidenum">
              <a:rPr lang="en-US"/>
              <a:pPr>
                <a:spcAft>
                  <a:spcPts val="600"/>
                </a:spcAft>
              </a:pPr>
              <a:t>18</a:t>
            </a:fld>
            <a:endParaRPr lang="en-US"/>
          </a:p>
        </p:txBody>
      </p:sp>
      <p:graphicFrame>
        <p:nvGraphicFramePr>
          <p:cNvPr id="7" name="Content Placeholder 6">
            <a:extLst>
              <a:ext uri="{FF2B5EF4-FFF2-40B4-BE49-F238E27FC236}">
                <a16:creationId xmlns:a16="http://schemas.microsoft.com/office/drawing/2014/main" id="{7CE8F4F5-FB5A-89B7-FEA6-5521BC6BD910}"/>
              </a:ext>
            </a:extLst>
          </p:cNvPr>
          <p:cNvGraphicFramePr>
            <a:graphicFrameLocks noGrp="1"/>
          </p:cNvGraphicFramePr>
          <p:nvPr>
            <p:ph idx="1"/>
            <p:extLst>
              <p:ext uri="{D42A27DB-BD31-4B8C-83A1-F6EECF244321}">
                <p14:modId xmlns:p14="http://schemas.microsoft.com/office/powerpoint/2010/main" val="3174384541"/>
              </p:ext>
            </p:extLst>
          </p:nvPr>
        </p:nvGraphicFramePr>
        <p:xfrm>
          <a:off x="841248" y="1844992"/>
          <a:ext cx="11030187" cy="4619816"/>
        </p:xfrm>
        <a:graphic>
          <a:graphicData uri="http://schemas.openxmlformats.org/drawingml/2006/table">
            <a:tbl>
              <a:tblPr firstRow="1" firstCol="1" bandRow="1">
                <a:noFill/>
                <a:tableStyleId>{5C22544A-7EE6-4342-B048-85BDC9FD1C3A}</a:tableStyleId>
              </a:tblPr>
              <a:tblGrid>
                <a:gridCol w="2581979">
                  <a:extLst>
                    <a:ext uri="{9D8B030D-6E8A-4147-A177-3AD203B41FA5}">
                      <a16:colId xmlns:a16="http://schemas.microsoft.com/office/drawing/2014/main" val="1665993485"/>
                    </a:ext>
                  </a:extLst>
                </a:gridCol>
                <a:gridCol w="4408789">
                  <a:extLst>
                    <a:ext uri="{9D8B030D-6E8A-4147-A177-3AD203B41FA5}">
                      <a16:colId xmlns:a16="http://schemas.microsoft.com/office/drawing/2014/main" val="587238914"/>
                    </a:ext>
                  </a:extLst>
                </a:gridCol>
                <a:gridCol w="4039419">
                  <a:extLst>
                    <a:ext uri="{9D8B030D-6E8A-4147-A177-3AD203B41FA5}">
                      <a16:colId xmlns:a16="http://schemas.microsoft.com/office/drawing/2014/main" val="2375030447"/>
                    </a:ext>
                  </a:extLst>
                </a:gridCol>
              </a:tblGrid>
              <a:tr h="4619816">
                <a:tc>
                  <a:txBody>
                    <a:bodyPr/>
                    <a:lstStyle/>
                    <a:p>
                      <a:pPr marL="0" marR="0">
                        <a:buNone/>
                      </a:pPr>
                      <a:r>
                        <a:rPr lang="en-US" sz="1400" b="0" kern="100" dirty="0">
                          <a:solidFill>
                            <a:schemeClr val="tx1"/>
                          </a:solidFill>
                          <a:effectLst/>
                        </a:rPr>
                        <a:t>Hybrid Monograph</a:t>
                      </a:r>
                      <a:endParaRPr lang="en-US" sz="1400" b="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90455" marR="90455" marT="0" marB="0">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pPr marL="342900" marR="0" lvl="0" indent="-342900">
                        <a:buSzPts val="1000"/>
                        <a:buFont typeface="Symbol" pitchFamily="2" charset="2"/>
                        <a:buChar char=""/>
                        <a:tabLst>
                          <a:tab pos="763270" algn="l"/>
                        </a:tabLst>
                      </a:pPr>
                      <a:r>
                        <a:rPr lang="en-US" sz="1400" b="0" kern="100" dirty="0">
                          <a:solidFill>
                            <a:schemeClr val="tx1"/>
                          </a:solidFill>
                          <a:effectLst/>
                        </a:rPr>
                        <a:t>Authorship: solo</a:t>
                      </a:r>
                    </a:p>
                    <a:p>
                      <a:pPr marL="342900" marR="0" lvl="0" indent="-342900">
                        <a:buSzPts val="1000"/>
                        <a:buFont typeface="Symbol" pitchFamily="2" charset="2"/>
                        <a:buChar char=""/>
                        <a:tabLst>
                          <a:tab pos="763270" algn="l"/>
                        </a:tabLst>
                      </a:pPr>
                      <a:r>
                        <a:rPr lang="en-US" sz="1400" b="0" kern="100" dirty="0">
                          <a:solidFill>
                            <a:schemeClr val="tx1"/>
                          </a:solidFill>
                          <a:effectLst/>
                        </a:rPr>
                        <a:t>Disciplinary/ interdisciplinary collaboration: departmental</a:t>
                      </a:r>
                    </a:p>
                    <a:p>
                      <a:pPr marL="342900" marR="0" lvl="0" indent="-342900">
                        <a:buSzPts val="1000"/>
                        <a:buFont typeface="Symbol" pitchFamily="2" charset="2"/>
                        <a:buChar char=""/>
                        <a:tabLst>
                          <a:tab pos="763270" algn="l"/>
                        </a:tabLst>
                      </a:pPr>
                      <a:r>
                        <a:rPr lang="en-US" sz="1400" b="0" kern="100" dirty="0">
                          <a:solidFill>
                            <a:schemeClr val="tx1"/>
                          </a:solidFill>
                          <a:effectLst/>
                        </a:rPr>
                        <a:t>Macrostructure: transitional or partially article-style (additional/ repetitional element of IMRD)</a:t>
                      </a:r>
                    </a:p>
                    <a:p>
                      <a:pPr marL="342900" marR="0" lvl="0" indent="-328613">
                        <a:buSzPts val="1000"/>
                        <a:buFont typeface="Symbol" pitchFamily="2" charset="2"/>
                        <a:buChar char=""/>
                        <a:tabLst>
                          <a:tab pos="762000" algn="l"/>
                        </a:tabLst>
                      </a:pPr>
                      <a:r>
                        <a:rPr lang="en-US" sz="1400" b="0" kern="100" dirty="0">
                          <a:solidFill>
                            <a:schemeClr val="tx1"/>
                          </a:solidFill>
                          <a:effectLst/>
                        </a:rPr>
                        <a:t>Abstracts and references: chapter-level appears</a:t>
                      </a:r>
                    </a:p>
                    <a:p>
                      <a:pPr marL="342900" marR="0" lvl="0" indent="-342900">
                        <a:buSzPts val="1000"/>
                        <a:buFont typeface="Symbol" pitchFamily="2" charset="2"/>
                        <a:buChar char=""/>
                        <a:tabLst>
                          <a:tab pos="763270" algn="l"/>
                        </a:tabLst>
                      </a:pPr>
                      <a:r>
                        <a:rPr lang="en-US" sz="1400" b="0" kern="100" dirty="0">
                          <a:solidFill>
                            <a:schemeClr val="tx1"/>
                          </a:solidFill>
                          <a:effectLst/>
                        </a:rPr>
                        <a:t>Internal structure: mixed continuous and modular </a:t>
                      </a:r>
                    </a:p>
                    <a:p>
                      <a:pPr marL="122555" marR="0" indent="-122555">
                        <a:buNone/>
                      </a:pPr>
                      <a:r>
                        <a:rPr lang="en-US" sz="1400" b="0" kern="100" dirty="0">
                          <a:solidFill>
                            <a:schemeClr val="tx1"/>
                          </a:solidFill>
                          <a:effectLst/>
                        </a:rPr>
                        <a:t>*Modular means article-style structure at the chapter level</a:t>
                      </a:r>
                      <a:endParaRPr lang="en-US" sz="1400" b="0" kern="100" dirty="0">
                        <a:solidFill>
                          <a:schemeClr val="tx1"/>
                        </a:solidFill>
                        <a:effectLst/>
                        <a:latin typeface="Times New Roman" panose="02020603050405020304" pitchFamily="18" charset="0"/>
                        <a:ea typeface="Times New Roman" panose="02020603050405020304" pitchFamily="18" charset="0"/>
                        <a:cs typeface="Times New Roman (Body CS)"/>
                      </a:endParaRPr>
                    </a:p>
                  </a:txBody>
                  <a:tcPr marL="90455" marR="90455" marT="0" marB="0">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pPr marL="342900" marR="0" lvl="0" indent="-342900">
                        <a:buSzPts val="1000"/>
                        <a:buFont typeface="Symbol" pitchFamily="2" charset="2"/>
                        <a:buChar char=""/>
                        <a:tabLst>
                          <a:tab pos="763270" algn="l"/>
                        </a:tabLst>
                      </a:pPr>
                      <a:r>
                        <a:rPr lang="en-US" sz="1400" b="0" kern="100" dirty="0">
                          <a:solidFill>
                            <a:schemeClr val="tx1"/>
                          </a:solidFill>
                          <a:effectLst/>
                        </a:rPr>
                        <a:t>Introduction: individual consolidated introduction chapter is often retained</a:t>
                      </a:r>
                    </a:p>
                    <a:p>
                      <a:pPr marL="342900" marR="0" lvl="0" indent="-342900">
                        <a:buSzPts val="1000"/>
                        <a:buFont typeface="Symbol" pitchFamily="2" charset="2"/>
                        <a:buChar char=""/>
                        <a:tabLst>
                          <a:tab pos="763270" algn="l"/>
                        </a:tabLst>
                      </a:pPr>
                      <a:r>
                        <a:rPr lang="en-US" sz="1400" b="0" kern="100" dirty="0">
                          <a:solidFill>
                            <a:schemeClr val="tx1"/>
                          </a:solidFill>
                          <a:effectLst/>
                        </a:rPr>
                        <a:t>Literature Review: slightly shorter or redistributed/ combined with Introduction</a:t>
                      </a:r>
                    </a:p>
                    <a:p>
                      <a:pPr marL="342900" marR="0" lvl="0" indent="-342900">
                        <a:buSzPts val="1000"/>
                        <a:buFont typeface="Symbol" pitchFamily="2" charset="2"/>
                        <a:buChar char=""/>
                        <a:tabLst>
                          <a:tab pos="763270" algn="l"/>
                        </a:tabLst>
                      </a:pPr>
                      <a:r>
                        <a:rPr lang="en-US" sz="1400" b="0" kern="100" dirty="0">
                          <a:solidFill>
                            <a:schemeClr val="tx1"/>
                          </a:solidFill>
                          <a:effectLst/>
                        </a:rPr>
                        <a:t>Methods: sometimes one consolidated method chapter and sometimes distributed across chapters</a:t>
                      </a:r>
                    </a:p>
                    <a:p>
                      <a:pPr marL="342900" marR="0" lvl="0" indent="-342900">
                        <a:buSzPts val="1000"/>
                        <a:buFont typeface="Symbol" pitchFamily="2" charset="2"/>
                        <a:buChar char=""/>
                        <a:tabLst>
                          <a:tab pos="763270" algn="l"/>
                        </a:tabLst>
                      </a:pPr>
                      <a:r>
                        <a:rPr lang="en-US" sz="1400" b="0" kern="100" dirty="0">
                          <a:solidFill>
                            <a:schemeClr val="tx1"/>
                          </a:solidFill>
                          <a:effectLst/>
                        </a:rPr>
                        <a:t>Results: sometimes global and sometimes per chapter</a:t>
                      </a:r>
                    </a:p>
                    <a:p>
                      <a:pPr marL="342900" marR="0" lvl="0" indent="-342900">
                        <a:buSzPts val="1000"/>
                        <a:buFont typeface="Symbol" pitchFamily="2" charset="2"/>
                        <a:buChar char=""/>
                        <a:tabLst>
                          <a:tab pos="763270" algn="l"/>
                        </a:tabLst>
                      </a:pPr>
                      <a:r>
                        <a:rPr lang="en-US" sz="1400" b="0" kern="100" dirty="0">
                          <a:solidFill>
                            <a:schemeClr val="tx1"/>
                          </a:solidFill>
                          <a:effectLst/>
                        </a:rPr>
                        <a:t>Discussion: often mixed (integrated or partial global and chapter-level)</a:t>
                      </a:r>
                    </a:p>
                    <a:p>
                      <a:pPr marL="342900" marR="0" lvl="0" indent="-342900">
                        <a:buSzPts val="1000"/>
                        <a:buFont typeface="Symbol" pitchFamily="2" charset="2"/>
                        <a:buChar char=""/>
                        <a:tabLst>
                          <a:tab pos="763270" algn="l"/>
                        </a:tabLst>
                      </a:pPr>
                      <a:r>
                        <a:rPr lang="en-US" sz="1400" b="0" kern="100" dirty="0">
                          <a:solidFill>
                            <a:schemeClr val="tx1"/>
                          </a:solidFill>
                          <a:effectLst/>
                        </a:rPr>
                        <a:t>Conclusion: global conclusion (for the entire dissertation) and sometimes shorter.</a:t>
                      </a:r>
                    </a:p>
                    <a:p>
                      <a:pPr marL="342900" marR="0" lvl="0" indent="-342900">
                        <a:buSzPts val="1000"/>
                        <a:buFont typeface="Symbol" pitchFamily="2" charset="2"/>
                        <a:buChar char=""/>
                        <a:tabLst>
                          <a:tab pos="763270" algn="l"/>
                        </a:tabLst>
                      </a:pPr>
                      <a:r>
                        <a:rPr lang="en-US" sz="1400" b="0" kern="100" dirty="0">
                          <a:solidFill>
                            <a:schemeClr val="tx1"/>
                          </a:solidFill>
                          <a:effectLst/>
                        </a:rPr>
                        <a:t>Presentation of appendices: can be at the end of dissertation, in each article-style only, or mix in every chapter</a:t>
                      </a:r>
                    </a:p>
                    <a:p>
                      <a:pPr marL="342900" marR="0" lvl="0" indent="-342900">
                        <a:buSzPts val="1000"/>
                        <a:buFont typeface="Symbol" pitchFamily="2" charset="2"/>
                        <a:buChar char=""/>
                        <a:tabLst>
                          <a:tab pos="763270" algn="l"/>
                        </a:tabLst>
                      </a:pPr>
                      <a:r>
                        <a:rPr lang="en-US" sz="1400" b="0" kern="100" dirty="0">
                          <a:solidFill>
                            <a:schemeClr val="tx1"/>
                          </a:solidFill>
                          <a:effectLst/>
                        </a:rPr>
                        <a:t>Appendix materials: either research practice or result practice oriented</a:t>
                      </a:r>
                    </a:p>
                    <a:p>
                      <a:pPr marL="342900" marR="0" lvl="0" indent="-342900">
                        <a:buSzPts val="1000"/>
                        <a:buFont typeface="Symbol" pitchFamily="2" charset="2"/>
                        <a:buChar char=""/>
                        <a:tabLst>
                          <a:tab pos="763270" algn="l"/>
                        </a:tabLst>
                      </a:pPr>
                      <a:r>
                        <a:rPr lang="en-US" sz="1400" b="0" kern="100" dirty="0">
                          <a:solidFill>
                            <a:schemeClr val="tx1"/>
                          </a:solidFill>
                          <a:effectLst/>
                        </a:rPr>
                        <a:t>Titles: often mix of generic and topic-based titles</a:t>
                      </a:r>
                      <a:endParaRPr lang="en-US" sz="1400" b="0" kern="100" dirty="0">
                        <a:solidFill>
                          <a:schemeClr val="tx1"/>
                        </a:solidFill>
                        <a:effectLst/>
                        <a:latin typeface="Times New Roman" panose="02020603050405020304" pitchFamily="18" charset="0"/>
                        <a:ea typeface="Times New Roman" panose="02020603050405020304" pitchFamily="18" charset="0"/>
                        <a:cs typeface="Times New Roman (Body CS)"/>
                      </a:endParaRPr>
                    </a:p>
                  </a:txBody>
                  <a:tcPr marL="90455" marR="90455" marT="0" marB="0">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extLst>
                  <a:ext uri="{0D108BD9-81ED-4DB2-BD59-A6C34878D82A}">
                    <a16:rowId xmlns:a16="http://schemas.microsoft.com/office/drawing/2014/main" val="153073649"/>
                  </a:ext>
                </a:extLst>
              </a:tr>
            </a:tbl>
          </a:graphicData>
        </a:graphic>
      </p:graphicFrame>
    </p:spTree>
    <p:extLst>
      <p:ext uri="{BB962C8B-B14F-4D97-AF65-F5344CB8AC3E}">
        <p14:creationId xmlns:p14="http://schemas.microsoft.com/office/powerpoint/2010/main" val="2816705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2A7CA-22E6-24FD-D6EB-08ED764E9D34}"/>
              </a:ext>
            </a:extLst>
          </p:cNvPr>
          <p:cNvSpPr>
            <a:spLocks noGrp="1"/>
          </p:cNvSpPr>
          <p:nvPr>
            <p:ph type="title"/>
          </p:nvPr>
        </p:nvSpPr>
        <p:spPr/>
        <p:txBody>
          <a:bodyPr/>
          <a:lstStyle/>
          <a:p>
            <a:r>
              <a:rPr lang="en-US" b="1" dirty="0"/>
              <a:t>Sub-register 3: Hybrid article</a:t>
            </a:r>
          </a:p>
        </p:txBody>
      </p:sp>
      <p:sp>
        <p:nvSpPr>
          <p:cNvPr id="4" name="Date Placeholder 3">
            <a:extLst>
              <a:ext uri="{FF2B5EF4-FFF2-40B4-BE49-F238E27FC236}">
                <a16:creationId xmlns:a16="http://schemas.microsoft.com/office/drawing/2014/main" id="{E26A4485-DC7E-4E77-C364-37F63E655752}"/>
              </a:ext>
            </a:extLst>
          </p:cNvPr>
          <p:cNvSpPr>
            <a:spLocks noGrp="1"/>
          </p:cNvSpPr>
          <p:nvPr>
            <p:ph type="dt" sz="half" idx="10"/>
          </p:nvPr>
        </p:nvSpPr>
        <p:spPr/>
        <p:txBody>
          <a:bodyPr/>
          <a:lstStyle/>
          <a:p>
            <a:r>
              <a:rPr lang="en-US"/>
              <a:t>9/26/25</a:t>
            </a:r>
            <a:endParaRPr lang="en-US" dirty="0"/>
          </a:p>
        </p:txBody>
      </p:sp>
      <p:sp>
        <p:nvSpPr>
          <p:cNvPr id="5" name="Footer Placeholder 4">
            <a:extLst>
              <a:ext uri="{FF2B5EF4-FFF2-40B4-BE49-F238E27FC236}">
                <a16:creationId xmlns:a16="http://schemas.microsoft.com/office/drawing/2014/main" id="{6FDE363D-1A90-6C2C-7583-131151A56DEB}"/>
              </a:ext>
            </a:extLst>
          </p:cNvPr>
          <p:cNvSpPr>
            <a:spLocks noGrp="1"/>
          </p:cNvSpPr>
          <p:nvPr>
            <p:ph type="ftr" sz="quarter" idx="11"/>
          </p:nvPr>
        </p:nvSpPr>
        <p:spPr/>
        <p:txBody>
          <a:bodyPr/>
          <a:lstStyle/>
          <a:p>
            <a:r>
              <a:rPr lang="en-US"/>
              <a:t>Variation in the Dissertation Writing across Applied Sciences</a:t>
            </a:r>
            <a:endParaRPr lang="en-US" dirty="0"/>
          </a:p>
        </p:txBody>
      </p:sp>
      <p:sp>
        <p:nvSpPr>
          <p:cNvPr id="6" name="Slide Number Placeholder 5">
            <a:extLst>
              <a:ext uri="{FF2B5EF4-FFF2-40B4-BE49-F238E27FC236}">
                <a16:creationId xmlns:a16="http://schemas.microsoft.com/office/drawing/2014/main" id="{478EFDEC-D2F7-B790-333E-483D74C1CB22}"/>
              </a:ext>
            </a:extLst>
          </p:cNvPr>
          <p:cNvSpPr>
            <a:spLocks noGrp="1"/>
          </p:cNvSpPr>
          <p:nvPr>
            <p:ph type="sldNum" sz="quarter" idx="12"/>
          </p:nvPr>
        </p:nvSpPr>
        <p:spPr/>
        <p:txBody>
          <a:bodyPr/>
          <a:lstStyle/>
          <a:p>
            <a:fld id="{A65A5C87-DF58-40C8-B092-1DE63DB4547E}" type="slidenum">
              <a:rPr lang="en-US" smtClean="0"/>
              <a:t>19</a:t>
            </a:fld>
            <a:endParaRPr lang="en-US" dirty="0"/>
          </a:p>
        </p:txBody>
      </p:sp>
      <p:graphicFrame>
        <p:nvGraphicFramePr>
          <p:cNvPr id="7" name="Table 6">
            <a:extLst>
              <a:ext uri="{FF2B5EF4-FFF2-40B4-BE49-F238E27FC236}">
                <a16:creationId xmlns:a16="http://schemas.microsoft.com/office/drawing/2014/main" id="{AEA7F821-8A43-EF23-844C-7F1858A33CEA}"/>
              </a:ext>
            </a:extLst>
          </p:cNvPr>
          <p:cNvGraphicFramePr>
            <a:graphicFrameLocks noGrp="1"/>
          </p:cNvGraphicFramePr>
          <p:nvPr>
            <p:extLst>
              <p:ext uri="{D42A27DB-BD31-4B8C-83A1-F6EECF244321}">
                <p14:modId xmlns:p14="http://schemas.microsoft.com/office/powerpoint/2010/main" val="1032940821"/>
              </p:ext>
            </p:extLst>
          </p:nvPr>
        </p:nvGraphicFramePr>
        <p:xfrm>
          <a:off x="630621" y="2238703"/>
          <a:ext cx="11035863" cy="3938259"/>
        </p:xfrm>
        <a:graphic>
          <a:graphicData uri="http://schemas.openxmlformats.org/drawingml/2006/table">
            <a:tbl>
              <a:tblPr firstRow="1" firstCol="1" bandRow="1">
                <a:tableStyleId>{5C22544A-7EE6-4342-B048-85BDC9FD1C3A}</a:tableStyleId>
              </a:tblPr>
              <a:tblGrid>
                <a:gridCol w="2012422">
                  <a:extLst>
                    <a:ext uri="{9D8B030D-6E8A-4147-A177-3AD203B41FA5}">
                      <a16:colId xmlns:a16="http://schemas.microsoft.com/office/drawing/2014/main" val="1967501619"/>
                    </a:ext>
                  </a:extLst>
                </a:gridCol>
                <a:gridCol w="4780240">
                  <a:extLst>
                    <a:ext uri="{9D8B030D-6E8A-4147-A177-3AD203B41FA5}">
                      <a16:colId xmlns:a16="http://schemas.microsoft.com/office/drawing/2014/main" val="60529770"/>
                    </a:ext>
                  </a:extLst>
                </a:gridCol>
                <a:gridCol w="4243201">
                  <a:extLst>
                    <a:ext uri="{9D8B030D-6E8A-4147-A177-3AD203B41FA5}">
                      <a16:colId xmlns:a16="http://schemas.microsoft.com/office/drawing/2014/main" val="3720109960"/>
                    </a:ext>
                  </a:extLst>
                </a:gridCol>
              </a:tblGrid>
              <a:tr h="3938259">
                <a:tc>
                  <a:txBody>
                    <a:bodyPr/>
                    <a:lstStyle/>
                    <a:p>
                      <a:pPr marL="0" marR="0">
                        <a:buNone/>
                      </a:pPr>
                      <a:r>
                        <a:rPr lang="en-US" sz="1400" b="0" kern="100" dirty="0">
                          <a:solidFill>
                            <a:schemeClr val="tx1"/>
                          </a:solidFill>
                          <a:effectLst/>
                          <a:latin typeface="Avenir Book" panose="02000503020000020003" pitchFamily="2" charset="0"/>
                        </a:rPr>
                        <a:t>Hybrid article-based</a:t>
                      </a:r>
                      <a:endParaRPr lang="en-US" sz="1400" b="0" kern="100" dirty="0">
                        <a:solidFill>
                          <a:schemeClr val="tx1"/>
                        </a:solidFill>
                        <a:effectLst/>
                        <a:latin typeface="Avenir Book" panose="02000503020000020003" pitchFamily="2" charset="0"/>
                        <a:ea typeface="Aptos" panose="020B0004020202020204" pitchFamily="34" charset="0"/>
                        <a:cs typeface="Times New Roman" panose="02020603050405020304" pitchFamily="18" charset="0"/>
                      </a:endParaRPr>
                    </a:p>
                  </a:txBody>
                  <a:tcPr marL="64411" marR="64411" marT="0" marB="0">
                    <a:noFill/>
                  </a:tcPr>
                </a:tc>
                <a:tc>
                  <a:txBody>
                    <a:bodyPr/>
                    <a:lstStyle/>
                    <a:p>
                      <a:pPr marL="342900" marR="0" lvl="0" indent="-342900">
                        <a:buSzPts val="1000"/>
                        <a:buFont typeface="Symbol" pitchFamily="2" charset="2"/>
                        <a:buChar char=""/>
                        <a:tabLst>
                          <a:tab pos="763270" algn="l"/>
                        </a:tabLst>
                      </a:pPr>
                      <a:r>
                        <a:rPr lang="en-US" sz="1400" b="0" kern="100" dirty="0">
                          <a:solidFill>
                            <a:schemeClr val="tx1"/>
                          </a:solidFill>
                          <a:effectLst/>
                          <a:latin typeface="Avenir Book" panose="02000503020000020003" pitchFamily="2" charset="0"/>
                        </a:rPr>
                        <a:t>General macrostructure: more than 3 chapters and does not follow a continuous IMRD article-style</a:t>
                      </a:r>
                    </a:p>
                    <a:p>
                      <a:pPr marL="342900" marR="0" lvl="0" indent="-342900">
                        <a:buSzPts val="1000"/>
                        <a:buFont typeface="Symbol" pitchFamily="2" charset="2"/>
                        <a:buChar char=""/>
                        <a:tabLst>
                          <a:tab pos="763270" algn="l"/>
                        </a:tabLst>
                      </a:pPr>
                      <a:r>
                        <a:rPr lang="en-US" sz="1400" b="0" kern="100" dirty="0">
                          <a:solidFill>
                            <a:schemeClr val="tx1"/>
                          </a:solidFill>
                          <a:effectLst/>
                          <a:latin typeface="Avenir Book" panose="02000503020000020003" pitchFamily="2" charset="0"/>
                        </a:rPr>
                        <a:t>Internal structure: partial modularity, or mixed global and modular </a:t>
                      </a:r>
                    </a:p>
                    <a:p>
                      <a:pPr marL="342900" marR="0" lvl="0" indent="-342900">
                        <a:buSzPts val="1000"/>
                        <a:buFont typeface="Symbol" pitchFamily="2" charset="2"/>
                        <a:buChar char=""/>
                        <a:tabLst>
                          <a:tab pos="763270" algn="l"/>
                        </a:tabLst>
                      </a:pPr>
                      <a:r>
                        <a:rPr lang="en-US" sz="1400" b="0" kern="100" dirty="0">
                          <a:solidFill>
                            <a:schemeClr val="tx1"/>
                          </a:solidFill>
                          <a:effectLst/>
                          <a:latin typeface="Avenir Book" panose="02000503020000020003" pitchFamily="2" charset="0"/>
                        </a:rPr>
                        <a:t>Presentation of abstracts and references: inconsistent (some global, some chapter-level).</a:t>
                      </a:r>
                    </a:p>
                    <a:p>
                      <a:pPr marL="0" marR="0">
                        <a:buNone/>
                      </a:pPr>
                      <a:r>
                        <a:rPr lang="en-US" sz="1400" b="0" kern="100" dirty="0">
                          <a:solidFill>
                            <a:schemeClr val="tx1"/>
                          </a:solidFill>
                          <a:effectLst/>
                          <a:latin typeface="Avenir Book" panose="02000503020000020003" pitchFamily="2" charset="0"/>
                        </a:rPr>
                        <a:t> </a:t>
                      </a:r>
                      <a:endParaRPr lang="en-US" sz="1400" b="0" kern="100" dirty="0">
                        <a:solidFill>
                          <a:schemeClr val="tx1"/>
                        </a:solidFill>
                        <a:effectLst/>
                        <a:latin typeface="Avenir Book" panose="02000503020000020003" pitchFamily="2" charset="0"/>
                        <a:ea typeface="Aptos" panose="020B0004020202020204" pitchFamily="34" charset="0"/>
                        <a:cs typeface="Times New Roman" panose="02020603050405020304" pitchFamily="18" charset="0"/>
                      </a:endParaRPr>
                    </a:p>
                  </a:txBody>
                  <a:tcPr marL="64411" marR="64411" marT="0" marB="0">
                    <a:noFill/>
                  </a:tcPr>
                </a:tc>
                <a:tc>
                  <a:txBody>
                    <a:bodyPr/>
                    <a:lstStyle/>
                    <a:p>
                      <a:pPr marL="342900" marR="0" lvl="0" indent="-342900">
                        <a:buSzPts val="1000"/>
                        <a:buFont typeface="Symbol" pitchFamily="2" charset="2"/>
                        <a:buChar char=""/>
                        <a:tabLst>
                          <a:tab pos="685800" algn="l"/>
                          <a:tab pos="763270" algn="l"/>
                        </a:tabLst>
                      </a:pPr>
                      <a:r>
                        <a:rPr lang="en-US" sz="1400" b="0" kern="100" dirty="0">
                          <a:solidFill>
                            <a:schemeClr val="tx1"/>
                          </a:solidFill>
                          <a:effectLst/>
                          <a:latin typeface="Avenir Book" panose="02000503020000020003" pitchFamily="2" charset="0"/>
                        </a:rPr>
                        <a:t>Introduction: typically short introduction chapter; or combined with a brief literature review</a:t>
                      </a:r>
                    </a:p>
                    <a:p>
                      <a:pPr marL="342900" marR="0" lvl="0" indent="-342900">
                        <a:buSzPts val="1000"/>
                        <a:buFont typeface="Symbol" pitchFamily="2" charset="2"/>
                        <a:buChar char=""/>
                        <a:tabLst>
                          <a:tab pos="685800" algn="l"/>
                          <a:tab pos="763270" algn="l"/>
                        </a:tabLst>
                      </a:pPr>
                      <a:r>
                        <a:rPr lang="en-US" sz="1400" b="0" kern="100" dirty="0">
                          <a:solidFill>
                            <a:schemeClr val="tx1"/>
                          </a:solidFill>
                          <a:effectLst/>
                          <a:latin typeface="Avenir Book" panose="02000503020000020003" pitchFamily="2" charset="0"/>
                        </a:rPr>
                        <a:t>Literature Review: typically spread across modular chapters</a:t>
                      </a:r>
                    </a:p>
                    <a:p>
                      <a:pPr marL="342900" marR="0" lvl="0" indent="-342900">
                        <a:buSzPts val="1000"/>
                        <a:buFont typeface="Symbol" pitchFamily="2" charset="2"/>
                        <a:buChar char=""/>
                        <a:tabLst>
                          <a:tab pos="685800" algn="l"/>
                          <a:tab pos="763270" algn="l"/>
                        </a:tabLst>
                      </a:pPr>
                      <a:r>
                        <a:rPr lang="en-US" sz="1400" b="0" kern="100" dirty="0">
                          <a:solidFill>
                            <a:schemeClr val="tx1"/>
                          </a:solidFill>
                          <a:effectLst/>
                          <a:latin typeface="Avenir Book" panose="02000503020000020003" pitchFamily="2" charset="0"/>
                        </a:rPr>
                        <a:t>Methods and Results: partly per chapter, partly consolidated.</a:t>
                      </a:r>
                    </a:p>
                    <a:p>
                      <a:pPr marL="342900" marR="0" lvl="0" indent="-342900">
                        <a:buSzPts val="1000"/>
                        <a:buFont typeface="Symbol" pitchFamily="2" charset="2"/>
                        <a:buChar char=""/>
                        <a:tabLst>
                          <a:tab pos="685800" algn="l"/>
                          <a:tab pos="763270" algn="l"/>
                        </a:tabLst>
                      </a:pPr>
                      <a:r>
                        <a:rPr lang="en-US" sz="1400" b="0" kern="100" dirty="0">
                          <a:solidFill>
                            <a:schemeClr val="tx1"/>
                          </a:solidFill>
                          <a:effectLst/>
                          <a:latin typeface="Avenir Book" panose="02000503020000020003" pitchFamily="2" charset="0"/>
                        </a:rPr>
                        <a:t>Discussion: mixed global and chapter-level.</a:t>
                      </a:r>
                    </a:p>
                    <a:p>
                      <a:pPr marL="342900" marR="0" lvl="0" indent="-342900">
                        <a:buSzPts val="1000"/>
                        <a:buFont typeface="Symbol" pitchFamily="2" charset="2"/>
                        <a:buChar char=""/>
                        <a:tabLst>
                          <a:tab pos="685800" algn="l"/>
                          <a:tab pos="763270" algn="l"/>
                        </a:tabLst>
                      </a:pPr>
                      <a:r>
                        <a:rPr lang="en-US" sz="1400" b="0" kern="100" dirty="0">
                          <a:solidFill>
                            <a:schemeClr val="tx1"/>
                          </a:solidFill>
                          <a:effectLst/>
                          <a:latin typeface="Avenir Book" panose="02000503020000020003" pitchFamily="2" charset="0"/>
                        </a:rPr>
                        <a:t>Presentation of appendices: typically present and at the chapter-level</a:t>
                      </a:r>
                    </a:p>
                    <a:p>
                      <a:pPr marL="342900" marR="0" lvl="0" indent="-342900">
                        <a:buSzPts val="1000"/>
                        <a:buFont typeface="Symbol" pitchFamily="2" charset="2"/>
                        <a:buChar char=""/>
                        <a:tabLst>
                          <a:tab pos="685800" algn="l"/>
                          <a:tab pos="763270" algn="l"/>
                        </a:tabLst>
                      </a:pPr>
                      <a:r>
                        <a:rPr lang="en-US" sz="1400" b="0" kern="100" dirty="0">
                          <a:solidFill>
                            <a:schemeClr val="tx1"/>
                          </a:solidFill>
                          <a:effectLst/>
                          <a:latin typeface="Avenir Book" panose="02000503020000020003" pitchFamily="2" charset="0"/>
                        </a:rPr>
                        <a:t>Appendix materials: research practice or result oriented</a:t>
                      </a:r>
                    </a:p>
                    <a:p>
                      <a:pPr marL="342900" marR="0" lvl="0" indent="-342900">
                        <a:buSzPts val="1000"/>
                        <a:buFont typeface="Symbol" pitchFamily="2" charset="2"/>
                        <a:buChar char=""/>
                        <a:tabLst>
                          <a:tab pos="685800" algn="l"/>
                          <a:tab pos="763270" algn="l"/>
                        </a:tabLst>
                      </a:pPr>
                      <a:r>
                        <a:rPr lang="en-US" sz="1400" b="0" kern="100" dirty="0">
                          <a:solidFill>
                            <a:schemeClr val="tx1"/>
                          </a:solidFill>
                          <a:effectLst/>
                          <a:latin typeface="Avenir Book" panose="02000503020000020003" pitchFamily="2" charset="0"/>
                        </a:rPr>
                        <a:t>Nature of chapter titles: typically specific but not consistently modular.</a:t>
                      </a:r>
                    </a:p>
                    <a:p>
                      <a:pPr marL="342900" marR="0" lvl="0" indent="-342900">
                        <a:buSzPts val="1000"/>
                        <a:buFont typeface="Symbol" pitchFamily="2" charset="2"/>
                        <a:buChar char=""/>
                        <a:tabLst>
                          <a:tab pos="685800" algn="l"/>
                          <a:tab pos="763270" algn="l"/>
                        </a:tabLst>
                      </a:pPr>
                      <a:r>
                        <a:rPr lang="en-US" sz="1400" b="0" kern="100" dirty="0">
                          <a:solidFill>
                            <a:schemeClr val="tx1"/>
                          </a:solidFill>
                          <a:effectLst/>
                          <a:latin typeface="Avenir Book" panose="02000503020000020003" pitchFamily="2" charset="0"/>
                        </a:rPr>
                        <a:t>Publication timeframe: sometimes not indicated, unpublished, or mix of published and unpublished</a:t>
                      </a:r>
                    </a:p>
                    <a:p>
                      <a:pPr marL="0" marR="0">
                        <a:buNone/>
                      </a:pPr>
                      <a:r>
                        <a:rPr lang="en-US" sz="1400" b="0" kern="100" dirty="0">
                          <a:solidFill>
                            <a:schemeClr val="tx1"/>
                          </a:solidFill>
                          <a:effectLst/>
                          <a:latin typeface="Avenir Book" panose="02000503020000020003" pitchFamily="2" charset="0"/>
                        </a:rPr>
                        <a:t> </a:t>
                      </a:r>
                      <a:endParaRPr lang="en-US" sz="1400" b="0" kern="100" dirty="0">
                        <a:solidFill>
                          <a:schemeClr val="tx1"/>
                        </a:solidFill>
                        <a:effectLst/>
                        <a:latin typeface="Avenir Book" panose="02000503020000020003" pitchFamily="2" charset="0"/>
                        <a:ea typeface="Aptos" panose="020B0004020202020204" pitchFamily="34" charset="0"/>
                        <a:cs typeface="Times New Roman" panose="02020603050405020304" pitchFamily="18" charset="0"/>
                      </a:endParaRPr>
                    </a:p>
                  </a:txBody>
                  <a:tcPr marL="64411" marR="64411" marT="0" marB="0">
                    <a:noFill/>
                  </a:tcPr>
                </a:tc>
                <a:extLst>
                  <a:ext uri="{0D108BD9-81ED-4DB2-BD59-A6C34878D82A}">
                    <a16:rowId xmlns:a16="http://schemas.microsoft.com/office/drawing/2014/main" val="4237659244"/>
                  </a:ext>
                </a:extLst>
              </a:tr>
            </a:tbl>
          </a:graphicData>
        </a:graphic>
      </p:graphicFrame>
    </p:spTree>
    <p:extLst>
      <p:ext uri="{BB962C8B-B14F-4D97-AF65-F5344CB8AC3E}">
        <p14:creationId xmlns:p14="http://schemas.microsoft.com/office/powerpoint/2010/main" val="3730200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23CB5-7CC6-828A-D4F4-EAF25FC093ED}"/>
              </a:ext>
            </a:extLst>
          </p:cNvPr>
          <p:cNvSpPr>
            <a:spLocks noGrp="1"/>
          </p:cNvSpPr>
          <p:nvPr>
            <p:ph type="title"/>
          </p:nvPr>
        </p:nvSpPr>
        <p:spPr/>
        <p:txBody>
          <a:bodyPr/>
          <a:lstStyle/>
          <a:p>
            <a:r>
              <a:rPr lang="en-US" sz="3600" b="1" dirty="0"/>
              <a:t>Dissertation Writing</a:t>
            </a:r>
          </a:p>
        </p:txBody>
      </p:sp>
      <p:sp>
        <p:nvSpPr>
          <p:cNvPr id="3" name="Content Placeholder 2">
            <a:extLst>
              <a:ext uri="{FF2B5EF4-FFF2-40B4-BE49-F238E27FC236}">
                <a16:creationId xmlns:a16="http://schemas.microsoft.com/office/drawing/2014/main" id="{BACB0D1E-4949-6C6B-B6BF-26B3E157D833}"/>
              </a:ext>
            </a:extLst>
          </p:cNvPr>
          <p:cNvSpPr>
            <a:spLocks noGrp="1"/>
          </p:cNvSpPr>
          <p:nvPr>
            <p:ph idx="1"/>
          </p:nvPr>
        </p:nvSpPr>
        <p:spPr>
          <a:xfrm>
            <a:off x="689899" y="2195195"/>
            <a:ext cx="6010446" cy="3694176"/>
          </a:xfrm>
        </p:spPr>
        <p:txBody>
          <a:bodyPr>
            <a:normAutofit/>
          </a:bodyPr>
          <a:lstStyle/>
          <a:p>
            <a:pPr marL="0" indent="0">
              <a:buNone/>
            </a:pPr>
            <a:r>
              <a:rPr lang="en-US" sz="2000" dirty="0"/>
              <a:t>What is a dissertation text?</a:t>
            </a:r>
          </a:p>
          <a:p>
            <a:pPr lvl="1"/>
            <a:r>
              <a:rPr lang="en-US" sz="2000" dirty="0"/>
              <a:t>Lengthy and complex scientific text</a:t>
            </a:r>
          </a:p>
          <a:p>
            <a:pPr lvl="1"/>
            <a:r>
              <a:rPr lang="en-US" sz="2000" dirty="0"/>
              <a:t>Highest level of academic literacy and doctoral-level research</a:t>
            </a:r>
          </a:p>
          <a:p>
            <a:pPr lvl="1"/>
            <a:r>
              <a:rPr lang="en-US" sz="2000" dirty="0"/>
              <a:t>A gateway for professional careers</a:t>
            </a:r>
          </a:p>
          <a:p>
            <a:pPr lvl="1"/>
            <a:r>
              <a:rPr lang="en-US" sz="2000" dirty="0"/>
              <a:t>Demonstrating disciplinary knowledge</a:t>
            </a:r>
          </a:p>
          <a:p>
            <a:pPr marL="0" indent="0">
              <a:buNone/>
            </a:pPr>
            <a:r>
              <a:rPr lang="en-US" sz="2000" dirty="0"/>
              <a:t>(Thompson, 2013; Freeman, 2018; Rogers; 2015; Bunton, 2002) </a:t>
            </a:r>
          </a:p>
        </p:txBody>
      </p:sp>
      <p:sp>
        <p:nvSpPr>
          <p:cNvPr id="6" name="Slide Number Placeholder 5">
            <a:extLst>
              <a:ext uri="{FF2B5EF4-FFF2-40B4-BE49-F238E27FC236}">
                <a16:creationId xmlns:a16="http://schemas.microsoft.com/office/drawing/2014/main" id="{E6B11E9A-D262-7DE2-9424-DB74F49995DB}"/>
              </a:ext>
            </a:extLst>
          </p:cNvPr>
          <p:cNvSpPr>
            <a:spLocks noGrp="1"/>
          </p:cNvSpPr>
          <p:nvPr>
            <p:ph type="sldNum" sz="quarter" idx="12"/>
          </p:nvPr>
        </p:nvSpPr>
        <p:spPr/>
        <p:txBody>
          <a:bodyPr/>
          <a:lstStyle/>
          <a:p>
            <a:fld id="{A65A5C87-DF58-40C8-B092-1DE63DB4547E}" type="slidenum">
              <a:rPr lang="en-US" smtClean="0"/>
              <a:t>2</a:t>
            </a:fld>
            <a:endParaRPr lang="en-US" dirty="0"/>
          </a:p>
        </p:txBody>
      </p:sp>
      <p:sp>
        <p:nvSpPr>
          <p:cNvPr id="7" name="Content Placeholder 2">
            <a:extLst>
              <a:ext uri="{FF2B5EF4-FFF2-40B4-BE49-F238E27FC236}">
                <a16:creationId xmlns:a16="http://schemas.microsoft.com/office/drawing/2014/main" id="{CE97284A-C54E-9D52-C42F-37DA4FAA816E}"/>
              </a:ext>
            </a:extLst>
          </p:cNvPr>
          <p:cNvSpPr txBox="1">
            <a:spLocks/>
          </p:cNvSpPr>
          <p:nvPr/>
        </p:nvSpPr>
        <p:spPr>
          <a:xfrm>
            <a:off x="6975086" y="2195195"/>
            <a:ext cx="4702748" cy="1856543"/>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How are the graduate students prepared to write this text?</a:t>
            </a:r>
          </a:p>
          <a:p>
            <a:pPr marL="0" indent="0">
              <a:buFont typeface="Arial" panose="020B0604020202020204" pitchFamily="34" charset="0"/>
              <a:buNone/>
            </a:pPr>
            <a:r>
              <a:rPr lang="en-US" dirty="0"/>
              <a:t>How is the writing training in graduate school?</a:t>
            </a:r>
          </a:p>
          <a:p>
            <a:pPr marL="0" indent="0">
              <a:buFont typeface="Arial" panose="020B0604020202020204" pitchFamily="34" charset="0"/>
              <a:buNone/>
            </a:pPr>
            <a:r>
              <a:rPr lang="en-US" dirty="0"/>
              <a:t>Is the dissertation writing today still the same as it was 20 years ago?</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063102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7EE8937-AD90-F3EA-2FFC-F7B7688F92E2}"/>
            </a:ext>
          </a:extLst>
        </p:cNvPr>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17A2498C-C596-2AE7-76A8-89BCC72D75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5E35C9-8332-565E-5C1D-E3AF9983D6B8}"/>
              </a:ext>
            </a:extLst>
          </p:cNvPr>
          <p:cNvSpPr>
            <a:spLocks noGrp="1"/>
          </p:cNvSpPr>
          <p:nvPr>
            <p:ph type="title"/>
          </p:nvPr>
        </p:nvSpPr>
        <p:spPr>
          <a:xfrm>
            <a:off x="841248" y="256032"/>
            <a:ext cx="10506456" cy="1014984"/>
          </a:xfrm>
        </p:spPr>
        <p:txBody>
          <a:bodyPr vert="horz" lIns="91440" tIns="45720" rIns="91440" bIns="45720" rtlCol="0" anchor="b">
            <a:normAutofit/>
          </a:bodyPr>
          <a:lstStyle/>
          <a:p>
            <a:r>
              <a:rPr lang="en-US" b="1" dirty="0"/>
              <a:t>Sub-register 4: Article-based</a:t>
            </a:r>
          </a:p>
        </p:txBody>
      </p:sp>
      <p:sp>
        <p:nvSpPr>
          <p:cNvPr id="36" name="Rectangle 35">
            <a:extLst>
              <a:ext uri="{FF2B5EF4-FFF2-40B4-BE49-F238E27FC236}">
                <a16:creationId xmlns:a16="http://schemas.microsoft.com/office/drawing/2014/main" id="{A1F63C75-CF1A-66AB-8313-1B5EFDE900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9144"/>
          </a:xfrm>
          <a:prstGeom prst="rect">
            <a:avLst/>
          </a:prstGeom>
          <a:solidFill>
            <a:schemeClr val="tx1">
              <a:lumMod val="65000"/>
              <a:lumOff val="35000"/>
              <a:alpha val="30000"/>
            </a:schemeClr>
          </a:solidFill>
          <a:ln w="9525">
            <a:solidFill>
              <a:schemeClr val="tx1">
                <a:lumMod val="65000"/>
                <a:lumOff val="35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E4218E2C-FCF1-A5A7-5696-61F899830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Date Placeholder 3">
            <a:extLst>
              <a:ext uri="{FF2B5EF4-FFF2-40B4-BE49-F238E27FC236}">
                <a16:creationId xmlns:a16="http://schemas.microsoft.com/office/drawing/2014/main" id="{F7D61D6A-98AB-62BF-DBC1-DD28025EBF07}"/>
              </a:ext>
            </a:extLst>
          </p:cNvPr>
          <p:cNvSpPr>
            <a:spLocks noGrp="1"/>
          </p:cNvSpPr>
          <p:nvPr>
            <p:ph type="dt" sz="half" idx="10"/>
          </p:nvPr>
        </p:nvSpPr>
        <p:spPr>
          <a:xfrm>
            <a:off x="841248" y="6356350"/>
            <a:ext cx="2577503" cy="365125"/>
          </a:xfrm>
        </p:spPr>
        <p:txBody>
          <a:bodyPr vert="horz" lIns="91440" tIns="45720" rIns="91440" bIns="45720" rtlCol="0">
            <a:normAutofit/>
          </a:bodyPr>
          <a:lstStyle/>
          <a:p>
            <a:pPr>
              <a:spcAft>
                <a:spcPts val="600"/>
              </a:spcAft>
            </a:pPr>
            <a:r>
              <a:rPr lang="en-US"/>
              <a:t>9/26/25</a:t>
            </a:r>
          </a:p>
        </p:txBody>
      </p:sp>
      <p:sp>
        <p:nvSpPr>
          <p:cNvPr id="5" name="Footer Placeholder 4">
            <a:extLst>
              <a:ext uri="{FF2B5EF4-FFF2-40B4-BE49-F238E27FC236}">
                <a16:creationId xmlns:a16="http://schemas.microsoft.com/office/drawing/2014/main" id="{994DBBE1-D213-B904-9FA8-8BCC93EE1770}"/>
              </a:ext>
            </a:extLst>
          </p:cNvPr>
          <p:cNvSpPr>
            <a:spLocks noGrp="1"/>
          </p:cNvSpPr>
          <p:nvPr>
            <p:ph type="ftr" sz="quarter" idx="11"/>
          </p:nvPr>
        </p:nvSpPr>
        <p:spPr>
          <a:xfrm>
            <a:off x="4038600" y="6356350"/>
            <a:ext cx="4114800" cy="365125"/>
          </a:xfrm>
        </p:spPr>
        <p:txBody>
          <a:bodyPr vert="horz" lIns="91440" tIns="45720" rIns="91440" bIns="45720" rtlCol="0">
            <a:normAutofit/>
          </a:bodyPr>
          <a:lstStyle/>
          <a:p>
            <a:pPr>
              <a:spcAft>
                <a:spcPts val="600"/>
              </a:spcAft>
            </a:pPr>
            <a:r>
              <a:rPr lang="en-US" sz="1100" kern="1200">
                <a:latin typeface="+mn-lt"/>
                <a:ea typeface="+mn-ea"/>
                <a:cs typeface="+mn-cs"/>
              </a:rPr>
              <a:t>Variation in the Dissertation Writing across Applied Sciences</a:t>
            </a:r>
          </a:p>
        </p:txBody>
      </p:sp>
      <p:sp>
        <p:nvSpPr>
          <p:cNvPr id="6" name="Slide Number Placeholder 5">
            <a:extLst>
              <a:ext uri="{FF2B5EF4-FFF2-40B4-BE49-F238E27FC236}">
                <a16:creationId xmlns:a16="http://schemas.microsoft.com/office/drawing/2014/main" id="{6D6F05D8-8FCD-6038-8EBF-CBF345F4C7A6}"/>
              </a:ext>
            </a:extLst>
          </p:cNvPr>
          <p:cNvSpPr>
            <a:spLocks noGrp="1"/>
          </p:cNvSpPr>
          <p:nvPr>
            <p:ph type="sldNum" sz="quarter" idx="12"/>
          </p:nvPr>
        </p:nvSpPr>
        <p:spPr>
          <a:xfrm>
            <a:off x="8873254" y="6356350"/>
            <a:ext cx="2477498" cy="365125"/>
          </a:xfrm>
        </p:spPr>
        <p:txBody>
          <a:bodyPr vert="horz" lIns="91440" tIns="45720" rIns="91440" bIns="45720" rtlCol="0">
            <a:normAutofit/>
          </a:bodyPr>
          <a:lstStyle/>
          <a:p>
            <a:pPr>
              <a:spcAft>
                <a:spcPts val="600"/>
              </a:spcAft>
            </a:pPr>
            <a:fld id="{A65A5C87-DF58-40C8-B092-1DE63DB4547E}" type="slidenum">
              <a:rPr lang="en-US"/>
              <a:pPr>
                <a:spcAft>
                  <a:spcPts val="600"/>
                </a:spcAft>
              </a:pPr>
              <a:t>20</a:t>
            </a:fld>
            <a:endParaRPr lang="en-US"/>
          </a:p>
        </p:txBody>
      </p:sp>
      <p:graphicFrame>
        <p:nvGraphicFramePr>
          <p:cNvPr id="7" name="Content Placeholder 6">
            <a:extLst>
              <a:ext uri="{FF2B5EF4-FFF2-40B4-BE49-F238E27FC236}">
                <a16:creationId xmlns:a16="http://schemas.microsoft.com/office/drawing/2014/main" id="{BB944827-30FB-FC07-D67D-1F1498132F2A}"/>
              </a:ext>
            </a:extLst>
          </p:cNvPr>
          <p:cNvGraphicFramePr>
            <a:graphicFrameLocks noGrp="1"/>
          </p:cNvGraphicFramePr>
          <p:nvPr>
            <p:ph idx="1"/>
            <p:extLst>
              <p:ext uri="{D42A27DB-BD31-4B8C-83A1-F6EECF244321}">
                <p14:modId xmlns:p14="http://schemas.microsoft.com/office/powerpoint/2010/main" val="1870708420"/>
              </p:ext>
            </p:extLst>
          </p:nvPr>
        </p:nvGraphicFramePr>
        <p:xfrm>
          <a:off x="576655" y="1717841"/>
          <a:ext cx="11030187" cy="4636008"/>
        </p:xfrm>
        <a:graphic>
          <a:graphicData uri="http://schemas.openxmlformats.org/drawingml/2006/table">
            <a:tbl>
              <a:tblPr firstRow="1" firstCol="1" bandRow="1">
                <a:noFill/>
                <a:tableStyleId>{5C22544A-7EE6-4342-B048-85BDC9FD1C3A}</a:tableStyleId>
              </a:tblPr>
              <a:tblGrid>
                <a:gridCol w="2581979">
                  <a:extLst>
                    <a:ext uri="{9D8B030D-6E8A-4147-A177-3AD203B41FA5}">
                      <a16:colId xmlns:a16="http://schemas.microsoft.com/office/drawing/2014/main" val="1665993485"/>
                    </a:ext>
                  </a:extLst>
                </a:gridCol>
                <a:gridCol w="4408789">
                  <a:extLst>
                    <a:ext uri="{9D8B030D-6E8A-4147-A177-3AD203B41FA5}">
                      <a16:colId xmlns:a16="http://schemas.microsoft.com/office/drawing/2014/main" val="587238914"/>
                    </a:ext>
                  </a:extLst>
                </a:gridCol>
                <a:gridCol w="4039419">
                  <a:extLst>
                    <a:ext uri="{9D8B030D-6E8A-4147-A177-3AD203B41FA5}">
                      <a16:colId xmlns:a16="http://schemas.microsoft.com/office/drawing/2014/main" val="2375030447"/>
                    </a:ext>
                  </a:extLst>
                </a:gridCol>
              </a:tblGrid>
              <a:tr h="4636008">
                <a:tc>
                  <a:txBody>
                    <a:bodyPr/>
                    <a:lstStyle/>
                    <a:p>
                      <a:pPr marL="0" marR="0">
                        <a:buNone/>
                      </a:pPr>
                      <a:r>
                        <a:rPr lang="en-US" sz="1600" b="0" kern="100" dirty="0">
                          <a:solidFill>
                            <a:schemeClr val="tx1"/>
                          </a:solidFill>
                          <a:effectLst/>
                          <a:latin typeface="Avenir Book" panose="02000503020000020003" pitchFamily="2" charset="0"/>
                          <a:ea typeface="Aptos" panose="020B0004020202020204" pitchFamily="34" charset="0"/>
                          <a:cs typeface="Times New Roman" panose="02020603050405020304" pitchFamily="18" charset="0"/>
                        </a:rPr>
                        <a:t>Article-based</a:t>
                      </a:r>
                    </a:p>
                  </a:txBody>
                  <a:tcPr marL="68580" marR="68580" marT="0" marB="0">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pPr marL="342900" marR="0" lvl="0" indent="-342900">
                        <a:buSzPts val="1000"/>
                        <a:buFont typeface="Symbol" pitchFamily="2" charset="2"/>
                        <a:buChar char=""/>
                        <a:tabLst>
                          <a:tab pos="763270" algn="l"/>
                        </a:tabLst>
                      </a:pPr>
                      <a:r>
                        <a:rPr lang="en-US" sz="1600" b="0" kern="100">
                          <a:solidFill>
                            <a:schemeClr val="tx1"/>
                          </a:solidFill>
                          <a:effectLst/>
                          <a:latin typeface="Avenir Book" panose="02000503020000020003" pitchFamily="2" charset="0"/>
                          <a:ea typeface="Times New Roman" panose="02020603050405020304" pitchFamily="18" charset="0"/>
                          <a:cs typeface="Times New Roman (Body CS)"/>
                        </a:rPr>
                        <a:t>Authorship: collaborative with varying degree of graduate student as the first author; could be solo but rare</a:t>
                      </a:r>
                    </a:p>
                    <a:p>
                      <a:pPr marL="342900" marR="0" lvl="0" indent="-342900">
                        <a:buSzPts val="1000"/>
                        <a:buFont typeface="Symbol" pitchFamily="2" charset="2"/>
                        <a:buChar char=""/>
                        <a:tabLst>
                          <a:tab pos="763270" algn="l"/>
                        </a:tabLst>
                      </a:pPr>
                      <a:r>
                        <a:rPr lang="en-US" sz="1600" b="0" kern="100">
                          <a:solidFill>
                            <a:schemeClr val="tx1"/>
                          </a:solidFill>
                          <a:effectLst/>
                          <a:latin typeface="Avenir Book" panose="02000503020000020003" pitchFamily="2" charset="0"/>
                          <a:ea typeface="Times New Roman" panose="02020603050405020304" pitchFamily="18" charset="0"/>
                          <a:cs typeface="Times New Roman (Body CS)"/>
                        </a:rPr>
                        <a:t>Disciplinary/ interdisciplinary collaboration: frequently across department and multiple institutions; moderately across department within one institution or only within one department</a:t>
                      </a:r>
                    </a:p>
                    <a:p>
                      <a:pPr marL="342900" marR="0" lvl="0" indent="-342900">
                        <a:buSzPts val="1000"/>
                        <a:buFont typeface="Symbol" pitchFamily="2" charset="2"/>
                        <a:buChar char=""/>
                        <a:tabLst>
                          <a:tab pos="763270" algn="l"/>
                        </a:tabLst>
                      </a:pPr>
                      <a:r>
                        <a:rPr lang="en-US" sz="1600" b="0" kern="100">
                          <a:solidFill>
                            <a:schemeClr val="tx1"/>
                          </a:solidFill>
                          <a:effectLst/>
                          <a:latin typeface="Avenir Book" panose="02000503020000020003" pitchFamily="2" charset="0"/>
                          <a:ea typeface="Times New Roman" panose="02020603050405020304" pitchFamily="18" charset="0"/>
                          <a:cs typeface="Times New Roman (Body CS)"/>
                        </a:rPr>
                        <a:t>General macrostructure: dissertation does not follow a continuous IMRD (&gt; 3 chapters; not IMRD)</a:t>
                      </a:r>
                    </a:p>
                    <a:p>
                      <a:pPr marL="342900" marR="0" lvl="0" indent="-342900">
                        <a:buSzPts val="1000"/>
                        <a:buFont typeface="Symbol" pitchFamily="2" charset="2"/>
                        <a:buChar char=""/>
                        <a:tabLst>
                          <a:tab pos="763270" algn="l"/>
                        </a:tabLst>
                      </a:pPr>
                      <a:r>
                        <a:rPr lang="en-US" sz="1600" b="0" kern="100">
                          <a:solidFill>
                            <a:schemeClr val="tx1"/>
                          </a:solidFill>
                          <a:effectLst/>
                          <a:latin typeface="Avenir Book" panose="02000503020000020003" pitchFamily="2" charset="0"/>
                          <a:ea typeface="Times New Roman" panose="02020603050405020304" pitchFamily="18" charset="0"/>
                          <a:cs typeface="Times New Roman (Body CS)"/>
                        </a:rPr>
                        <a:t>Internal structural pattern: IMRD repeated per chapter</a:t>
                      </a:r>
                    </a:p>
                    <a:p>
                      <a:pPr marL="342900" marR="0" lvl="0" indent="-342900">
                        <a:buSzPts val="1000"/>
                        <a:buFont typeface="Symbol" pitchFamily="2" charset="2"/>
                        <a:buChar char=""/>
                        <a:tabLst>
                          <a:tab pos="763270" algn="l"/>
                        </a:tabLst>
                      </a:pPr>
                      <a:r>
                        <a:rPr lang="en-US" sz="1600" b="0" kern="100">
                          <a:solidFill>
                            <a:schemeClr val="tx1"/>
                          </a:solidFill>
                          <a:effectLst/>
                          <a:latin typeface="Avenir Book" panose="02000503020000020003" pitchFamily="2" charset="0"/>
                          <a:ea typeface="Times New Roman" panose="02020603050405020304" pitchFamily="18" charset="0"/>
                          <a:cs typeface="Times New Roman (Body CS)"/>
                        </a:rPr>
                        <a:t>Presentation of abstract(s) and/or references: at the chapter-level.</a:t>
                      </a:r>
                    </a:p>
                    <a:p>
                      <a:pPr marL="342900" marR="0" lvl="0" indent="-342900">
                        <a:buSzPts val="1000"/>
                        <a:buFont typeface="Symbol" pitchFamily="2" charset="2"/>
                        <a:buChar char=""/>
                        <a:tabLst>
                          <a:tab pos="763270" algn="l"/>
                        </a:tabLst>
                      </a:pPr>
                      <a:r>
                        <a:rPr lang="en-US" sz="1600" b="0" kern="100">
                          <a:solidFill>
                            <a:schemeClr val="tx1"/>
                          </a:solidFill>
                          <a:effectLst/>
                          <a:latin typeface="Avenir Book" panose="02000503020000020003" pitchFamily="2" charset="0"/>
                          <a:ea typeface="Times New Roman" panose="02020603050405020304" pitchFamily="18" charset="0"/>
                          <a:cs typeface="Times New Roman (Body CS)"/>
                        </a:rPr>
                        <a:t>Publication timeframe: could be all unpublished work and typically indicated, published work and typically indicated, mix of unpublished and published</a:t>
                      </a:r>
                    </a:p>
                  </a:txBody>
                  <a:tcPr marL="68580" marR="68580" marT="0" marB="0">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pPr marL="342900" marR="0" lvl="0" indent="-342900">
                        <a:buSzPts val="1000"/>
                        <a:buFont typeface="Symbol" pitchFamily="2" charset="2"/>
                        <a:buChar char=""/>
                        <a:tabLst>
                          <a:tab pos="763270" algn="l"/>
                        </a:tabLst>
                      </a:pPr>
                      <a:r>
                        <a:rPr lang="en-US" sz="1600" b="0" kern="100" dirty="0">
                          <a:solidFill>
                            <a:schemeClr val="tx1"/>
                          </a:solidFill>
                          <a:effectLst/>
                          <a:latin typeface="Avenir Book" panose="02000503020000020003" pitchFamily="2" charset="0"/>
                          <a:ea typeface="Times New Roman" panose="02020603050405020304" pitchFamily="18" charset="0"/>
                          <a:cs typeface="Times New Roman (Body CS)"/>
                        </a:rPr>
                        <a:t>Introduction: typically, short individual chapter </a:t>
                      </a:r>
                    </a:p>
                    <a:p>
                      <a:pPr marL="342900" marR="0" lvl="0" indent="-342900">
                        <a:buSzPts val="1000"/>
                        <a:buFont typeface="Symbol" pitchFamily="2" charset="2"/>
                        <a:buChar char=""/>
                        <a:tabLst>
                          <a:tab pos="763270" algn="l"/>
                        </a:tabLst>
                      </a:pPr>
                      <a:r>
                        <a:rPr lang="en-US" sz="1600" b="0" kern="100" dirty="0">
                          <a:solidFill>
                            <a:schemeClr val="tx1"/>
                          </a:solidFill>
                          <a:effectLst/>
                          <a:latin typeface="Avenir Book" panose="02000503020000020003" pitchFamily="2" charset="0"/>
                          <a:ea typeface="Times New Roman" panose="02020603050405020304" pitchFamily="18" charset="0"/>
                          <a:cs typeface="Times New Roman (Body CS)"/>
                        </a:rPr>
                        <a:t>Literature Review: typically embedded within the short individual Introduction chapter or embedded within IMRD chapters</a:t>
                      </a:r>
                    </a:p>
                    <a:p>
                      <a:pPr marL="342900" marR="0" lvl="0" indent="-342900">
                        <a:buSzPts val="1000"/>
                        <a:buFont typeface="Symbol" pitchFamily="2" charset="2"/>
                        <a:buChar char=""/>
                        <a:tabLst>
                          <a:tab pos="763270" algn="l"/>
                        </a:tabLst>
                      </a:pPr>
                      <a:r>
                        <a:rPr lang="en-US" sz="1600" b="0" kern="100" dirty="0">
                          <a:solidFill>
                            <a:schemeClr val="tx1"/>
                          </a:solidFill>
                          <a:effectLst/>
                          <a:latin typeface="Avenir Book" panose="02000503020000020003" pitchFamily="2" charset="0"/>
                          <a:ea typeface="Times New Roman" panose="02020603050405020304" pitchFamily="18" charset="0"/>
                          <a:cs typeface="Times New Roman (Body CS)"/>
                        </a:rPr>
                        <a:t>Methods, Results, and Discussion chapters: frequently repeated per chapter.</a:t>
                      </a:r>
                    </a:p>
                    <a:p>
                      <a:pPr marL="342900" marR="0" lvl="0" indent="-342900">
                        <a:buSzPts val="1000"/>
                        <a:buFont typeface="Symbol" pitchFamily="2" charset="2"/>
                        <a:buChar char=""/>
                        <a:tabLst>
                          <a:tab pos="763270" algn="l"/>
                        </a:tabLst>
                      </a:pPr>
                      <a:r>
                        <a:rPr lang="en-US" sz="1600" b="0" kern="100" dirty="0">
                          <a:solidFill>
                            <a:schemeClr val="tx1"/>
                          </a:solidFill>
                          <a:effectLst/>
                          <a:latin typeface="Avenir Book" panose="02000503020000020003" pitchFamily="2" charset="0"/>
                          <a:ea typeface="Times New Roman" panose="02020603050405020304" pitchFamily="18" charset="0"/>
                          <a:cs typeface="Times New Roman (Body CS)"/>
                        </a:rPr>
                        <a:t>Conclusion: minimal or short global wrap-up</a:t>
                      </a:r>
                    </a:p>
                    <a:p>
                      <a:pPr marL="342900" marR="0" lvl="0" indent="-342900">
                        <a:buSzPts val="1000"/>
                        <a:buFont typeface="Symbol" pitchFamily="2" charset="2"/>
                        <a:buChar char=""/>
                        <a:tabLst>
                          <a:tab pos="763270" algn="l"/>
                        </a:tabLst>
                      </a:pPr>
                      <a:r>
                        <a:rPr lang="en-US" sz="1600" b="0" kern="100" dirty="0">
                          <a:solidFill>
                            <a:schemeClr val="tx1"/>
                          </a:solidFill>
                          <a:effectLst/>
                          <a:latin typeface="Avenir Book" panose="02000503020000020003" pitchFamily="2" charset="0"/>
                          <a:ea typeface="Times New Roman" panose="02020603050405020304" pitchFamily="18" charset="0"/>
                          <a:cs typeface="Times New Roman (Body CS)"/>
                        </a:rPr>
                        <a:t>Presentation of appendices: frequently across chapters; one single consolidated appendix is rare</a:t>
                      </a:r>
                    </a:p>
                    <a:p>
                      <a:pPr marL="342900" marR="0" lvl="0" indent="-342900">
                        <a:buSzPts val="1000"/>
                        <a:buFont typeface="Symbol" pitchFamily="2" charset="2"/>
                        <a:buChar char=""/>
                        <a:tabLst>
                          <a:tab pos="763270" algn="l"/>
                        </a:tabLst>
                      </a:pPr>
                      <a:r>
                        <a:rPr lang="en-US" sz="1600" b="0" kern="100" dirty="0">
                          <a:solidFill>
                            <a:schemeClr val="tx1"/>
                          </a:solidFill>
                          <a:effectLst/>
                          <a:latin typeface="Avenir Book" panose="02000503020000020003" pitchFamily="2" charset="0"/>
                          <a:ea typeface="Times New Roman" panose="02020603050405020304" pitchFamily="18" charset="0"/>
                          <a:cs typeface="Times New Roman (Body CS)"/>
                        </a:rPr>
                        <a:t>Appendix materials: typically research result oriented or mix of research practice and results</a:t>
                      </a:r>
                    </a:p>
                    <a:p>
                      <a:pPr marL="342900" marR="0" lvl="0" indent="-342900">
                        <a:buSzPts val="1000"/>
                        <a:buFont typeface="Symbol" pitchFamily="2" charset="2"/>
                        <a:buChar char=""/>
                        <a:tabLst>
                          <a:tab pos="763270" algn="l"/>
                        </a:tabLst>
                      </a:pPr>
                      <a:r>
                        <a:rPr lang="en-US" sz="1600" b="0" kern="100" dirty="0">
                          <a:solidFill>
                            <a:schemeClr val="tx1"/>
                          </a:solidFill>
                          <a:effectLst/>
                          <a:latin typeface="Avenir Book" panose="02000503020000020003" pitchFamily="2" charset="0"/>
                          <a:ea typeface="Times New Roman" panose="02020603050405020304" pitchFamily="18" charset="0"/>
                          <a:cs typeface="Times New Roman (Body CS)"/>
                        </a:rPr>
                        <a:t>Nature of chapter titles: topic-based/ chapter-related </a:t>
                      </a:r>
                    </a:p>
                  </a:txBody>
                  <a:tcPr marL="68580" marR="68580" marT="0" marB="0">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extLst>
                  <a:ext uri="{0D108BD9-81ED-4DB2-BD59-A6C34878D82A}">
                    <a16:rowId xmlns:a16="http://schemas.microsoft.com/office/drawing/2014/main" val="153073649"/>
                  </a:ext>
                </a:extLst>
              </a:tr>
            </a:tbl>
          </a:graphicData>
        </a:graphic>
      </p:graphicFrame>
    </p:spTree>
    <p:extLst>
      <p:ext uri="{BB962C8B-B14F-4D97-AF65-F5344CB8AC3E}">
        <p14:creationId xmlns:p14="http://schemas.microsoft.com/office/powerpoint/2010/main" val="2018327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78E37F3-A5A7-1BB8-295A-50F424A7914C}"/>
              </a:ext>
            </a:extLst>
          </p:cNvPr>
          <p:cNvSpPr>
            <a:spLocks noGrp="1"/>
          </p:cNvSpPr>
          <p:nvPr>
            <p:ph type="title"/>
          </p:nvPr>
        </p:nvSpPr>
        <p:spPr>
          <a:xfrm>
            <a:off x="841247" y="978619"/>
            <a:ext cx="3410712" cy="1106424"/>
          </a:xfrm>
        </p:spPr>
        <p:txBody>
          <a:bodyPr vert="horz" lIns="91440" tIns="45720" rIns="91440" bIns="45720" rtlCol="0" anchor="ctr">
            <a:normAutofit/>
          </a:bodyPr>
          <a:lstStyle/>
          <a:p>
            <a:r>
              <a:rPr lang="en-US" sz="2800" b="1"/>
              <a:t>Results: The Trend</a:t>
            </a:r>
          </a:p>
        </p:txBody>
      </p:sp>
      <p:sp>
        <p:nvSpPr>
          <p:cNvPr id="21" name="Rectangle 20">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093976"/>
            <a:ext cx="3328416"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9EB2E860-0C9F-4A6B-4AC3-D9603E80D89D}"/>
              </a:ext>
            </a:extLst>
          </p:cNvPr>
          <p:cNvSpPr txBox="1"/>
          <p:nvPr/>
        </p:nvSpPr>
        <p:spPr>
          <a:xfrm>
            <a:off x="841248" y="2252870"/>
            <a:ext cx="3412219" cy="3560251"/>
          </a:xfrm>
          <a:prstGeom prst="rect">
            <a:avLst/>
          </a:prstGeom>
        </p:spPr>
        <p:txBody>
          <a:bodyPr vert="horz" lIns="91440" tIns="45720" rIns="91440" bIns="45720" rtlCol="0">
            <a:normAutofit/>
          </a:bodyPr>
          <a:lstStyle/>
          <a:p>
            <a:pPr marL="285750" indent="-228600">
              <a:lnSpc>
                <a:spcPct val="110000"/>
              </a:lnSpc>
              <a:spcAft>
                <a:spcPts val="600"/>
              </a:spcAft>
              <a:buFont typeface="Arial" panose="020B0604020202020204" pitchFamily="34" charset="0"/>
              <a:buChar char="•"/>
            </a:pPr>
            <a:r>
              <a:rPr lang="en-US" sz="1700"/>
              <a:t>Monograph: strongest Applied linguistics and Psychology)</a:t>
            </a:r>
          </a:p>
          <a:p>
            <a:pPr marL="285750" indent="-228600">
              <a:lnSpc>
                <a:spcPct val="110000"/>
              </a:lnSpc>
              <a:spcAft>
                <a:spcPts val="600"/>
              </a:spcAft>
              <a:buFont typeface="Arial" panose="020B0604020202020204" pitchFamily="34" charset="0"/>
              <a:buChar char="•"/>
            </a:pPr>
            <a:r>
              <a:rPr lang="en-US" sz="1700"/>
              <a:t>Hybrid forms mark transitional spaces </a:t>
            </a:r>
          </a:p>
          <a:p>
            <a:pPr marL="285750" indent="-228600">
              <a:lnSpc>
                <a:spcPct val="110000"/>
              </a:lnSpc>
              <a:spcAft>
                <a:spcPts val="600"/>
              </a:spcAft>
              <a:buFont typeface="Arial" panose="020B0604020202020204" pitchFamily="34" charset="0"/>
              <a:buChar char="•"/>
            </a:pPr>
            <a:r>
              <a:rPr lang="en-US" sz="1700"/>
              <a:t>(Psychology and Engineering)</a:t>
            </a:r>
          </a:p>
          <a:p>
            <a:pPr marL="285750" indent="-228600">
              <a:lnSpc>
                <a:spcPct val="110000"/>
              </a:lnSpc>
              <a:spcAft>
                <a:spcPts val="600"/>
              </a:spcAft>
              <a:buFont typeface="Arial" panose="020B0604020202020204" pitchFamily="34" charset="0"/>
              <a:buChar char="•"/>
            </a:pPr>
            <a:r>
              <a:rPr lang="en-US" sz="1700"/>
              <a:t>Article-based: strongest in Vetmed and Engineering</a:t>
            </a:r>
          </a:p>
          <a:p>
            <a:pPr marL="285750" indent="-228600">
              <a:lnSpc>
                <a:spcPct val="110000"/>
              </a:lnSpc>
              <a:spcAft>
                <a:spcPts val="600"/>
              </a:spcAft>
              <a:buFont typeface="Arial" panose="020B0604020202020204" pitchFamily="34" charset="0"/>
              <a:buChar char="•"/>
            </a:pPr>
            <a:endParaRPr lang="en-US" sz="1700"/>
          </a:p>
        </p:txBody>
      </p:sp>
      <p:pic>
        <p:nvPicPr>
          <p:cNvPr id="10" name="Picture 9" descr="A graph of different colored lines&#10;&#10;AI-generated content may be incorrect.">
            <a:extLst>
              <a:ext uri="{FF2B5EF4-FFF2-40B4-BE49-F238E27FC236}">
                <a16:creationId xmlns:a16="http://schemas.microsoft.com/office/drawing/2014/main" id="{3ABD78D9-0635-2FAD-433D-A9862F128C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0640" y="1148670"/>
            <a:ext cx="6656832" cy="4460076"/>
          </a:xfrm>
          <a:prstGeom prst="rect">
            <a:avLst/>
          </a:prstGeom>
        </p:spPr>
      </p:pic>
      <p:sp>
        <p:nvSpPr>
          <p:cNvPr id="4" name="Date Placeholder 3">
            <a:extLst>
              <a:ext uri="{FF2B5EF4-FFF2-40B4-BE49-F238E27FC236}">
                <a16:creationId xmlns:a16="http://schemas.microsoft.com/office/drawing/2014/main" id="{1B31B565-B991-05E6-43E1-79F7EF6929A7}"/>
              </a:ext>
            </a:extLst>
          </p:cNvPr>
          <p:cNvSpPr>
            <a:spLocks noGrp="1"/>
          </p:cNvSpPr>
          <p:nvPr>
            <p:ph type="dt" sz="half" idx="10"/>
          </p:nvPr>
        </p:nvSpPr>
        <p:spPr>
          <a:xfrm>
            <a:off x="841248" y="6356350"/>
            <a:ext cx="2743200" cy="365125"/>
          </a:xfrm>
        </p:spPr>
        <p:txBody>
          <a:bodyPr vert="horz" lIns="91440" tIns="45720" rIns="91440" bIns="45720" rtlCol="0" anchor="ctr">
            <a:normAutofit/>
          </a:bodyPr>
          <a:lstStyle/>
          <a:p>
            <a:pPr>
              <a:spcAft>
                <a:spcPts val="600"/>
              </a:spcAft>
            </a:pPr>
            <a:r>
              <a:rPr lang="en-US">
                <a:solidFill>
                  <a:schemeClr val="tx2">
                    <a:lumMod val="50000"/>
                    <a:lumOff val="50000"/>
                  </a:schemeClr>
                </a:solidFill>
              </a:rPr>
              <a:t>9/26/25</a:t>
            </a:r>
          </a:p>
        </p:txBody>
      </p:sp>
      <p:sp>
        <p:nvSpPr>
          <p:cNvPr id="5" name="Footer Placeholder 4">
            <a:extLst>
              <a:ext uri="{FF2B5EF4-FFF2-40B4-BE49-F238E27FC236}">
                <a16:creationId xmlns:a16="http://schemas.microsoft.com/office/drawing/2014/main" id="{EFB5F867-EB9B-B8AA-01D7-50A4DB95CA8D}"/>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sz="1100" kern="1200">
                <a:solidFill>
                  <a:schemeClr val="tx2">
                    <a:lumMod val="50000"/>
                    <a:lumOff val="50000"/>
                  </a:schemeClr>
                </a:solidFill>
                <a:latin typeface="+mn-lt"/>
                <a:ea typeface="+mn-ea"/>
                <a:cs typeface="+mn-cs"/>
              </a:rPr>
              <a:t>Variation in the Dissertation Writing across Applied Sciences</a:t>
            </a:r>
          </a:p>
        </p:txBody>
      </p:sp>
      <p:sp>
        <p:nvSpPr>
          <p:cNvPr id="6" name="Slide Number Placeholder 5">
            <a:extLst>
              <a:ext uri="{FF2B5EF4-FFF2-40B4-BE49-F238E27FC236}">
                <a16:creationId xmlns:a16="http://schemas.microsoft.com/office/drawing/2014/main" id="{7203BDC3-83A9-7271-37F0-AF10E1DE5EFC}"/>
              </a:ext>
            </a:extLst>
          </p:cNvPr>
          <p:cNvSpPr>
            <a:spLocks noGrp="1"/>
          </p:cNvSpPr>
          <p:nvPr>
            <p:ph type="sldNum" sz="quarter" idx="12"/>
          </p:nvPr>
        </p:nvSpPr>
        <p:spPr>
          <a:xfrm>
            <a:off x="8613648" y="6356350"/>
            <a:ext cx="2743200" cy="365125"/>
          </a:xfrm>
        </p:spPr>
        <p:txBody>
          <a:bodyPr vert="horz" lIns="91440" tIns="45720" rIns="91440" bIns="45720" rtlCol="0" anchor="ctr">
            <a:normAutofit/>
          </a:bodyPr>
          <a:lstStyle/>
          <a:p>
            <a:pPr>
              <a:spcAft>
                <a:spcPts val="600"/>
              </a:spcAft>
            </a:pPr>
            <a:fld id="{A65A5C87-DF58-40C8-B092-1DE63DB4547E}" type="slidenum">
              <a:rPr lang="en-US">
                <a:solidFill>
                  <a:schemeClr val="tx2">
                    <a:lumMod val="50000"/>
                    <a:lumOff val="50000"/>
                  </a:schemeClr>
                </a:solidFill>
              </a:rPr>
              <a:pPr>
                <a:spcAft>
                  <a:spcPts val="600"/>
                </a:spcAft>
              </a:pPr>
              <a:t>21</a:t>
            </a:fld>
            <a:endParaRPr lang="en-US">
              <a:solidFill>
                <a:schemeClr val="tx2">
                  <a:lumMod val="50000"/>
                  <a:lumOff val="50000"/>
                </a:schemeClr>
              </a:solidFill>
            </a:endParaRPr>
          </a:p>
        </p:txBody>
      </p:sp>
    </p:spTree>
    <p:extLst>
      <p:ext uri="{BB962C8B-B14F-4D97-AF65-F5344CB8AC3E}">
        <p14:creationId xmlns:p14="http://schemas.microsoft.com/office/powerpoint/2010/main" val="3281687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6DD81-7AC7-A33D-584E-0CF50F9710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E223DF-0524-F854-360A-A7979389DEBA}"/>
              </a:ext>
            </a:extLst>
          </p:cNvPr>
          <p:cNvSpPr>
            <a:spLocks noGrp="1"/>
          </p:cNvSpPr>
          <p:nvPr>
            <p:ph type="title"/>
          </p:nvPr>
        </p:nvSpPr>
        <p:spPr/>
        <p:txBody>
          <a:bodyPr/>
          <a:lstStyle/>
          <a:p>
            <a:r>
              <a:rPr lang="en-US" b="1" dirty="0">
                <a:solidFill>
                  <a:srgbClr val="C8102E"/>
                </a:solidFill>
              </a:rPr>
              <a:t>Additive Multi-Dimensional Analysis (MDA) Results</a:t>
            </a:r>
            <a:br>
              <a:rPr lang="en-US" b="1" dirty="0">
                <a:solidFill>
                  <a:srgbClr val="C8102E"/>
                </a:solidFill>
              </a:rPr>
            </a:br>
            <a:r>
              <a:rPr lang="en-US" b="1" dirty="0">
                <a:solidFill>
                  <a:srgbClr val="C8102E"/>
                </a:solidFill>
              </a:rPr>
              <a:t>on Applied Linguistics Dissertation Sub-Corpus</a:t>
            </a:r>
            <a:br>
              <a:rPr lang="en-US" b="1" dirty="0">
                <a:solidFill>
                  <a:srgbClr val="C8102E"/>
                </a:solidFill>
              </a:rPr>
            </a:br>
            <a:endParaRPr lang="en-US" b="1" dirty="0">
              <a:solidFill>
                <a:srgbClr val="C8102E"/>
              </a:solidFill>
            </a:endParaRPr>
          </a:p>
        </p:txBody>
      </p:sp>
      <p:sp>
        <p:nvSpPr>
          <p:cNvPr id="3" name="Text Placeholder 2">
            <a:extLst>
              <a:ext uri="{FF2B5EF4-FFF2-40B4-BE49-F238E27FC236}">
                <a16:creationId xmlns:a16="http://schemas.microsoft.com/office/drawing/2014/main" id="{5A597CE6-027C-A11D-CA4C-EF5AE945A594}"/>
              </a:ext>
            </a:extLst>
          </p:cNvPr>
          <p:cNvSpPr>
            <a:spLocks noGrp="1"/>
          </p:cNvSpPr>
          <p:nvPr>
            <p:ph type="body" idx="1"/>
          </p:nvPr>
        </p:nvSpPr>
        <p:spPr/>
        <p:txBody>
          <a:bodyPr/>
          <a:lstStyle/>
          <a:p>
            <a:r>
              <a:rPr lang="en-US" b="1" dirty="0"/>
              <a:t>Research Question 2</a:t>
            </a:r>
          </a:p>
        </p:txBody>
      </p:sp>
      <p:sp>
        <p:nvSpPr>
          <p:cNvPr id="5" name="Footer Placeholder 4">
            <a:extLst>
              <a:ext uri="{FF2B5EF4-FFF2-40B4-BE49-F238E27FC236}">
                <a16:creationId xmlns:a16="http://schemas.microsoft.com/office/drawing/2014/main" id="{8F0F3DE9-B5F1-095E-AFD7-029E94D24F4F}"/>
              </a:ext>
            </a:extLst>
          </p:cNvPr>
          <p:cNvSpPr>
            <a:spLocks noGrp="1"/>
          </p:cNvSpPr>
          <p:nvPr>
            <p:ph type="ftr" sz="quarter" idx="11"/>
          </p:nvPr>
        </p:nvSpPr>
        <p:spPr/>
        <p:txBody>
          <a:bodyPr/>
          <a:lstStyle/>
          <a:p>
            <a:r>
              <a:rPr lang="en-US" dirty="0"/>
              <a:t>Variation in the Dissertation Writing across Applied Sciences</a:t>
            </a:r>
          </a:p>
          <a:p>
            <a:endParaRPr lang="en-US" dirty="0"/>
          </a:p>
        </p:txBody>
      </p:sp>
      <p:sp>
        <p:nvSpPr>
          <p:cNvPr id="6" name="Slide Number Placeholder 5">
            <a:extLst>
              <a:ext uri="{FF2B5EF4-FFF2-40B4-BE49-F238E27FC236}">
                <a16:creationId xmlns:a16="http://schemas.microsoft.com/office/drawing/2014/main" id="{C802FCA3-E496-3358-54A4-725D852F66E7}"/>
              </a:ext>
            </a:extLst>
          </p:cNvPr>
          <p:cNvSpPr>
            <a:spLocks noGrp="1"/>
          </p:cNvSpPr>
          <p:nvPr>
            <p:ph type="sldNum" sz="quarter" idx="12"/>
          </p:nvPr>
        </p:nvSpPr>
        <p:spPr/>
        <p:txBody>
          <a:bodyPr/>
          <a:lstStyle/>
          <a:p>
            <a:fld id="{A65A5C87-DF58-40C8-B092-1DE63DB4547E}" type="slidenum">
              <a:rPr lang="en-US" smtClean="0"/>
              <a:t>22</a:t>
            </a:fld>
            <a:endParaRPr lang="en-US" dirty="0"/>
          </a:p>
        </p:txBody>
      </p:sp>
    </p:spTree>
    <p:extLst>
      <p:ext uri="{BB962C8B-B14F-4D97-AF65-F5344CB8AC3E}">
        <p14:creationId xmlns:p14="http://schemas.microsoft.com/office/powerpoint/2010/main" val="1670010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9ABB5-8F83-41DD-BCCB-15EECFBF30AD}"/>
              </a:ext>
            </a:extLst>
          </p:cNvPr>
          <p:cNvSpPr>
            <a:spLocks noGrp="1"/>
          </p:cNvSpPr>
          <p:nvPr>
            <p:ph type="title"/>
          </p:nvPr>
        </p:nvSpPr>
        <p:spPr/>
        <p:txBody>
          <a:bodyPr>
            <a:normAutofit/>
          </a:bodyPr>
          <a:lstStyle/>
          <a:p>
            <a:r>
              <a:rPr lang="en-US" b="1" dirty="0"/>
              <a:t>Dimensions in AJRC (Article Writing)</a:t>
            </a:r>
          </a:p>
        </p:txBody>
      </p:sp>
      <p:graphicFrame>
        <p:nvGraphicFramePr>
          <p:cNvPr id="7" name="Content Placeholder 6">
            <a:extLst>
              <a:ext uri="{FF2B5EF4-FFF2-40B4-BE49-F238E27FC236}">
                <a16:creationId xmlns:a16="http://schemas.microsoft.com/office/drawing/2014/main" id="{EE11F8A2-0E99-3350-08EA-8AD35CFD7A6C}"/>
              </a:ext>
            </a:extLst>
          </p:cNvPr>
          <p:cNvGraphicFramePr>
            <a:graphicFrameLocks noGrp="1"/>
          </p:cNvGraphicFramePr>
          <p:nvPr>
            <p:ph idx="1"/>
            <p:extLst>
              <p:ext uri="{D42A27DB-BD31-4B8C-83A1-F6EECF244321}">
                <p14:modId xmlns:p14="http://schemas.microsoft.com/office/powerpoint/2010/main" val="2337423215"/>
              </p:ext>
            </p:extLst>
          </p:nvPr>
        </p:nvGraphicFramePr>
        <p:xfrm>
          <a:off x="1116013" y="2478088"/>
          <a:ext cx="10167936" cy="1854200"/>
        </p:xfrm>
        <a:graphic>
          <a:graphicData uri="http://schemas.openxmlformats.org/drawingml/2006/table">
            <a:tbl>
              <a:tblPr firstRow="1" bandRow="1">
                <a:tableStyleId>{5C22544A-7EE6-4342-B048-85BDC9FD1C3A}</a:tableStyleId>
              </a:tblPr>
              <a:tblGrid>
                <a:gridCol w="2037090">
                  <a:extLst>
                    <a:ext uri="{9D8B030D-6E8A-4147-A177-3AD203B41FA5}">
                      <a16:colId xmlns:a16="http://schemas.microsoft.com/office/drawing/2014/main" val="348251076"/>
                    </a:ext>
                  </a:extLst>
                </a:gridCol>
                <a:gridCol w="8130846">
                  <a:extLst>
                    <a:ext uri="{9D8B030D-6E8A-4147-A177-3AD203B41FA5}">
                      <a16:colId xmlns:a16="http://schemas.microsoft.com/office/drawing/2014/main" val="1868916829"/>
                    </a:ext>
                  </a:extLst>
                </a:gridCol>
              </a:tblGrid>
              <a:tr h="370840">
                <a:tc>
                  <a:txBody>
                    <a:bodyPr/>
                    <a:lstStyle/>
                    <a:p>
                      <a:r>
                        <a:rPr lang="en-US" dirty="0"/>
                        <a:t>Dimension </a:t>
                      </a:r>
                    </a:p>
                  </a:txBody>
                  <a:tcPr/>
                </a:tc>
                <a:tc>
                  <a:txBody>
                    <a:bodyPr/>
                    <a:lstStyle/>
                    <a:p>
                      <a:endParaRPr lang="en-US" dirty="0"/>
                    </a:p>
                  </a:txBody>
                  <a:tcPr/>
                </a:tc>
                <a:extLst>
                  <a:ext uri="{0D108BD9-81ED-4DB2-BD59-A6C34878D82A}">
                    <a16:rowId xmlns:a16="http://schemas.microsoft.com/office/drawing/2014/main" val="3329093643"/>
                  </a:ext>
                </a:extLst>
              </a:tr>
              <a:tr h="370840">
                <a:tc>
                  <a:txBody>
                    <a:bodyPr/>
                    <a:lstStyle/>
                    <a:p>
                      <a:r>
                        <a:rPr lang="en-US" dirty="0"/>
                        <a:t>Dimension 1</a:t>
                      </a:r>
                    </a:p>
                  </a:txBody>
                  <a:tcPr/>
                </a:tc>
                <a:tc>
                  <a:txBody>
                    <a:bodyPr/>
                    <a:lstStyle/>
                    <a:p>
                      <a:r>
                        <a:rPr lang="en-US" sz="1800" kern="1200" dirty="0">
                          <a:solidFill>
                            <a:schemeClr val="dk1"/>
                          </a:solidFill>
                          <a:effectLst/>
                          <a:latin typeface="+mn-lt"/>
                          <a:ea typeface="+mn-ea"/>
                          <a:cs typeface="+mn-cs"/>
                        </a:rPr>
                        <a:t>Academic Involvement and Elaboration vs. Informational Density</a:t>
                      </a:r>
                      <a:endParaRPr lang="en-US" dirty="0"/>
                    </a:p>
                  </a:txBody>
                  <a:tcPr/>
                </a:tc>
                <a:extLst>
                  <a:ext uri="{0D108BD9-81ED-4DB2-BD59-A6C34878D82A}">
                    <a16:rowId xmlns:a16="http://schemas.microsoft.com/office/drawing/2014/main" val="52392348"/>
                  </a:ext>
                </a:extLst>
              </a:tr>
              <a:tr h="370840">
                <a:tc>
                  <a:txBody>
                    <a:bodyPr/>
                    <a:lstStyle/>
                    <a:p>
                      <a:r>
                        <a:rPr lang="en-US" dirty="0"/>
                        <a:t>Dimension 2</a:t>
                      </a:r>
                    </a:p>
                  </a:txBody>
                  <a:tcPr/>
                </a:tc>
                <a:tc>
                  <a:txBody>
                    <a:bodyPr/>
                    <a:lstStyle/>
                    <a:p>
                      <a:r>
                        <a:rPr lang="en-US" sz="1800" kern="1200" dirty="0">
                          <a:solidFill>
                            <a:schemeClr val="dk1"/>
                          </a:solidFill>
                          <a:effectLst/>
                          <a:latin typeface="+mn-lt"/>
                          <a:ea typeface="+mn-ea"/>
                          <a:cs typeface="+mn-cs"/>
                        </a:rPr>
                        <a:t>Contextualized Narration vs. Procedural Discourse</a:t>
                      </a:r>
                      <a:r>
                        <a:rPr lang="en-US" dirty="0">
                          <a:effectLst/>
                        </a:rPr>
                        <a:t> </a:t>
                      </a:r>
                      <a:endParaRPr lang="en-US" dirty="0"/>
                    </a:p>
                  </a:txBody>
                  <a:tcPr/>
                </a:tc>
                <a:extLst>
                  <a:ext uri="{0D108BD9-81ED-4DB2-BD59-A6C34878D82A}">
                    <a16:rowId xmlns:a16="http://schemas.microsoft.com/office/drawing/2014/main" val="457539938"/>
                  </a:ext>
                </a:extLst>
              </a:tr>
              <a:tr h="370840">
                <a:tc>
                  <a:txBody>
                    <a:bodyPr/>
                    <a:lstStyle/>
                    <a:p>
                      <a:r>
                        <a:rPr lang="en-US" dirty="0"/>
                        <a:t>Dimension 3</a:t>
                      </a:r>
                    </a:p>
                  </a:txBody>
                  <a:tcPr/>
                </a:tc>
                <a:tc>
                  <a:txBody>
                    <a:bodyPr/>
                    <a:lstStyle/>
                    <a:p>
                      <a:r>
                        <a:rPr lang="en-US" sz="1800" kern="1200" dirty="0">
                          <a:solidFill>
                            <a:schemeClr val="dk1"/>
                          </a:solidFill>
                          <a:effectLst/>
                          <a:latin typeface="+mn-lt"/>
                          <a:ea typeface="+mn-ea"/>
                          <a:cs typeface="+mn-cs"/>
                        </a:rPr>
                        <a:t>Human vs. Non-Human Focus</a:t>
                      </a:r>
                      <a:r>
                        <a:rPr lang="en-US" dirty="0">
                          <a:effectLst/>
                        </a:rPr>
                        <a:t> </a:t>
                      </a:r>
                      <a:endParaRPr lang="en-US" dirty="0"/>
                    </a:p>
                  </a:txBody>
                  <a:tcPr/>
                </a:tc>
                <a:extLst>
                  <a:ext uri="{0D108BD9-81ED-4DB2-BD59-A6C34878D82A}">
                    <a16:rowId xmlns:a16="http://schemas.microsoft.com/office/drawing/2014/main" val="2228760342"/>
                  </a:ext>
                </a:extLst>
              </a:tr>
              <a:tr h="370840">
                <a:tc>
                  <a:txBody>
                    <a:bodyPr/>
                    <a:lstStyle/>
                    <a:p>
                      <a:r>
                        <a:rPr lang="en-US" dirty="0"/>
                        <a:t>Dimension 4</a:t>
                      </a:r>
                    </a:p>
                  </a:txBody>
                  <a:tcPr/>
                </a:tc>
                <a:tc>
                  <a:txBody>
                    <a:bodyPr/>
                    <a:lstStyle/>
                    <a:p>
                      <a:r>
                        <a:rPr lang="en-US" sz="1800" kern="1200" dirty="0">
                          <a:solidFill>
                            <a:schemeClr val="dk1"/>
                          </a:solidFill>
                          <a:effectLst/>
                          <a:latin typeface="+mn-lt"/>
                          <a:ea typeface="+mn-ea"/>
                          <a:cs typeface="+mn-cs"/>
                        </a:rPr>
                        <a:t>‘Academese’</a:t>
                      </a:r>
                      <a:r>
                        <a:rPr lang="en-US" dirty="0">
                          <a:effectLst/>
                        </a:rPr>
                        <a:t> </a:t>
                      </a:r>
                      <a:endParaRPr lang="en-US" dirty="0"/>
                    </a:p>
                  </a:txBody>
                  <a:tcPr/>
                </a:tc>
                <a:extLst>
                  <a:ext uri="{0D108BD9-81ED-4DB2-BD59-A6C34878D82A}">
                    <a16:rowId xmlns:a16="http://schemas.microsoft.com/office/drawing/2014/main" val="1298248386"/>
                  </a:ext>
                </a:extLst>
              </a:tr>
            </a:tbl>
          </a:graphicData>
        </a:graphic>
      </p:graphicFrame>
      <p:sp>
        <p:nvSpPr>
          <p:cNvPr id="4" name="Date Placeholder 3">
            <a:extLst>
              <a:ext uri="{FF2B5EF4-FFF2-40B4-BE49-F238E27FC236}">
                <a16:creationId xmlns:a16="http://schemas.microsoft.com/office/drawing/2014/main" id="{F99DE2FC-EEA9-CAE1-B7D9-DE708CA2982E}"/>
              </a:ext>
            </a:extLst>
          </p:cNvPr>
          <p:cNvSpPr>
            <a:spLocks noGrp="1"/>
          </p:cNvSpPr>
          <p:nvPr>
            <p:ph type="dt" sz="half" idx="10"/>
          </p:nvPr>
        </p:nvSpPr>
        <p:spPr/>
        <p:txBody>
          <a:bodyPr/>
          <a:lstStyle/>
          <a:p>
            <a:r>
              <a:rPr lang="en-US"/>
              <a:t>9/26/25</a:t>
            </a:r>
            <a:endParaRPr lang="en-US" dirty="0"/>
          </a:p>
        </p:txBody>
      </p:sp>
      <p:sp>
        <p:nvSpPr>
          <p:cNvPr id="5" name="Footer Placeholder 4">
            <a:extLst>
              <a:ext uri="{FF2B5EF4-FFF2-40B4-BE49-F238E27FC236}">
                <a16:creationId xmlns:a16="http://schemas.microsoft.com/office/drawing/2014/main" id="{CBFA5892-CFA6-E9E8-B949-71E7A3B9F7C8}"/>
              </a:ext>
            </a:extLst>
          </p:cNvPr>
          <p:cNvSpPr>
            <a:spLocks noGrp="1"/>
          </p:cNvSpPr>
          <p:nvPr>
            <p:ph type="ftr" sz="quarter" idx="11"/>
          </p:nvPr>
        </p:nvSpPr>
        <p:spPr>
          <a:xfrm>
            <a:off x="4038600" y="6356350"/>
            <a:ext cx="5026572" cy="217871"/>
          </a:xfrm>
        </p:spPr>
        <p:txBody>
          <a:bodyPr/>
          <a:lstStyle/>
          <a:p>
            <a:r>
              <a:rPr lang="en-US" dirty="0"/>
              <a:t>Variation in the Dissertation Writing across Applied Sciences</a:t>
            </a:r>
          </a:p>
        </p:txBody>
      </p:sp>
      <p:sp>
        <p:nvSpPr>
          <p:cNvPr id="6" name="Slide Number Placeholder 5">
            <a:extLst>
              <a:ext uri="{FF2B5EF4-FFF2-40B4-BE49-F238E27FC236}">
                <a16:creationId xmlns:a16="http://schemas.microsoft.com/office/drawing/2014/main" id="{9EDC66C5-67CD-5C84-FD19-321C2F3B1572}"/>
              </a:ext>
            </a:extLst>
          </p:cNvPr>
          <p:cNvSpPr>
            <a:spLocks noGrp="1"/>
          </p:cNvSpPr>
          <p:nvPr>
            <p:ph type="sldNum" sz="quarter" idx="12"/>
          </p:nvPr>
        </p:nvSpPr>
        <p:spPr/>
        <p:txBody>
          <a:bodyPr/>
          <a:lstStyle/>
          <a:p>
            <a:fld id="{A65A5C87-DF58-40C8-B092-1DE63DB4547E}" type="slidenum">
              <a:rPr lang="en-US" smtClean="0"/>
              <a:t>23</a:t>
            </a:fld>
            <a:endParaRPr lang="en-US" dirty="0"/>
          </a:p>
        </p:txBody>
      </p:sp>
    </p:spTree>
    <p:extLst>
      <p:ext uri="{BB962C8B-B14F-4D97-AF65-F5344CB8AC3E}">
        <p14:creationId xmlns:p14="http://schemas.microsoft.com/office/powerpoint/2010/main" val="2559566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97177BD-FFB9-E66C-27BE-E3FE923F457C}"/>
              </a:ext>
            </a:extLst>
          </p:cNvPr>
          <p:cNvSpPr>
            <a:spLocks noGrp="1"/>
          </p:cNvSpPr>
          <p:nvPr>
            <p:ph type="title"/>
          </p:nvPr>
        </p:nvSpPr>
        <p:spPr>
          <a:xfrm>
            <a:off x="841247" y="978619"/>
            <a:ext cx="3410712" cy="1106424"/>
          </a:xfrm>
        </p:spPr>
        <p:txBody>
          <a:bodyPr vert="horz" lIns="91440" tIns="45720" rIns="91440" bIns="45720" rtlCol="0" anchor="ctr">
            <a:normAutofit/>
          </a:bodyPr>
          <a:lstStyle/>
          <a:p>
            <a:r>
              <a:rPr lang="en-US" sz="2800" b="1" dirty="0"/>
              <a:t>Dimension 1</a:t>
            </a:r>
          </a:p>
        </p:txBody>
      </p:sp>
      <p:sp>
        <p:nvSpPr>
          <p:cNvPr id="18" name="Rectangle 17">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093976"/>
            <a:ext cx="3328416"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17AFA386-2F1B-9243-0433-55227E351BB0}"/>
              </a:ext>
            </a:extLst>
          </p:cNvPr>
          <p:cNvSpPr txBox="1"/>
          <p:nvPr/>
        </p:nvSpPr>
        <p:spPr>
          <a:xfrm>
            <a:off x="841248" y="2252870"/>
            <a:ext cx="3847710" cy="3560251"/>
          </a:xfrm>
          <a:prstGeom prst="rect">
            <a:avLst/>
          </a:prstGeom>
        </p:spPr>
        <p:txBody>
          <a:bodyPr vert="horz" lIns="91440" tIns="45720" rIns="91440" bIns="45720" rtlCol="0">
            <a:normAutofit/>
          </a:bodyPr>
          <a:lstStyle/>
          <a:p>
            <a:pPr marL="285750" indent="-228600">
              <a:spcAft>
                <a:spcPts val="600"/>
              </a:spcAft>
              <a:buFont typeface="Arial" panose="020B0604020202020204" pitchFamily="34" charset="0"/>
              <a:buChar char="•"/>
            </a:pPr>
            <a:endParaRPr lang="en-US" sz="1500" dirty="0"/>
          </a:p>
        </p:txBody>
      </p:sp>
      <p:pic>
        <p:nvPicPr>
          <p:cNvPr id="7" name="Picture 6">
            <a:extLst>
              <a:ext uri="{FF2B5EF4-FFF2-40B4-BE49-F238E27FC236}">
                <a16:creationId xmlns:a16="http://schemas.microsoft.com/office/drawing/2014/main" id="{8FB39F01-3248-C4E6-E295-B7BA7D35EC9F}"/>
              </a:ext>
            </a:extLst>
          </p:cNvPr>
          <p:cNvPicPr>
            <a:picLocks noChangeAspect="1"/>
          </p:cNvPicPr>
          <p:nvPr/>
        </p:nvPicPr>
        <p:blipFill>
          <a:blip r:embed="rId3"/>
          <a:stretch>
            <a:fillRect/>
          </a:stretch>
        </p:blipFill>
        <p:spPr>
          <a:xfrm>
            <a:off x="4528712" y="923778"/>
            <a:ext cx="7609873" cy="4889343"/>
          </a:xfrm>
          <a:prstGeom prst="rect">
            <a:avLst/>
          </a:prstGeom>
        </p:spPr>
      </p:pic>
      <p:sp>
        <p:nvSpPr>
          <p:cNvPr id="4" name="Date Placeholder 3">
            <a:extLst>
              <a:ext uri="{FF2B5EF4-FFF2-40B4-BE49-F238E27FC236}">
                <a16:creationId xmlns:a16="http://schemas.microsoft.com/office/drawing/2014/main" id="{15B7FB87-DE9F-942B-0C3B-6EEF202E3EF5}"/>
              </a:ext>
            </a:extLst>
          </p:cNvPr>
          <p:cNvSpPr>
            <a:spLocks noGrp="1"/>
          </p:cNvSpPr>
          <p:nvPr>
            <p:ph type="dt" sz="half" idx="10"/>
          </p:nvPr>
        </p:nvSpPr>
        <p:spPr>
          <a:xfrm>
            <a:off x="841248" y="6356350"/>
            <a:ext cx="2743200" cy="365125"/>
          </a:xfrm>
        </p:spPr>
        <p:txBody>
          <a:bodyPr vert="horz" lIns="91440" tIns="45720" rIns="91440" bIns="45720" rtlCol="0" anchor="ctr">
            <a:normAutofit/>
          </a:bodyPr>
          <a:lstStyle/>
          <a:p>
            <a:pPr>
              <a:spcAft>
                <a:spcPts val="600"/>
              </a:spcAft>
            </a:pPr>
            <a:r>
              <a:rPr lang="en-US">
                <a:solidFill>
                  <a:schemeClr val="tx2">
                    <a:lumMod val="50000"/>
                    <a:lumOff val="50000"/>
                  </a:schemeClr>
                </a:solidFill>
              </a:rPr>
              <a:t>9/26/25</a:t>
            </a:r>
          </a:p>
        </p:txBody>
      </p:sp>
      <p:sp>
        <p:nvSpPr>
          <p:cNvPr id="5" name="Footer Placeholder 4">
            <a:extLst>
              <a:ext uri="{FF2B5EF4-FFF2-40B4-BE49-F238E27FC236}">
                <a16:creationId xmlns:a16="http://schemas.microsoft.com/office/drawing/2014/main" id="{42476679-9441-1324-2CC4-79F3996B04A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sz="1100" kern="1200">
                <a:solidFill>
                  <a:schemeClr val="tx2">
                    <a:lumMod val="50000"/>
                    <a:lumOff val="50000"/>
                  </a:schemeClr>
                </a:solidFill>
                <a:latin typeface="+mn-lt"/>
                <a:ea typeface="+mn-ea"/>
                <a:cs typeface="+mn-cs"/>
              </a:rPr>
              <a:t>Variation in the Dissertation Writing across Applied Sciences</a:t>
            </a:r>
          </a:p>
        </p:txBody>
      </p:sp>
      <p:sp>
        <p:nvSpPr>
          <p:cNvPr id="6" name="Slide Number Placeholder 5">
            <a:extLst>
              <a:ext uri="{FF2B5EF4-FFF2-40B4-BE49-F238E27FC236}">
                <a16:creationId xmlns:a16="http://schemas.microsoft.com/office/drawing/2014/main" id="{A9E393A0-FDDF-D3A7-053C-CA427D8C087D}"/>
              </a:ext>
            </a:extLst>
          </p:cNvPr>
          <p:cNvSpPr>
            <a:spLocks noGrp="1"/>
          </p:cNvSpPr>
          <p:nvPr>
            <p:ph type="sldNum" sz="quarter" idx="12"/>
          </p:nvPr>
        </p:nvSpPr>
        <p:spPr>
          <a:xfrm>
            <a:off x="8613648" y="6356350"/>
            <a:ext cx="2743200" cy="365125"/>
          </a:xfrm>
        </p:spPr>
        <p:txBody>
          <a:bodyPr vert="horz" lIns="91440" tIns="45720" rIns="91440" bIns="45720" rtlCol="0" anchor="ctr">
            <a:normAutofit/>
          </a:bodyPr>
          <a:lstStyle/>
          <a:p>
            <a:pPr>
              <a:spcAft>
                <a:spcPts val="600"/>
              </a:spcAft>
            </a:pPr>
            <a:fld id="{A65A5C87-DF58-40C8-B092-1DE63DB4547E}" type="slidenum">
              <a:rPr lang="en-US">
                <a:solidFill>
                  <a:schemeClr val="tx2">
                    <a:lumMod val="50000"/>
                    <a:lumOff val="50000"/>
                  </a:schemeClr>
                </a:solidFill>
              </a:rPr>
              <a:pPr>
                <a:spcAft>
                  <a:spcPts val="600"/>
                </a:spcAft>
              </a:pPr>
              <a:t>24</a:t>
            </a:fld>
            <a:endParaRPr lang="en-US">
              <a:solidFill>
                <a:schemeClr val="tx2">
                  <a:lumMod val="50000"/>
                  <a:lumOff val="50000"/>
                </a:schemeClr>
              </a:solidFill>
            </a:endParaRPr>
          </a:p>
        </p:txBody>
      </p:sp>
      <p:sp>
        <p:nvSpPr>
          <p:cNvPr id="10" name="TextBox 9">
            <a:extLst>
              <a:ext uri="{FF2B5EF4-FFF2-40B4-BE49-F238E27FC236}">
                <a16:creationId xmlns:a16="http://schemas.microsoft.com/office/drawing/2014/main" id="{6875991D-AAFD-6034-CBE2-D96858E1D6BD}"/>
              </a:ext>
            </a:extLst>
          </p:cNvPr>
          <p:cNvSpPr txBox="1"/>
          <p:nvPr/>
        </p:nvSpPr>
        <p:spPr>
          <a:xfrm>
            <a:off x="877459" y="2289866"/>
            <a:ext cx="2585544" cy="3416320"/>
          </a:xfrm>
          <a:prstGeom prst="rect">
            <a:avLst/>
          </a:prstGeom>
          <a:noFill/>
        </p:spPr>
        <p:txBody>
          <a:bodyPr wrap="square" rtlCol="0">
            <a:spAutoFit/>
          </a:bodyPr>
          <a:lstStyle/>
          <a:p>
            <a:r>
              <a:rPr lang="en-US" dirty="0"/>
              <a:t>Highlight:</a:t>
            </a:r>
          </a:p>
          <a:p>
            <a:r>
              <a:rPr lang="en-US" dirty="0"/>
              <a:t>Dissertation writing is distinct from RA writing</a:t>
            </a:r>
          </a:p>
          <a:p>
            <a:endParaRPr lang="en-US" dirty="0"/>
          </a:p>
          <a:p>
            <a:r>
              <a:rPr lang="en-US" b="1" dirty="0">
                <a:solidFill>
                  <a:srgbClr val="C00000"/>
                </a:solidFill>
              </a:rPr>
              <a:t>Article-based</a:t>
            </a:r>
            <a:r>
              <a:rPr lang="en-US" dirty="0"/>
              <a:t> uses less academic involvement features (packaging information more densely than other sub-registers)</a:t>
            </a:r>
          </a:p>
        </p:txBody>
      </p:sp>
    </p:spTree>
    <p:extLst>
      <p:ext uri="{BB962C8B-B14F-4D97-AF65-F5344CB8AC3E}">
        <p14:creationId xmlns:p14="http://schemas.microsoft.com/office/powerpoint/2010/main" val="2950903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8CB68-8665-8544-D0AB-5B82E1F6ACA3}"/>
              </a:ext>
            </a:extLst>
          </p:cNvPr>
          <p:cNvSpPr>
            <a:spLocks noGrp="1"/>
          </p:cNvSpPr>
          <p:nvPr>
            <p:ph type="title"/>
          </p:nvPr>
        </p:nvSpPr>
        <p:spPr>
          <a:xfrm>
            <a:off x="901690" y="405575"/>
            <a:ext cx="6430414" cy="1371600"/>
          </a:xfrm>
        </p:spPr>
        <p:txBody>
          <a:bodyPr vert="horz" lIns="91440" tIns="45720" rIns="91440" bIns="45720" rtlCol="0" anchor="ctr">
            <a:normAutofit/>
          </a:bodyPr>
          <a:lstStyle/>
          <a:p>
            <a:r>
              <a:rPr lang="en-US" b="1" dirty="0"/>
              <a:t>Linguistic Features in AJRC</a:t>
            </a:r>
          </a:p>
        </p:txBody>
      </p:sp>
      <p:sp>
        <p:nvSpPr>
          <p:cNvPr id="4" name="Date Placeholder 3">
            <a:extLst>
              <a:ext uri="{FF2B5EF4-FFF2-40B4-BE49-F238E27FC236}">
                <a16:creationId xmlns:a16="http://schemas.microsoft.com/office/drawing/2014/main" id="{88F9B649-C32B-C1D4-B711-A5517EE08C50}"/>
              </a:ext>
            </a:extLst>
          </p:cNvPr>
          <p:cNvSpPr>
            <a:spLocks noGrp="1"/>
          </p:cNvSpPr>
          <p:nvPr>
            <p:ph type="dt" sz="half" idx="10"/>
          </p:nvPr>
        </p:nvSpPr>
        <p:spPr>
          <a:xfrm>
            <a:off x="576072" y="6356350"/>
            <a:ext cx="2743200" cy="365125"/>
          </a:xfrm>
        </p:spPr>
        <p:txBody>
          <a:bodyPr vert="horz" lIns="91440" tIns="45720" rIns="91440" bIns="45720" rtlCol="0" anchor="ctr">
            <a:normAutofit/>
          </a:bodyPr>
          <a:lstStyle/>
          <a:p>
            <a:pPr>
              <a:spcAft>
                <a:spcPts val="600"/>
              </a:spcAft>
            </a:pPr>
            <a:r>
              <a:rPr lang="en-US">
                <a:solidFill>
                  <a:schemeClr val="tx2">
                    <a:lumMod val="50000"/>
                    <a:lumOff val="50000"/>
                  </a:schemeClr>
                </a:solidFill>
              </a:rPr>
              <a:t>9/26/25</a:t>
            </a:r>
          </a:p>
        </p:txBody>
      </p:sp>
      <p:sp>
        <p:nvSpPr>
          <p:cNvPr id="5" name="Footer Placeholder 4">
            <a:extLst>
              <a:ext uri="{FF2B5EF4-FFF2-40B4-BE49-F238E27FC236}">
                <a16:creationId xmlns:a16="http://schemas.microsoft.com/office/drawing/2014/main" id="{2C6953E9-A2AF-ABDC-722F-62422C7EEE48}"/>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sz="1100" kern="1200">
                <a:solidFill>
                  <a:schemeClr val="tx2">
                    <a:lumMod val="50000"/>
                    <a:lumOff val="50000"/>
                  </a:schemeClr>
                </a:solidFill>
                <a:latin typeface="+mn-lt"/>
                <a:ea typeface="+mn-ea"/>
                <a:cs typeface="+mn-cs"/>
              </a:rPr>
              <a:t>Variation in the Dissertation Writing across Applied Sciences</a:t>
            </a:r>
          </a:p>
        </p:txBody>
      </p:sp>
      <p:sp>
        <p:nvSpPr>
          <p:cNvPr id="6" name="Slide Number Placeholder 5">
            <a:extLst>
              <a:ext uri="{FF2B5EF4-FFF2-40B4-BE49-F238E27FC236}">
                <a16:creationId xmlns:a16="http://schemas.microsoft.com/office/drawing/2014/main" id="{B36F9E7B-1905-7B76-EB43-E542D7A2E045}"/>
              </a:ext>
            </a:extLst>
          </p:cNvPr>
          <p:cNvSpPr>
            <a:spLocks noGrp="1"/>
          </p:cNvSpPr>
          <p:nvPr>
            <p:ph type="sldNum" sz="quarter" idx="12"/>
          </p:nvPr>
        </p:nvSpPr>
        <p:spPr>
          <a:xfrm>
            <a:off x="8869680" y="6356350"/>
            <a:ext cx="2743200" cy="365125"/>
          </a:xfrm>
        </p:spPr>
        <p:txBody>
          <a:bodyPr vert="horz" lIns="91440" tIns="45720" rIns="91440" bIns="45720" rtlCol="0" anchor="ctr">
            <a:normAutofit/>
          </a:bodyPr>
          <a:lstStyle/>
          <a:p>
            <a:pPr>
              <a:spcAft>
                <a:spcPts val="600"/>
              </a:spcAft>
            </a:pPr>
            <a:fld id="{A65A5C87-DF58-40C8-B092-1DE63DB4547E}" type="slidenum">
              <a:rPr lang="en-US">
                <a:solidFill>
                  <a:schemeClr val="tx2">
                    <a:lumMod val="50000"/>
                    <a:lumOff val="50000"/>
                  </a:schemeClr>
                </a:solidFill>
              </a:rPr>
              <a:pPr>
                <a:spcAft>
                  <a:spcPts val="600"/>
                </a:spcAft>
              </a:pPr>
              <a:t>25</a:t>
            </a:fld>
            <a:endParaRPr lang="en-US">
              <a:solidFill>
                <a:schemeClr val="tx2">
                  <a:lumMod val="50000"/>
                  <a:lumOff val="50000"/>
                </a:schemeClr>
              </a:solidFill>
            </a:endParaRPr>
          </a:p>
        </p:txBody>
      </p:sp>
      <p:graphicFrame>
        <p:nvGraphicFramePr>
          <p:cNvPr id="7" name="Table 6">
            <a:extLst>
              <a:ext uri="{FF2B5EF4-FFF2-40B4-BE49-F238E27FC236}">
                <a16:creationId xmlns:a16="http://schemas.microsoft.com/office/drawing/2014/main" id="{756CFDB8-C253-97D8-DB8D-164D6BCA159E}"/>
              </a:ext>
            </a:extLst>
          </p:cNvPr>
          <p:cNvGraphicFramePr>
            <a:graphicFrameLocks noGrp="1"/>
          </p:cNvGraphicFramePr>
          <p:nvPr/>
        </p:nvGraphicFramePr>
        <p:xfrm>
          <a:off x="578652" y="1939568"/>
          <a:ext cx="11034696" cy="4355164"/>
        </p:xfrm>
        <a:graphic>
          <a:graphicData uri="http://schemas.openxmlformats.org/drawingml/2006/table">
            <a:tbl>
              <a:tblPr firstRow="1" firstCol="1" bandRow="1"/>
              <a:tblGrid>
                <a:gridCol w="11034696">
                  <a:extLst>
                    <a:ext uri="{9D8B030D-6E8A-4147-A177-3AD203B41FA5}">
                      <a16:colId xmlns:a16="http://schemas.microsoft.com/office/drawing/2014/main" val="3125908179"/>
                    </a:ext>
                  </a:extLst>
                </a:gridCol>
              </a:tblGrid>
              <a:tr h="4318298">
                <a:tc>
                  <a:txBody>
                    <a:bodyPr/>
                    <a:lstStyle/>
                    <a:p>
                      <a:pPr marL="0" marR="0" algn="l" fontAlgn="t">
                        <a:buNone/>
                      </a:pPr>
                      <a:r>
                        <a:rPr lang="en-US" sz="1500" b="1" i="1" u="none" strike="noStrike" kern="100" dirty="0">
                          <a:solidFill>
                            <a:srgbClr val="C00000"/>
                          </a:solidFill>
                          <a:effectLst/>
                          <a:latin typeface="Avenir Book" panose="02000503020000020003" pitchFamily="2" charset="0"/>
                          <a:ea typeface="Aptos" panose="020B0004020202020204" pitchFamily="34" charset="0"/>
                          <a:cs typeface="Times New Roman" panose="02020603050405020304" pitchFamily="18" charset="0"/>
                        </a:rPr>
                        <a:t>Positive features:</a:t>
                      </a:r>
                      <a:endParaRPr lang="en-US" sz="1500" b="1" i="0" u="none" strike="noStrike" dirty="0">
                        <a:solidFill>
                          <a:srgbClr val="C00000"/>
                        </a:solidFill>
                        <a:effectLst/>
                        <a:latin typeface="Avenir Book" panose="02000503020000020003" pitchFamily="2" charset="0"/>
                      </a:endParaRPr>
                    </a:p>
                    <a:p>
                      <a:pPr marL="164592" marR="0" algn="l" fontAlgn="t">
                        <a:buNone/>
                      </a:pPr>
                      <a:r>
                        <a:rPr lang="en-US" sz="1500" b="0" i="0" u="none" strike="noStrike" kern="1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Pronouns: nominal pronouns (.69), pronoun </a:t>
                      </a:r>
                      <a:r>
                        <a:rPr lang="en-US" sz="1500" b="0" i="1" u="none" strike="noStrike" kern="1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it</a:t>
                      </a:r>
                      <a:r>
                        <a:rPr lang="en-US" sz="1500" b="0" i="0" u="none" strike="noStrike" kern="1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 (.62), 1st person pronouns (.58), demonstrative pronouns (.52)</a:t>
                      </a:r>
                      <a:endParaRPr lang="en-US" sz="1500" b="0" i="0" u="none" strike="noStrike" dirty="0">
                        <a:effectLst/>
                        <a:latin typeface="Avenir Book" panose="02000503020000020003" pitchFamily="2" charset="0"/>
                      </a:endParaRPr>
                    </a:p>
                    <a:p>
                      <a:pPr marL="164592" marR="0" algn="l" fontAlgn="t">
                        <a:buNone/>
                      </a:pPr>
                      <a:r>
                        <a:rPr lang="en-US" sz="1500" b="0" i="0" u="none" strike="noStrike" kern="1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Nouns: nouns of cognition (.57)</a:t>
                      </a:r>
                      <a:endParaRPr lang="en-US" sz="1500" b="0" i="0" u="none" strike="noStrike" dirty="0">
                        <a:effectLst/>
                        <a:latin typeface="Avenir Book" panose="02000503020000020003" pitchFamily="2" charset="0"/>
                      </a:endParaRPr>
                    </a:p>
                    <a:p>
                      <a:pPr marL="164592" marR="0" algn="l" fontAlgn="t">
                        <a:buNone/>
                      </a:pPr>
                      <a:r>
                        <a:rPr lang="en-US" sz="1500" b="0" i="0" u="none" strike="noStrike" kern="1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Adjectives: predicative adjectives (.70), evaluative attributive adjectives (.33)</a:t>
                      </a:r>
                      <a:endParaRPr lang="en-US" sz="1500" b="0" i="0" u="none" strike="noStrike" dirty="0">
                        <a:effectLst/>
                        <a:latin typeface="Avenir Book" panose="02000503020000020003" pitchFamily="2" charset="0"/>
                      </a:endParaRPr>
                    </a:p>
                    <a:p>
                      <a:pPr marL="164592" marR="0" algn="l" fontAlgn="t">
                        <a:buNone/>
                      </a:pPr>
                      <a:r>
                        <a:rPr lang="en-US" sz="1500" b="0" i="0" u="none" strike="noStrike" kern="1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Verbs: verb b</a:t>
                      </a:r>
                      <a:r>
                        <a:rPr lang="en-US" sz="1500" b="0" i="1" u="none" strike="noStrike" kern="1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e</a:t>
                      </a:r>
                      <a:r>
                        <a:rPr lang="en-US" sz="1500" b="0" i="0" u="none" strike="noStrike" kern="1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 (.79), verb </a:t>
                      </a:r>
                      <a:r>
                        <a:rPr lang="en-US" sz="1500" b="0" i="1" u="none" strike="noStrike" kern="1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have</a:t>
                      </a:r>
                      <a:r>
                        <a:rPr lang="en-US" sz="1500" b="0" i="0" u="none" strike="noStrike" kern="1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 (.67), causative verbs (.34)</a:t>
                      </a:r>
                      <a:endParaRPr lang="en-US" sz="1500" b="0" i="0" u="none" strike="noStrike" dirty="0">
                        <a:effectLst/>
                        <a:latin typeface="Avenir Book" panose="02000503020000020003" pitchFamily="2" charset="0"/>
                      </a:endParaRPr>
                    </a:p>
                    <a:p>
                      <a:pPr marL="164592" marR="0" algn="l" fontAlgn="t">
                        <a:buNone/>
                      </a:pPr>
                      <a:r>
                        <a:rPr lang="en-US" sz="1500" b="0" i="0" u="none" strike="noStrike" kern="1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Modal Verbs: modals of prediction (.69), modals of possibility (.66), modals of necessity (.65)</a:t>
                      </a:r>
                      <a:endParaRPr lang="en-US" sz="1500" b="0" i="0" u="none" strike="noStrike" dirty="0">
                        <a:effectLst/>
                        <a:latin typeface="Avenir Book" panose="02000503020000020003" pitchFamily="2" charset="0"/>
                      </a:endParaRPr>
                    </a:p>
                    <a:p>
                      <a:pPr marL="164592" marR="0" algn="l" fontAlgn="t">
                        <a:buNone/>
                      </a:pPr>
                      <a:r>
                        <a:rPr lang="en-US" sz="1500" b="0" i="0" u="none" strike="noStrike" kern="1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Adverbs: general adverbs (.54), stance adverbials (.47), adverbials of time (.34)</a:t>
                      </a:r>
                      <a:endParaRPr lang="en-US" sz="1500" b="0" i="0" u="none" strike="noStrike" dirty="0">
                        <a:effectLst/>
                        <a:latin typeface="Avenir Book" panose="02000503020000020003" pitchFamily="2" charset="0"/>
                      </a:endParaRPr>
                    </a:p>
                    <a:p>
                      <a:pPr marL="164592" marR="0" algn="l" fontAlgn="t">
                        <a:buNone/>
                      </a:pPr>
                      <a:r>
                        <a:rPr lang="en-US" sz="1500" b="0" i="0" u="none" strike="noStrike" kern="1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Conjunctions: Subordinating conjunction – conditional (.83), adverbial conjuncts (.48), subordinating</a:t>
                      </a:r>
                      <a:endParaRPr lang="en-US" sz="1500" b="0" i="0" u="none" strike="noStrike" dirty="0">
                        <a:effectLst/>
                        <a:latin typeface="Avenir Book" panose="02000503020000020003" pitchFamily="2" charset="0"/>
                      </a:endParaRPr>
                    </a:p>
                    <a:p>
                      <a:pPr marL="164592" marR="0" algn="l" fontAlgn="t">
                        <a:buNone/>
                      </a:pPr>
                      <a:r>
                        <a:rPr lang="en-US" sz="1500" b="0" i="0" u="none" strike="noStrike" kern="1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conjunctions (.39)</a:t>
                      </a:r>
                      <a:endParaRPr lang="en-US" sz="1500" b="0" i="0" u="none" strike="noStrike" dirty="0">
                        <a:effectLst/>
                        <a:latin typeface="Avenir Book" panose="02000503020000020003" pitchFamily="2" charset="0"/>
                      </a:endParaRPr>
                    </a:p>
                    <a:p>
                      <a:pPr marL="164592" marR="0" algn="l" fontAlgn="t">
                        <a:buNone/>
                      </a:pPr>
                      <a:r>
                        <a:rPr lang="en-US" sz="1500" b="0" i="0" u="none" strike="noStrike" kern="1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Finite Clauses: </a:t>
                      </a:r>
                      <a:r>
                        <a:rPr lang="en-US" sz="1500" b="0" i="1" u="none" strike="noStrike" kern="1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that</a:t>
                      </a:r>
                      <a:r>
                        <a:rPr lang="en-US" sz="1500" b="0" i="0" u="none" strike="noStrike" kern="1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-clauses controlled by nouns of likelihood (.65), </a:t>
                      </a:r>
                      <a:r>
                        <a:rPr lang="en-US" sz="1500" b="0" i="1" u="none" strike="noStrike" kern="1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that-</a:t>
                      </a:r>
                      <a:r>
                        <a:rPr lang="en-US" sz="1500" b="0" i="0" u="none" strike="noStrike" kern="1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clauses controlled by verbs of</a:t>
                      </a:r>
                      <a:endParaRPr lang="en-US" sz="1500" b="0" i="0" u="none" strike="noStrike" dirty="0">
                        <a:effectLst/>
                        <a:latin typeface="Avenir Book" panose="02000503020000020003" pitchFamily="2" charset="0"/>
                      </a:endParaRPr>
                    </a:p>
                    <a:p>
                      <a:pPr marL="164592" marR="0" algn="l" fontAlgn="t">
                        <a:buNone/>
                      </a:pPr>
                      <a:r>
                        <a:rPr lang="en-US" sz="1500" b="0" i="0" u="none" strike="noStrike" kern="1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likelihood (.59), </a:t>
                      </a:r>
                      <a:r>
                        <a:rPr lang="en-US" sz="1500" b="0" i="1" u="none" strike="noStrike" kern="1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that-</a:t>
                      </a:r>
                      <a:r>
                        <a:rPr lang="en-US" sz="1500" b="0" i="0" u="none" strike="noStrike" kern="1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clauses controlled by </a:t>
                      </a:r>
                      <a:r>
                        <a:rPr lang="en-US" sz="1500" b="0" i="0" u="none" strike="noStrike" kern="100" dirty="0" err="1">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factive</a:t>
                      </a:r>
                      <a:r>
                        <a:rPr lang="en-US" sz="1500" b="0" i="0" u="none" strike="noStrike" kern="1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 adjectives (.48), </a:t>
                      </a:r>
                      <a:r>
                        <a:rPr lang="en-US" sz="1500" b="0" i="1" u="none" strike="noStrike" kern="1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that-</a:t>
                      </a:r>
                      <a:r>
                        <a:rPr lang="en-US" sz="1500" b="0" i="0" u="none" strike="noStrike" kern="1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clauses controlled by</a:t>
                      </a:r>
                      <a:endParaRPr lang="en-US" sz="1500" b="0" i="0" u="none" strike="noStrike" dirty="0">
                        <a:effectLst/>
                        <a:latin typeface="Avenir Book" panose="02000503020000020003" pitchFamily="2" charset="0"/>
                      </a:endParaRPr>
                    </a:p>
                    <a:p>
                      <a:pPr marL="164592" marR="0" algn="l" fontAlgn="t">
                        <a:buNone/>
                      </a:pPr>
                      <a:r>
                        <a:rPr lang="en-US" sz="1500" b="0" i="0" u="none" strike="noStrike" kern="1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attitudinal nouns (.47), </a:t>
                      </a:r>
                      <a:r>
                        <a:rPr lang="en-US" sz="1500" b="0" i="1" u="none" strike="noStrike" kern="1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that-</a:t>
                      </a:r>
                      <a:r>
                        <a:rPr lang="en-US" sz="1500" b="0" i="0" u="none" strike="noStrike" kern="1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clauses controlled by </a:t>
                      </a:r>
                      <a:r>
                        <a:rPr lang="en-US" sz="1500" b="0" i="0" u="none" strike="noStrike" kern="100" dirty="0" err="1">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factive</a:t>
                      </a:r>
                      <a:r>
                        <a:rPr lang="en-US" sz="1500" b="0" i="0" u="none" strike="noStrike" kern="1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 nouns (. 44),</a:t>
                      </a:r>
                      <a:r>
                        <a:rPr lang="en-US" sz="1500" b="0" i="1" u="none" strike="noStrike" kern="1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 </a:t>
                      </a:r>
                      <a:r>
                        <a:rPr lang="en-US" sz="1500" b="0" i="1" u="none" strike="noStrike" kern="100" dirty="0" err="1">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wh</a:t>
                      </a:r>
                      <a:r>
                        <a:rPr lang="en-US" sz="1500" b="0" i="0" u="none" strike="noStrike" kern="1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-clauses (.34)</a:t>
                      </a:r>
                      <a:endParaRPr lang="en-US" sz="1500" b="0" i="0" u="none" strike="noStrike" dirty="0">
                        <a:effectLst/>
                        <a:latin typeface="Avenir Book" panose="02000503020000020003" pitchFamily="2" charset="0"/>
                      </a:endParaRPr>
                    </a:p>
                    <a:p>
                      <a:pPr marL="164592" marR="0" algn="l" fontAlgn="t">
                        <a:buNone/>
                      </a:pPr>
                      <a:r>
                        <a:rPr lang="en-US" sz="1500" b="0" i="0" u="none" strike="noStrike" kern="1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Non-Finite Clauses: </a:t>
                      </a:r>
                      <a:r>
                        <a:rPr lang="en-US" sz="1500" b="0" i="1" u="none" strike="noStrike" kern="1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to-</a:t>
                      </a:r>
                      <a:r>
                        <a:rPr lang="en-US" sz="1500" b="0" i="0" u="none" strike="noStrike" kern="1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clauses controlled by stance adjectives (.37), </a:t>
                      </a:r>
                      <a:r>
                        <a:rPr lang="en-US" sz="1500" b="0" i="1" u="none" strike="noStrike" kern="1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to</a:t>
                      </a:r>
                      <a:r>
                        <a:rPr lang="en-US" sz="1500" b="0" i="0" u="none" strike="noStrike" kern="1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-clauses controlled by verbs of</a:t>
                      </a:r>
                      <a:endParaRPr lang="en-US" sz="1500" b="0" i="0" u="none" strike="noStrike" dirty="0">
                        <a:effectLst/>
                        <a:latin typeface="Avenir Book" panose="02000503020000020003" pitchFamily="2" charset="0"/>
                      </a:endParaRPr>
                    </a:p>
                    <a:p>
                      <a:pPr marL="164592" marR="0" algn="l" fontAlgn="t">
                        <a:buNone/>
                      </a:pPr>
                      <a:r>
                        <a:rPr lang="en-US" sz="1500" b="0" i="0" u="none" strike="noStrike" kern="1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probability</a:t>
                      </a:r>
                      <a:endParaRPr lang="en-US" sz="1500" b="0" i="0" u="none" strike="noStrike" dirty="0">
                        <a:effectLst/>
                        <a:latin typeface="Avenir Book" panose="02000503020000020003" pitchFamily="2" charset="0"/>
                      </a:endParaRPr>
                    </a:p>
                    <a:p>
                      <a:pPr marL="0" marR="0" algn="l" fontAlgn="t">
                        <a:buNone/>
                      </a:pPr>
                      <a:r>
                        <a:rPr lang="en-US" sz="1500" b="1" i="1" u="none" strike="noStrike" kern="100" dirty="0">
                          <a:solidFill>
                            <a:srgbClr val="C00000"/>
                          </a:solidFill>
                          <a:effectLst/>
                          <a:latin typeface="Avenir Book" panose="02000503020000020003" pitchFamily="2" charset="0"/>
                          <a:ea typeface="Aptos" panose="020B0004020202020204" pitchFamily="34" charset="0"/>
                          <a:cs typeface="Times New Roman" panose="02020603050405020304" pitchFamily="18" charset="0"/>
                        </a:rPr>
                        <a:t>Negative features:</a:t>
                      </a:r>
                      <a:endParaRPr lang="en-US" sz="1500" b="1" i="0" u="none" strike="noStrike" dirty="0">
                        <a:solidFill>
                          <a:srgbClr val="C00000"/>
                        </a:solidFill>
                        <a:effectLst/>
                        <a:latin typeface="Avenir Book" panose="02000503020000020003" pitchFamily="2" charset="0"/>
                      </a:endParaRPr>
                    </a:p>
                    <a:p>
                      <a:pPr marL="164592" marR="0" algn="l" fontAlgn="t">
                        <a:buNone/>
                      </a:pPr>
                      <a:r>
                        <a:rPr lang="en-US" sz="1500" b="0" i="0" u="none" strike="noStrike" kern="1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Nouns: nouns (-.75), process nouns (-.40)</a:t>
                      </a:r>
                      <a:endParaRPr lang="en-US" sz="1500" b="0" i="0" u="none" strike="noStrike" dirty="0">
                        <a:effectLst/>
                        <a:latin typeface="Avenir Book" panose="02000503020000020003" pitchFamily="2" charset="0"/>
                      </a:endParaRPr>
                    </a:p>
                    <a:p>
                      <a:pPr marL="164592" marR="0" algn="l" fontAlgn="t">
                        <a:buNone/>
                      </a:pPr>
                      <a:r>
                        <a:rPr lang="en-US" sz="1500" b="0" i="0" u="none" strike="noStrike" kern="1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Verbs: past tense verbs (-.67)</a:t>
                      </a:r>
                      <a:endParaRPr lang="en-US" sz="1500" b="0" i="0" u="none" strike="noStrike" dirty="0">
                        <a:effectLst/>
                        <a:latin typeface="Avenir Book" panose="02000503020000020003" pitchFamily="2" charset="0"/>
                      </a:endParaRPr>
                    </a:p>
                    <a:p>
                      <a:pPr marL="164592" marR="0" algn="l" fontAlgn="t">
                        <a:buNone/>
                      </a:pPr>
                      <a:r>
                        <a:rPr lang="en-US" sz="1500" b="0" i="0" u="none" strike="noStrike" kern="1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Passives: passive postnominal modifiers (-.53), agentless passive voice verbs (-.32)</a:t>
                      </a:r>
                      <a:endParaRPr lang="en-US" sz="1500" b="0" i="0" u="none" strike="noStrike" dirty="0">
                        <a:effectLst/>
                        <a:latin typeface="Avenir Book" panose="02000503020000020003" pitchFamily="2" charset="0"/>
                      </a:endParaRPr>
                    </a:p>
                    <a:p>
                      <a:pPr marL="164592" marR="0" algn="l" fontAlgn="t">
                        <a:buNone/>
                      </a:pPr>
                      <a:r>
                        <a:rPr lang="en-US" sz="1500" b="0" i="0" u="none" strike="noStrike" kern="1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Other: prepositions (-.39), type-token ratio (-.35), word length (-.31)</a:t>
                      </a:r>
                      <a:endParaRPr lang="en-US" sz="1500" b="0" i="0" u="none" strike="noStrike" dirty="0">
                        <a:effectLst/>
                        <a:latin typeface="Avenir Book" panose="02000503020000020003" pitchFamily="2" charset="0"/>
                      </a:endParaRPr>
                    </a:p>
                  </a:txBody>
                  <a:tcPr marL="84704" marR="84704" marT="11764"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extLst>
                  <a:ext uri="{0D108BD9-81ED-4DB2-BD59-A6C34878D82A}">
                    <a16:rowId xmlns:a16="http://schemas.microsoft.com/office/drawing/2014/main" val="2773422287"/>
                  </a:ext>
                </a:extLst>
              </a:tr>
            </a:tbl>
          </a:graphicData>
        </a:graphic>
      </p:graphicFrame>
      <p:sp>
        <p:nvSpPr>
          <p:cNvPr id="8" name="TextBox 7">
            <a:extLst>
              <a:ext uri="{FF2B5EF4-FFF2-40B4-BE49-F238E27FC236}">
                <a16:creationId xmlns:a16="http://schemas.microsoft.com/office/drawing/2014/main" id="{DDE21AF6-DAC3-231D-C02D-D52A74AE17FD}"/>
              </a:ext>
            </a:extLst>
          </p:cNvPr>
          <p:cNvSpPr txBox="1"/>
          <p:nvPr/>
        </p:nvSpPr>
        <p:spPr>
          <a:xfrm>
            <a:off x="7776037" y="450785"/>
            <a:ext cx="3742732" cy="1477328"/>
          </a:xfrm>
          <a:prstGeom prst="rect">
            <a:avLst/>
          </a:prstGeom>
          <a:noFill/>
        </p:spPr>
        <p:txBody>
          <a:bodyPr wrap="square" rtlCol="0">
            <a:spAutoFit/>
          </a:bodyPr>
          <a:lstStyle/>
          <a:p>
            <a:r>
              <a:rPr lang="en-US" b="1" dirty="0">
                <a:solidFill>
                  <a:srgbClr val="C00000"/>
                </a:solidFill>
              </a:rPr>
              <a:t>Dimension 1:</a:t>
            </a:r>
          </a:p>
          <a:p>
            <a:r>
              <a:rPr lang="en-US" b="1" kern="100" dirty="0">
                <a:solidFill>
                  <a:srgbClr val="C00000"/>
                </a:solidFill>
                <a:latin typeface="Avenir Book" panose="02000503020000020003" pitchFamily="2" charset="0"/>
                <a:ea typeface="Aptos" panose="020B0004020202020204" pitchFamily="34" charset="0"/>
                <a:cs typeface="Times New Roman" panose="02020603050405020304" pitchFamily="18" charset="0"/>
              </a:rPr>
              <a:t>Academic Involvement and Elaboration vs. Informational Density </a:t>
            </a:r>
            <a:endParaRPr lang="en-US" sz="3200" b="1" dirty="0">
              <a:solidFill>
                <a:srgbClr val="C00000"/>
              </a:solidFill>
              <a:latin typeface="Avenir Book" panose="02000503020000020003" pitchFamily="2" charset="0"/>
            </a:endParaRPr>
          </a:p>
          <a:p>
            <a:endParaRPr lang="en-US" dirty="0"/>
          </a:p>
        </p:txBody>
      </p:sp>
    </p:spTree>
    <p:extLst>
      <p:ext uri="{BB962C8B-B14F-4D97-AF65-F5344CB8AC3E}">
        <p14:creationId xmlns:p14="http://schemas.microsoft.com/office/powerpoint/2010/main" val="16931640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3784D-5EC3-FFE3-739C-9193310BA478}"/>
              </a:ext>
            </a:extLst>
          </p:cNvPr>
          <p:cNvSpPr>
            <a:spLocks noGrp="1"/>
          </p:cNvSpPr>
          <p:nvPr>
            <p:ph type="title"/>
          </p:nvPr>
        </p:nvSpPr>
        <p:spPr/>
        <p:txBody>
          <a:bodyPr/>
          <a:lstStyle/>
          <a:p>
            <a:r>
              <a:rPr lang="en-US" b="1" dirty="0"/>
              <a:t>Text Excerpt: Dimension 1</a:t>
            </a:r>
          </a:p>
        </p:txBody>
      </p:sp>
      <p:sp>
        <p:nvSpPr>
          <p:cNvPr id="6" name="Slide Number Placeholder 5">
            <a:extLst>
              <a:ext uri="{FF2B5EF4-FFF2-40B4-BE49-F238E27FC236}">
                <a16:creationId xmlns:a16="http://schemas.microsoft.com/office/drawing/2014/main" id="{0BC0B870-588B-E2CC-BF30-5D752982A457}"/>
              </a:ext>
            </a:extLst>
          </p:cNvPr>
          <p:cNvSpPr>
            <a:spLocks noGrp="1"/>
          </p:cNvSpPr>
          <p:nvPr>
            <p:ph type="sldNum" sz="quarter" idx="12"/>
          </p:nvPr>
        </p:nvSpPr>
        <p:spPr/>
        <p:txBody>
          <a:bodyPr/>
          <a:lstStyle/>
          <a:p>
            <a:fld id="{A65A5C87-DF58-40C8-B092-1DE63DB4547E}" type="slidenum">
              <a:rPr lang="en-US" smtClean="0"/>
              <a:t>26</a:t>
            </a:fld>
            <a:endParaRPr lang="en-US" dirty="0"/>
          </a:p>
        </p:txBody>
      </p:sp>
      <p:sp>
        <p:nvSpPr>
          <p:cNvPr id="8" name="TextBox 7">
            <a:extLst>
              <a:ext uri="{FF2B5EF4-FFF2-40B4-BE49-F238E27FC236}">
                <a16:creationId xmlns:a16="http://schemas.microsoft.com/office/drawing/2014/main" id="{13B9B4FD-4AB3-2D7A-28AA-055EA97B6480}"/>
              </a:ext>
            </a:extLst>
          </p:cNvPr>
          <p:cNvSpPr txBox="1"/>
          <p:nvPr/>
        </p:nvSpPr>
        <p:spPr>
          <a:xfrm>
            <a:off x="163804" y="2062043"/>
            <a:ext cx="6213348" cy="4031873"/>
          </a:xfrm>
          <a:prstGeom prst="rect">
            <a:avLst/>
          </a:prstGeom>
          <a:noFill/>
        </p:spPr>
        <p:txBody>
          <a:bodyPr wrap="square" rtlCol="0">
            <a:spAutoFit/>
          </a:bodyPr>
          <a:lstStyle/>
          <a:p>
            <a:r>
              <a:rPr lang="en-US" sz="1600" dirty="0">
                <a:latin typeface="Avenir Book" panose="02000503020000020003" pitchFamily="2" charset="0"/>
              </a:rPr>
              <a:t>A small (n=32) </a:t>
            </a:r>
            <a:r>
              <a:rPr lang="en-US" sz="1600" dirty="0" err="1">
                <a:latin typeface="Avenir Book" panose="02000503020000020003" pitchFamily="2" charset="0"/>
              </a:rPr>
              <a:t>isolexical</a:t>
            </a:r>
            <a:r>
              <a:rPr lang="en-US" sz="1600" dirty="0">
                <a:latin typeface="Avenir Book" panose="02000503020000020003" pitchFamily="2" charset="0"/>
              </a:rPr>
              <a:t> (Oakey, 2009) </a:t>
            </a:r>
            <a:r>
              <a:rPr lang="en-US" sz="1600" b="1" dirty="0">
                <a:latin typeface="Avenir Book" panose="02000503020000020003" pitchFamily="2" charset="0"/>
              </a:rPr>
              <a:t>collection</a:t>
            </a:r>
            <a:r>
              <a:rPr lang="en-US" sz="1600" dirty="0">
                <a:latin typeface="Avenir Book" panose="02000503020000020003" pitchFamily="2" charset="0"/>
              </a:rPr>
              <a:t> </a:t>
            </a:r>
            <a:r>
              <a:rPr lang="en-US" sz="1600" i="1" dirty="0">
                <a:latin typeface="Avenir Book" panose="02000503020000020003" pitchFamily="2" charset="0"/>
              </a:rPr>
              <a:t>of</a:t>
            </a:r>
            <a:r>
              <a:rPr lang="en-US" sz="1600" dirty="0">
                <a:latin typeface="Avenir Book" panose="02000503020000020003" pitchFamily="2" charset="0"/>
              </a:rPr>
              <a:t> </a:t>
            </a:r>
            <a:r>
              <a:rPr lang="en-US" sz="1600" b="1" dirty="0">
                <a:latin typeface="Avenir Book" panose="02000503020000020003" pitchFamily="2" charset="0"/>
              </a:rPr>
              <a:t>screencast video</a:t>
            </a:r>
            <a:r>
              <a:rPr lang="en-US" sz="1600" dirty="0">
                <a:latin typeface="Avenir Book" panose="02000503020000020003" pitchFamily="2" charset="0"/>
              </a:rPr>
              <a:t> (</a:t>
            </a:r>
            <a:r>
              <a:rPr lang="en-US" sz="1600" u="sng" dirty="0">
                <a:latin typeface="Avenir Book" panose="02000503020000020003" pitchFamily="2" charset="0"/>
              </a:rPr>
              <a:t>called </a:t>
            </a:r>
            <a:r>
              <a:rPr lang="en-US" sz="1600" b="1" u="sng" dirty="0">
                <a:latin typeface="Avenir Book" panose="02000503020000020003" pitchFamily="2" charset="0"/>
              </a:rPr>
              <a:t>video</a:t>
            </a:r>
            <a:r>
              <a:rPr lang="en-US" sz="1600" b="1" dirty="0">
                <a:latin typeface="Avenir Book" panose="02000503020000020003" pitchFamily="2" charset="0"/>
              </a:rPr>
              <a:t> </a:t>
            </a:r>
            <a:r>
              <a:rPr lang="en-US" sz="1600" i="1" dirty="0">
                <a:latin typeface="Avenir Book" panose="02000503020000020003" pitchFamily="2" charset="0"/>
              </a:rPr>
              <a:t>in</a:t>
            </a:r>
            <a:r>
              <a:rPr lang="en-US" sz="1600" dirty="0">
                <a:latin typeface="Avenir Book" panose="02000503020000020003" pitchFamily="2" charset="0"/>
              </a:rPr>
              <a:t> much </a:t>
            </a:r>
            <a:r>
              <a:rPr lang="en-US" sz="1600" i="1" dirty="0">
                <a:latin typeface="Avenir Book" panose="02000503020000020003" pitchFamily="2" charset="0"/>
              </a:rPr>
              <a:t>of </a:t>
            </a:r>
            <a:r>
              <a:rPr lang="en-US" sz="1600" dirty="0">
                <a:latin typeface="Avenir Book" panose="02000503020000020003" pitchFamily="2" charset="0"/>
              </a:rPr>
              <a:t>the </a:t>
            </a:r>
            <a:r>
              <a:rPr lang="en-US" sz="1600" b="1" dirty="0">
                <a:latin typeface="Avenir Book" panose="02000503020000020003" pitchFamily="2" charset="0"/>
              </a:rPr>
              <a:t>rest</a:t>
            </a:r>
            <a:r>
              <a:rPr lang="en-US" sz="1600" dirty="0">
                <a:latin typeface="Avenir Book" panose="02000503020000020003" pitchFamily="2" charset="0"/>
              </a:rPr>
              <a:t> </a:t>
            </a:r>
            <a:r>
              <a:rPr lang="en-US" sz="1600" i="1" dirty="0">
                <a:latin typeface="Avenir Book" panose="02000503020000020003" pitchFamily="2" charset="0"/>
              </a:rPr>
              <a:t>of</a:t>
            </a:r>
            <a:r>
              <a:rPr lang="en-US" sz="1600" dirty="0">
                <a:latin typeface="Avenir Book" panose="02000503020000020003" pitchFamily="2" charset="0"/>
              </a:rPr>
              <a:t> the</a:t>
            </a:r>
            <a:r>
              <a:rPr lang="en-US" sz="1600" b="1" dirty="0">
                <a:latin typeface="Avenir Book" panose="02000503020000020003" pitchFamily="2" charset="0"/>
              </a:rPr>
              <a:t> study</a:t>
            </a:r>
            <a:r>
              <a:rPr lang="en-US" sz="1600" dirty="0">
                <a:latin typeface="Avenir Book" panose="02000503020000020003" pitchFamily="2" charset="0"/>
              </a:rPr>
              <a:t>) and </a:t>
            </a:r>
            <a:r>
              <a:rPr lang="en-US" sz="1600" b="1" dirty="0">
                <a:latin typeface="Avenir Book" panose="02000503020000020003" pitchFamily="2" charset="0"/>
              </a:rPr>
              <a:t>text feedback</a:t>
            </a:r>
            <a:r>
              <a:rPr lang="en-US" sz="1600" dirty="0">
                <a:latin typeface="Avenir Book" panose="02000503020000020003" pitchFamily="2" charset="0"/>
              </a:rPr>
              <a:t> </a:t>
            </a:r>
            <a:r>
              <a:rPr lang="en-US" sz="1600" u="dbl" dirty="0">
                <a:latin typeface="Avenir Book" panose="02000503020000020003" pitchFamily="2" charset="0"/>
              </a:rPr>
              <a:t>was</a:t>
            </a:r>
            <a:r>
              <a:rPr lang="en-US" sz="1600" u="sng" dirty="0">
                <a:latin typeface="Avenir Book" panose="02000503020000020003" pitchFamily="2" charset="0"/>
              </a:rPr>
              <a:t> obtained </a:t>
            </a:r>
            <a:r>
              <a:rPr lang="en-US" sz="1600" i="1" u="sng" dirty="0">
                <a:latin typeface="Avenir Book" panose="02000503020000020003" pitchFamily="2" charset="0"/>
              </a:rPr>
              <a:t>with</a:t>
            </a:r>
            <a:r>
              <a:rPr lang="en-US" sz="1600" u="sng" dirty="0">
                <a:latin typeface="Avenir Book" panose="02000503020000020003" pitchFamily="2" charset="0"/>
              </a:rPr>
              <a:t> </a:t>
            </a:r>
            <a:r>
              <a:rPr lang="en-US" sz="1600" b="1" u="sng" dirty="0">
                <a:latin typeface="Avenir Book" panose="02000503020000020003" pitchFamily="2" charset="0"/>
              </a:rPr>
              <a:t>informed consent</a:t>
            </a:r>
            <a:r>
              <a:rPr lang="en-US" sz="1600" dirty="0">
                <a:latin typeface="Avenir Book" panose="02000503020000020003" pitchFamily="2" charset="0"/>
              </a:rPr>
              <a:t> </a:t>
            </a:r>
            <a:r>
              <a:rPr lang="en-US" sz="1600" i="1" dirty="0">
                <a:latin typeface="Avenir Book" panose="02000503020000020003" pitchFamily="2" charset="0"/>
              </a:rPr>
              <a:t>under</a:t>
            </a:r>
            <a:r>
              <a:rPr lang="en-US" sz="1600" dirty="0">
                <a:latin typeface="Avenir Book" panose="02000503020000020003" pitchFamily="2" charset="0"/>
              </a:rPr>
              <a:t> </a:t>
            </a:r>
            <a:r>
              <a:rPr lang="en-US" sz="1600" b="1" dirty="0">
                <a:latin typeface="Avenir Book" panose="02000503020000020003" pitchFamily="2" charset="0"/>
              </a:rPr>
              <a:t>university IRB approval</a:t>
            </a:r>
            <a:r>
              <a:rPr lang="en-US" sz="1600" dirty="0">
                <a:latin typeface="Avenir Book" panose="02000503020000020003" pitchFamily="2" charset="0"/>
              </a:rPr>
              <a:t> </a:t>
            </a:r>
            <a:r>
              <a:rPr lang="en-US" sz="1600" i="1" dirty="0">
                <a:latin typeface="Avenir Book" panose="02000503020000020003" pitchFamily="2" charset="0"/>
              </a:rPr>
              <a:t>as</a:t>
            </a:r>
            <a:r>
              <a:rPr lang="en-US" sz="1600" dirty="0">
                <a:latin typeface="Avenir Book" panose="02000503020000020003" pitchFamily="2" charset="0"/>
              </a:rPr>
              <a:t> </a:t>
            </a:r>
            <a:r>
              <a:rPr lang="en-US" sz="1600" b="1" dirty="0">
                <a:latin typeface="Avenir Book" panose="02000503020000020003" pitchFamily="2" charset="0"/>
              </a:rPr>
              <a:t>part</a:t>
            </a:r>
            <a:r>
              <a:rPr lang="en-US" sz="1600" dirty="0">
                <a:latin typeface="Avenir Book" panose="02000503020000020003" pitchFamily="2" charset="0"/>
              </a:rPr>
              <a:t> </a:t>
            </a:r>
            <a:r>
              <a:rPr lang="en-US" sz="1600" i="1" dirty="0">
                <a:latin typeface="Avenir Book" panose="02000503020000020003" pitchFamily="2" charset="0"/>
              </a:rPr>
              <a:t>of </a:t>
            </a:r>
            <a:r>
              <a:rPr lang="en-US" sz="1600" dirty="0">
                <a:latin typeface="Avenir Book" panose="02000503020000020003" pitchFamily="2" charset="0"/>
              </a:rPr>
              <a:t>a larger</a:t>
            </a:r>
            <a:r>
              <a:rPr lang="en-US" sz="1600" b="1" dirty="0">
                <a:latin typeface="Avenir Book" panose="02000503020000020003" pitchFamily="2" charset="0"/>
              </a:rPr>
              <a:t> study</a:t>
            </a:r>
            <a:r>
              <a:rPr lang="en-US" sz="1600" dirty="0">
                <a:latin typeface="Avenir Book" panose="02000503020000020003" pitchFamily="2" charset="0"/>
              </a:rPr>
              <a:t> </a:t>
            </a:r>
            <a:r>
              <a:rPr lang="en-US" sz="1600" i="1" dirty="0">
                <a:latin typeface="Avenir Book" panose="02000503020000020003" pitchFamily="2" charset="0"/>
              </a:rPr>
              <a:t>of </a:t>
            </a:r>
            <a:r>
              <a:rPr lang="en-US" sz="1600" b="1" dirty="0">
                <a:latin typeface="Avenir Book" panose="02000503020000020003" pitchFamily="2" charset="0"/>
              </a:rPr>
              <a:t>student use</a:t>
            </a:r>
            <a:r>
              <a:rPr lang="en-US" sz="1600" dirty="0">
                <a:latin typeface="Avenir Book" panose="02000503020000020003" pitchFamily="2" charset="0"/>
              </a:rPr>
              <a:t> and </a:t>
            </a:r>
            <a:r>
              <a:rPr lang="en-US" sz="1600" b="1" dirty="0">
                <a:latin typeface="Avenir Book" panose="02000503020000020003" pitchFamily="2" charset="0"/>
              </a:rPr>
              <a:t>perceptions</a:t>
            </a:r>
            <a:r>
              <a:rPr lang="en-US" sz="1600" dirty="0">
                <a:latin typeface="Avenir Book" panose="02000503020000020003" pitchFamily="2" charset="0"/>
              </a:rPr>
              <a:t> of </a:t>
            </a:r>
            <a:r>
              <a:rPr lang="en-US" sz="1600" b="1" dirty="0">
                <a:latin typeface="Avenir Book" panose="02000503020000020003" pitchFamily="2" charset="0"/>
              </a:rPr>
              <a:t>screencast</a:t>
            </a:r>
            <a:r>
              <a:rPr lang="en-US" sz="1600" dirty="0">
                <a:latin typeface="Avenir Book" panose="02000503020000020003" pitchFamily="2" charset="0"/>
              </a:rPr>
              <a:t> and </a:t>
            </a:r>
            <a:r>
              <a:rPr lang="en-US" sz="1600" b="1" dirty="0">
                <a:latin typeface="Avenir Book" panose="02000503020000020003" pitchFamily="2" charset="0"/>
              </a:rPr>
              <a:t>text feedback</a:t>
            </a:r>
            <a:r>
              <a:rPr lang="en-US" sz="1600" dirty="0">
                <a:latin typeface="Avenir Book" panose="02000503020000020003" pitchFamily="2" charset="0"/>
              </a:rPr>
              <a:t>. </a:t>
            </a:r>
            <a:r>
              <a:rPr lang="en-US" sz="1600" b="1" dirty="0">
                <a:latin typeface="Avenir Book" panose="02000503020000020003" pitchFamily="2" charset="0"/>
              </a:rPr>
              <a:t>The subset</a:t>
            </a:r>
            <a:r>
              <a:rPr lang="en-US" sz="1600" dirty="0">
                <a:latin typeface="Avenir Book" panose="02000503020000020003" pitchFamily="2" charset="0"/>
              </a:rPr>
              <a:t> </a:t>
            </a:r>
            <a:r>
              <a:rPr lang="en-US" sz="1600" i="1" dirty="0">
                <a:latin typeface="Avenir Book" panose="02000503020000020003" pitchFamily="2" charset="0"/>
              </a:rPr>
              <a:t>of</a:t>
            </a:r>
            <a:r>
              <a:rPr lang="en-US" sz="1600" dirty="0">
                <a:latin typeface="Avenir Book" panose="02000503020000020003" pitchFamily="2" charset="0"/>
              </a:rPr>
              <a:t> </a:t>
            </a:r>
            <a:r>
              <a:rPr lang="en-US" sz="1600" b="1" dirty="0">
                <a:latin typeface="Avenir Book" panose="02000503020000020003" pitchFamily="2" charset="0"/>
              </a:rPr>
              <a:t>feedback </a:t>
            </a:r>
            <a:r>
              <a:rPr lang="en-US" sz="1600" u="sng" dirty="0">
                <a:latin typeface="Avenir Book" panose="02000503020000020003" pitchFamily="2" charset="0"/>
              </a:rPr>
              <a:t>used </a:t>
            </a:r>
            <a:r>
              <a:rPr lang="en-US" sz="1600" i="1" dirty="0">
                <a:latin typeface="Avenir Book" panose="02000503020000020003" pitchFamily="2" charset="0"/>
              </a:rPr>
              <a:t>in</a:t>
            </a:r>
            <a:r>
              <a:rPr lang="en-US" sz="1600" dirty="0">
                <a:latin typeface="Avenir Book" panose="02000503020000020003" pitchFamily="2" charset="0"/>
              </a:rPr>
              <a:t> the present </a:t>
            </a:r>
            <a:r>
              <a:rPr lang="en-US" sz="1600" b="1" dirty="0">
                <a:latin typeface="Avenir Book" panose="02000503020000020003" pitchFamily="2" charset="0"/>
              </a:rPr>
              <a:t>study</a:t>
            </a:r>
            <a:r>
              <a:rPr lang="en-US" sz="1600" dirty="0">
                <a:latin typeface="Avenir Book" panose="02000503020000020003" pitchFamily="2" charset="0"/>
              </a:rPr>
              <a:t> </a:t>
            </a:r>
            <a:r>
              <a:rPr lang="en-US" sz="1600" u="dbl" dirty="0">
                <a:latin typeface="Avenir Book" panose="02000503020000020003" pitchFamily="2" charset="0"/>
              </a:rPr>
              <a:t>consisted </a:t>
            </a:r>
            <a:r>
              <a:rPr lang="en-US" sz="1600" i="1" u="dbl" dirty="0">
                <a:latin typeface="Avenir Book" panose="02000503020000020003" pitchFamily="2" charset="0"/>
              </a:rPr>
              <a:t>of</a:t>
            </a:r>
            <a:r>
              <a:rPr lang="en-US" sz="1600" dirty="0">
                <a:latin typeface="Avenir Book" panose="02000503020000020003" pitchFamily="2" charset="0"/>
              </a:rPr>
              <a:t> 16 </a:t>
            </a:r>
            <a:r>
              <a:rPr lang="en-US" sz="1600" b="1" dirty="0">
                <a:latin typeface="Avenir Book" panose="02000503020000020003" pitchFamily="2" charset="0"/>
              </a:rPr>
              <a:t>text </a:t>
            </a:r>
            <a:r>
              <a:rPr lang="en-US" sz="1600" dirty="0">
                <a:latin typeface="Avenir Book" panose="02000503020000020003" pitchFamily="2" charset="0"/>
              </a:rPr>
              <a:t>and 16 </a:t>
            </a:r>
            <a:r>
              <a:rPr lang="en-US" sz="1600" b="1" dirty="0">
                <a:latin typeface="Avenir Book" panose="02000503020000020003" pitchFamily="2" charset="0"/>
              </a:rPr>
              <a:t>video files</a:t>
            </a:r>
            <a:r>
              <a:rPr lang="en-US" sz="1600" dirty="0">
                <a:latin typeface="Avenir Book" panose="02000503020000020003" pitchFamily="2" charset="0"/>
              </a:rPr>
              <a:t> </a:t>
            </a:r>
            <a:r>
              <a:rPr lang="en-US" sz="1600" u="sng" dirty="0">
                <a:latin typeface="Avenir Book" panose="02000503020000020003" pitchFamily="2" charset="0"/>
              </a:rPr>
              <a:t>created </a:t>
            </a:r>
            <a:r>
              <a:rPr lang="en-US" sz="1600" i="1" u="sng" dirty="0">
                <a:latin typeface="Avenir Book" panose="02000503020000020003" pitchFamily="2" charset="0"/>
              </a:rPr>
              <a:t>by</a:t>
            </a:r>
            <a:r>
              <a:rPr lang="en-US" sz="1600" u="sng" dirty="0">
                <a:latin typeface="Avenir Book" panose="02000503020000020003" pitchFamily="2" charset="0"/>
              </a:rPr>
              <a:t> a single </a:t>
            </a:r>
            <a:r>
              <a:rPr lang="en-US" sz="1600" b="1" u="sng" dirty="0">
                <a:latin typeface="Avenir Book" panose="02000503020000020003" pitchFamily="2" charset="0"/>
              </a:rPr>
              <a:t>reviewer</a:t>
            </a:r>
            <a:r>
              <a:rPr lang="en-US" sz="1600" u="sng" dirty="0">
                <a:latin typeface="Avenir Book" panose="02000503020000020003" pitchFamily="2" charset="0"/>
              </a:rPr>
              <a:t> (</a:t>
            </a:r>
            <a:r>
              <a:rPr lang="en-US" sz="1600" b="1" u="sng" dirty="0">
                <a:latin typeface="Avenir Book" panose="02000503020000020003" pitchFamily="2" charset="0"/>
              </a:rPr>
              <a:t>the researcher</a:t>
            </a:r>
            <a:r>
              <a:rPr lang="en-US" sz="1600" u="sng" dirty="0">
                <a:latin typeface="Avenir Book" panose="02000503020000020003" pitchFamily="2" charset="0"/>
              </a:rPr>
              <a:t>)</a:t>
            </a:r>
            <a:r>
              <a:rPr lang="en-US" sz="1600" dirty="0">
                <a:latin typeface="Avenir Book" panose="02000503020000020003" pitchFamily="2" charset="0"/>
              </a:rPr>
              <a:t> </a:t>
            </a:r>
            <a:r>
              <a:rPr lang="en-US" sz="1600" i="1" dirty="0">
                <a:latin typeface="Avenir Book" panose="02000503020000020003" pitchFamily="2" charset="0"/>
              </a:rPr>
              <a:t>for </a:t>
            </a:r>
            <a:r>
              <a:rPr lang="en-US" sz="1600" dirty="0">
                <a:latin typeface="Avenir Book" panose="02000503020000020003" pitchFamily="2" charset="0"/>
              </a:rPr>
              <a:t>eight </a:t>
            </a:r>
            <a:r>
              <a:rPr lang="en-US" sz="1600" b="1" dirty="0">
                <a:latin typeface="Avenir Book" panose="02000503020000020003" pitchFamily="2" charset="0"/>
              </a:rPr>
              <a:t>students</a:t>
            </a:r>
            <a:r>
              <a:rPr lang="en-US" sz="1600" dirty="0">
                <a:latin typeface="Avenir Book" panose="02000503020000020003" pitchFamily="2" charset="0"/>
              </a:rPr>
              <a:t> </a:t>
            </a:r>
            <a:r>
              <a:rPr lang="en-US" sz="1600" i="1" dirty="0">
                <a:latin typeface="Avenir Book" panose="02000503020000020003" pitchFamily="2" charset="0"/>
              </a:rPr>
              <a:t>on</a:t>
            </a:r>
            <a:r>
              <a:rPr lang="en-US" sz="1600" dirty="0">
                <a:latin typeface="Avenir Book" panose="02000503020000020003" pitchFamily="2" charset="0"/>
              </a:rPr>
              <a:t> </a:t>
            </a:r>
            <a:r>
              <a:rPr lang="en-US" sz="1600" b="1" dirty="0">
                <a:latin typeface="Avenir Book" panose="02000503020000020003" pitchFamily="2" charset="0"/>
              </a:rPr>
              <a:t>practice Test </a:t>
            </a:r>
            <a:r>
              <a:rPr lang="en-US" sz="1600" b="1" i="1" dirty="0">
                <a:latin typeface="Avenir Book" panose="02000503020000020003" pitchFamily="2" charset="0"/>
              </a:rPr>
              <a:t>of </a:t>
            </a:r>
            <a:r>
              <a:rPr lang="en-US" sz="1600" b="1" dirty="0">
                <a:latin typeface="Avenir Book" panose="02000503020000020003" pitchFamily="2" charset="0"/>
              </a:rPr>
              <a:t>English as a Foreign Language (TOEFL) essays</a:t>
            </a:r>
            <a:r>
              <a:rPr lang="en-US" sz="1600" dirty="0">
                <a:latin typeface="Avenir Book" panose="02000503020000020003" pitchFamily="2" charset="0"/>
              </a:rPr>
              <a:t> </a:t>
            </a:r>
            <a:r>
              <a:rPr lang="en-US" sz="1600" i="1" dirty="0">
                <a:latin typeface="Avenir Book" panose="02000503020000020003" pitchFamily="2" charset="0"/>
              </a:rPr>
              <a:t>in</a:t>
            </a:r>
            <a:r>
              <a:rPr lang="en-US" sz="1600" dirty="0">
                <a:latin typeface="Avenir Book" panose="02000503020000020003" pitchFamily="2" charset="0"/>
              </a:rPr>
              <a:t> an intermediate </a:t>
            </a:r>
            <a:r>
              <a:rPr lang="en-US" sz="1600" b="1" dirty="0">
                <a:latin typeface="Avenir Book" panose="02000503020000020003" pitchFamily="2" charset="0"/>
              </a:rPr>
              <a:t>ESL writing course</a:t>
            </a:r>
            <a:r>
              <a:rPr lang="en-US" sz="1600" dirty="0">
                <a:latin typeface="Avenir Book" panose="02000503020000020003" pitchFamily="2" charset="0"/>
              </a:rPr>
              <a:t> </a:t>
            </a:r>
            <a:r>
              <a:rPr lang="en-US" sz="1600" u="sng" dirty="0">
                <a:latin typeface="Avenir Book" panose="02000503020000020003" pitchFamily="2" charset="0"/>
              </a:rPr>
              <a:t>taught </a:t>
            </a:r>
            <a:r>
              <a:rPr lang="en-US" sz="1600" i="1" u="sng" dirty="0">
                <a:latin typeface="Avenir Book" panose="02000503020000020003" pitchFamily="2" charset="0"/>
              </a:rPr>
              <a:t>by</a:t>
            </a:r>
            <a:r>
              <a:rPr lang="en-US" sz="1600" u="sng" dirty="0">
                <a:latin typeface="Avenir Book" panose="02000503020000020003" pitchFamily="2" charset="0"/>
              </a:rPr>
              <a:t> a cooperating </a:t>
            </a:r>
            <a:r>
              <a:rPr lang="en-US" sz="1600" b="1" u="sng" dirty="0">
                <a:latin typeface="Avenir Book" panose="02000503020000020003" pitchFamily="2" charset="0"/>
              </a:rPr>
              <a:t>instructor</a:t>
            </a:r>
            <a:r>
              <a:rPr lang="en-US" sz="1600" dirty="0">
                <a:latin typeface="Avenir Book" panose="02000503020000020003" pitchFamily="2" charset="0"/>
              </a:rPr>
              <a:t>. </a:t>
            </a:r>
            <a:r>
              <a:rPr lang="en-US" sz="1600" b="1" dirty="0">
                <a:latin typeface="Avenir Book" panose="02000503020000020003" pitchFamily="2" charset="0"/>
              </a:rPr>
              <a:t>The reviewer</a:t>
            </a:r>
            <a:r>
              <a:rPr lang="en-US" sz="1600" dirty="0">
                <a:latin typeface="Avenir Book" panose="02000503020000020003" pitchFamily="2" charset="0"/>
              </a:rPr>
              <a:t> and </a:t>
            </a:r>
            <a:r>
              <a:rPr lang="en-US" sz="1600" b="1" dirty="0">
                <a:latin typeface="Avenir Book" panose="02000503020000020003" pitchFamily="2" charset="0"/>
              </a:rPr>
              <a:t>the students</a:t>
            </a:r>
            <a:r>
              <a:rPr lang="en-US" sz="1600" dirty="0">
                <a:latin typeface="Avenir Book" panose="02000503020000020003" pitchFamily="2" charset="0"/>
              </a:rPr>
              <a:t> </a:t>
            </a:r>
            <a:r>
              <a:rPr lang="en-US" sz="1600" u="dbl" dirty="0">
                <a:latin typeface="Avenir Book" panose="02000503020000020003" pitchFamily="2" charset="0"/>
              </a:rPr>
              <a:t>had not interacted</a:t>
            </a:r>
            <a:r>
              <a:rPr lang="en-US" sz="1600" dirty="0">
                <a:latin typeface="Avenir Book" panose="02000503020000020003" pitchFamily="2" charset="0"/>
              </a:rPr>
              <a:t> prior </a:t>
            </a:r>
            <a:r>
              <a:rPr lang="en-US" sz="1600" i="1" dirty="0">
                <a:latin typeface="Avenir Book" panose="02000503020000020003" pitchFamily="2" charset="0"/>
              </a:rPr>
              <a:t>to</a:t>
            </a:r>
            <a:r>
              <a:rPr lang="en-US" sz="1600" dirty="0">
                <a:latin typeface="Avenir Book" panose="02000503020000020003" pitchFamily="2" charset="0"/>
              </a:rPr>
              <a:t> </a:t>
            </a:r>
            <a:r>
              <a:rPr lang="en-US" sz="1600" b="1" dirty="0">
                <a:latin typeface="Avenir Book" panose="02000503020000020003" pitchFamily="2" charset="0"/>
              </a:rPr>
              <a:t>the study</a:t>
            </a:r>
            <a:r>
              <a:rPr lang="en-US" sz="1600" dirty="0">
                <a:latin typeface="Avenir Book" panose="02000503020000020003" pitchFamily="2" charset="0"/>
              </a:rPr>
              <a:t>; thus, </a:t>
            </a:r>
            <a:r>
              <a:rPr lang="en-US" sz="1600" b="1" dirty="0">
                <a:latin typeface="Avenir Book" panose="02000503020000020003" pitchFamily="2" charset="0"/>
              </a:rPr>
              <a:t>the reviewer-student relationship</a:t>
            </a:r>
            <a:r>
              <a:rPr lang="en-US" sz="1600" dirty="0">
                <a:latin typeface="Avenir Book" panose="02000503020000020003" pitchFamily="2" charset="0"/>
              </a:rPr>
              <a:t> </a:t>
            </a:r>
            <a:r>
              <a:rPr lang="en-US" sz="1600" u="dbl" dirty="0">
                <a:latin typeface="Avenir Book" panose="02000503020000020003" pitchFamily="2" charset="0"/>
              </a:rPr>
              <a:t>was</a:t>
            </a:r>
            <a:r>
              <a:rPr lang="en-US" sz="1600" u="sng" dirty="0">
                <a:latin typeface="Avenir Book" panose="02000503020000020003" pitchFamily="2" charset="0"/>
              </a:rPr>
              <a:t> not built</a:t>
            </a:r>
            <a:r>
              <a:rPr lang="en-US" sz="1600" dirty="0">
                <a:latin typeface="Avenir Book" panose="02000503020000020003" pitchFamily="2" charset="0"/>
              </a:rPr>
              <a:t> through </a:t>
            </a:r>
            <a:r>
              <a:rPr lang="en-US" sz="1600" b="1" dirty="0">
                <a:latin typeface="Avenir Book" panose="02000503020000020003" pitchFamily="2" charset="0"/>
              </a:rPr>
              <a:t>class interaction</a:t>
            </a:r>
            <a:r>
              <a:rPr lang="en-US" sz="1600" dirty="0">
                <a:latin typeface="Avenir Book" panose="02000503020000020003" pitchFamily="2" charset="0"/>
              </a:rPr>
              <a:t> as it might be </a:t>
            </a:r>
            <a:r>
              <a:rPr lang="en-US" sz="1600" i="1" dirty="0">
                <a:latin typeface="Avenir Book" panose="02000503020000020003" pitchFamily="2" charset="0"/>
              </a:rPr>
              <a:t>with</a:t>
            </a:r>
            <a:r>
              <a:rPr lang="en-US" sz="1600" dirty="0">
                <a:latin typeface="Avenir Book" panose="02000503020000020003" pitchFamily="2" charset="0"/>
              </a:rPr>
              <a:t> </a:t>
            </a:r>
            <a:r>
              <a:rPr lang="en-US" sz="1600" b="1" dirty="0">
                <a:latin typeface="Avenir Book" panose="02000503020000020003" pitchFamily="2" charset="0"/>
              </a:rPr>
              <a:t>an instructor</a:t>
            </a:r>
            <a:r>
              <a:rPr lang="en-US" sz="1600" dirty="0">
                <a:latin typeface="Avenir Book" panose="02000503020000020003" pitchFamily="2" charset="0"/>
              </a:rPr>
              <a:t>. </a:t>
            </a:r>
          </a:p>
          <a:p>
            <a:r>
              <a:rPr lang="en-US" sz="1600" dirty="0">
                <a:solidFill>
                  <a:srgbClr val="C00000"/>
                </a:solidFill>
                <a:latin typeface="Avenir Book" panose="02000503020000020003" pitchFamily="2" charset="0"/>
              </a:rPr>
              <a:t>[article-based]</a:t>
            </a:r>
          </a:p>
          <a:p>
            <a:r>
              <a:rPr lang="en-US" sz="1600" dirty="0">
                <a:latin typeface="Avenir Book" panose="02000503020000020003" pitchFamily="2" charset="0"/>
              </a:rPr>
              <a:t> </a:t>
            </a:r>
          </a:p>
          <a:p>
            <a:endParaRPr lang="en-US" sz="1600" dirty="0">
              <a:latin typeface="Avenir Book" panose="02000503020000020003" pitchFamily="2" charset="0"/>
            </a:endParaRPr>
          </a:p>
        </p:txBody>
      </p:sp>
      <p:sp>
        <p:nvSpPr>
          <p:cNvPr id="10" name="TextBox 9">
            <a:extLst>
              <a:ext uri="{FF2B5EF4-FFF2-40B4-BE49-F238E27FC236}">
                <a16:creationId xmlns:a16="http://schemas.microsoft.com/office/drawing/2014/main" id="{DED35400-B08F-8D26-1D47-2872E225AE4F}"/>
              </a:ext>
            </a:extLst>
          </p:cNvPr>
          <p:cNvSpPr txBox="1"/>
          <p:nvPr/>
        </p:nvSpPr>
        <p:spPr>
          <a:xfrm>
            <a:off x="6377152" y="2062043"/>
            <a:ext cx="5541579" cy="4278094"/>
          </a:xfrm>
          <a:prstGeom prst="rect">
            <a:avLst/>
          </a:prstGeom>
          <a:noFill/>
        </p:spPr>
        <p:txBody>
          <a:bodyPr wrap="square">
            <a:spAutoFit/>
          </a:bodyPr>
          <a:lstStyle/>
          <a:p>
            <a:pPr marL="228600" marR="0">
              <a:buNone/>
            </a:pPr>
            <a:r>
              <a:rPr lang="en-US" sz="16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The </a:t>
            </a:r>
            <a:r>
              <a:rPr lang="en-US" sz="1600" b="1"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result </a:t>
            </a:r>
            <a:r>
              <a:rPr lang="en-US" sz="16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of the </a:t>
            </a:r>
            <a:r>
              <a:rPr lang="en-US" sz="1600" dirty="0" err="1">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Krusal</a:t>
            </a:r>
            <a:r>
              <a:rPr lang="en-US" sz="16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-Wallis </a:t>
            </a:r>
            <a:r>
              <a:rPr lang="en-US" sz="1600" b="1"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Test </a:t>
            </a:r>
            <a:r>
              <a:rPr lang="en-US" sz="1600" u="dbl"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indicated </a:t>
            </a:r>
            <a:r>
              <a:rPr lang="en-US" sz="16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that the </a:t>
            </a:r>
            <a:r>
              <a:rPr lang="en-US" sz="1600" b="1"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scores </a:t>
            </a:r>
            <a:r>
              <a:rPr lang="en-US" sz="1600" i="1"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of </a:t>
            </a:r>
            <a:r>
              <a:rPr lang="en-US" sz="16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previous English 101C </a:t>
            </a:r>
            <a:r>
              <a:rPr lang="en-US" sz="1600" b="1"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students </a:t>
            </a:r>
            <a:r>
              <a:rPr lang="en-US" sz="1600" u="sng"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were </a:t>
            </a:r>
            <a:r>
              <a:rPr lang="en-US" sz="16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not </a:t>
            </a:r>
            <a:r>
              <a:rPr lang="en-US" sz="1600" b="1" cap="small"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significantly </a:t>
            </a:r>
            <a:r>
              <a:rPr lang="en-US" sz="1600" u="dash"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different </a:t>
            </a:r>
            <a:r>
              <a:rPr lang="en-US" sz="16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from </a:t>
            </a:r>
            <a:r>
              <a:rPr lang="en-US" sz="1600" dirty="0">
                <a:solidFill>
                  <a:srgbClr val="C00000"/>
                </a:solidFill>
                <a:effectLst/>
                <a:latin typeface="Avenir Book" panose="02000503020000020003" pitchFamily="2" charset="0"/>
                <a:ea typeface="Times New Roman" panose="02020603050405020304" pitchFamily="18" charset="0"/>
                <a:cs typeface="Times New Roman" panose="02020603050405020304" pitchFamily="18" charset="0"/>
              </a:rPr>
              <a:t>those</a:t>
            </a:r>
            <a:r>
              <a:rPr lang="en-US" sz="16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 </a:t>
            </a:r>
            <a:r>
              <a:rPr lang="en-US" sz="1600" i="1"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of</a:t>
            </a:r>
            <a:r>
              <a:rPr lang="en-US" sz="16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 American </a:t>
            </a:r>
            <a:r>
              <a:rPr lang="en-US" sz="1600" b="1"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students </a:t>
            </a:r>
            <a:r>
              <a:rPr lang="en-US" sz="16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or international </a:t>
            </a:r>
            <a:r>
              <a:rPr lang="en-US" sz="1600" b="1"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students </a:t>
            </a:r>
            <a:r>
              <a:rPr lang="en-US" sz="16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exempted from English 101C. Based on this statistical </a:t>
            </a:r>
            <a:r>
              <a:rPr lang="en-US" sz="1600" b="1"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analysis</a:t>
            </a:r>
            <a:r>
              <a:rPr lang="en-US" sz="16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 </a:t>
            </a:r>
            <a:r>
              <a:rPr lang="en-US" sz="1600" b="1" cap="small"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it</a:t>
            </a:r>
            <a:r>
              <a:rPr lang="en-US" sz="16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 </a:t>
            </a:r>
            <a:r>
              <a:rPr lang="en-US" sz="1600" u="sng"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can be inferred</a:t>
            </a:r>
            <a:r>
              <a:rPr lang="en-US" sz="16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 that satisfactory </a:t>
            </a:r>
            <a:r>
              <a:rPr lang="en-US" sz="1600" b="1"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performance</a:t>
            </a:r>
            <a:r>
              <a:rPr lang="en-US" sz="16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 </a:t>
            </a:r>
            <a:r>
              <a:rPr lang="en-US" sz="1600" i="1"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on</a:t>
            </a:r>
            <a:r>
              <a:rPr lang="en-US" sz="16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 English 101C </a:t>
            </a:r>
            <a:r>
              <a:rPr lang="en-US" sz="1600" b="1"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assessments</a:t>
            </a:r>
            <a:r>
              <a:rPr lang="en-US" sz="16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 indicates </a:t>
            </a:r>
            <a:r>
              <a:rPr lang="en-US" sz="1600" b="1"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readiness </a:t>
            </a:r>
            <a:r>
              <a:rPr lang="en-US" sz="16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to take English 150. However, how </a:t>
            </a:r>
            <a:r>
              <a:rPr lang="en-US" sz="1600" b="1"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students</a:t>
            </a:r>
            <a:r>
              <a:rPr lang="en-US" sz="16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 felt about their own </a:t>
            </a:r>
            <a:r>
              <a:rPr lang="en-US" sz="1600" b="1"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readiness</a:t>
            </a:r>
            <a:r>
              <a:rPr lang="en-US" sz="16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 for English 150 or what their </a:t>
            </a:r>
            <a:r>
              <a:rPr lang="en-US" sz="1600" b="1"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instructors</a:t>
            </a:r>
            <a:r>
              <a:rPr lang="en-US" sz="16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 </a:t>
            </a:r>
            <a:r>
              <a:rPr lang="en-US" sz="1600" u="dbl"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thought </a:t>
            </a:r>
            <a:r>
              <a:rPr lang="en-US" sz="16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about their writing </a:t>
            </a:r>
            <a:r>
              <a:rPr lang="en-US" sz="1600" b="1"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performance</a:t>
            </a:r>
            <a:r>
              <a:rPr lang="en-US" sz="16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 </a:t>
            </a:r>
            <a:r>
              <a:rPr lang="en-US" sz="1600" u="dbl"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was </a:t>
            </a:r>
            <a:r>
              <a:rPr lang="en-US" sz="16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not evident in the grade </a:t>
            </a:r>
            <a:r>
              <a:rPr lang="en-US" sz="1600" b="1"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data</a:t>
            </a:r>
            <a:r>
              <a:rPr lang="en-US" sz="16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 which also constitutes an essential </a:t>
            </a:r>
            <a:r>
              <a:rPr lang="en-US" sz="1600" b="1"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piece</a:t>
            </a:r>
            <a:r>
              <a:rPr lang="en-US" sz="16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 </a:t>
            </a:r>
            <a:r>
              <a:rPr lang="en-US" sz="1600" i="1"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of </a:t>
            </a:r>
            <a:r>
              <a:rPr lang="en-US" sz="1600" b="1"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information</a:t>
            </a:r>
            <a:r>
              <a:rPr lang="en-US" sz="16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 in terms of deciding if such </a:t>
            </a:r>
            <a:r>
              <a:rPr lang="en-US" sz="1600" b="1"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interpretations</a:t>
            </a:r>
            <a:r>
              <a:rPr lang="en-US" sz="16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 </a:t>
            </a:r>
            <a:r>
              <a:rPr lang="en-US" sz="1600" i="1"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of</a:t>
            </a:r>
            <a:r>
              <a:rPr lang="en-US" sz="16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 English 101C </a:t>
            </a:r>
            <a:r>
              <a:rPr lang="en-US" sz="1600" b="1"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assessment results</a:t>
            </a:r>
            <a:r>
              <a:rPr lang="en-US" sz="16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 are valid. Thus, </a:t>
            </a:r>
            <a:r>
              <a:rPr lang="en-US" sz="1600" b="1"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interviews</a:t>
            </a:r>
            <a:r>
              <a:rPr lang="en-US" sz="16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 </a:t>
            </a:r>
            <a:r>
              <a:rPr lang="en-US" sz="1600" u="dbl"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were</a:t>
            </a:r>
            <a:r>
              <a:rPr lang="en-US" sz="16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 </a:t>
            </a:r>
            <a:r>
              <a:rPr lang="en-US" sz="1600" u="sng"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conducted</a:t>
            </a:r>
            <a:r>
              <a:rPr lang="en-US" sz="16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 to identify the </a:t>
            </a:r>
            <a:r>
              <a:rPr lang="en-US" sz="1600" b="1"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perceptions</a:t>
            </a:r>
            <a:r>
              <a:rPr lang="en-US" sz="16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 </a:t>
            </a:r>
            <a:r>
              <a:rPr lang="en-US" sz="1600" i="1"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of</a:t>
            </a:r>
            <a:r>
              <a:rPr lang="en-US" sz="16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 </a:t>
            </a:r>
            <a:r>
              <a:rPr lang="en-US" sz="1600" b="1"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students</a:t>
            </a:r>
            <a:r>
              <a:rPr lang="en-US" sz="16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 and </a:t>
            </a:r>
            <a:r>
              <a:rPr lang="en-US" sz="1600" b="1"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instructors</a:t>
            </a:r>
            <a:r>
              <a:rPr lang="en-US" sz="16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 and the </a:t>
            </a:r>
            <a:r>
              <a:rPr lang="en-US" sz="1600" b="1"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results</a:t>
            </a:r>
            <a:r>
              <a:rPr lang="en-US" sz="16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 </a:t>
            </a:r>
            <a:r>
              <a:rPr lang="en-US" sz="1600" i="1"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of</a:t>
            </a:r>
            <a:r>
              <a:rPr lang="en-US" sz="16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 </a:t>
            </a:r>
            <a:r>
              <a:rPr lang="en-US" sz="1600" b="1"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analysis</a:t>
            </a:r>
            <a:r>
              <a:rPr lang="en-US" sz="16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 </a:t>
            </a:r>
            <a:r>
              <a:rPr lang="en-US" sz="1600" u="sng"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will be discussed</a:t>
            </a:r>
            <a:r>
              <a:rPr lang="en-US" sz="16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 </a:t>
            </a:r>
            <a:r>
              <a:rPr lang="en-US" sz="1600" i="1"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in</a:t>
            </a:r>
            <a:r>
              <a:rPr lang="en-US" sz="16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 the following </a:t>
            </a:r>
            <a:r>
              <a:rPr lang="en-US" sz="1600" b="1"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section</a:t>
            </a:r>
            <a:r>
              <a:rPr lang="en-US" sz="16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a:t>
            </a:r>
          </a:p>
          <a:p>
            <a:pPr marL="228600" marR="0">
              <a:buNone/>
            </a:pPr>
            <a:r>
              <a:rPr lang="en-US" sz="1600" b="1" dirty="0">
                <a:solidFill>
                  <a:srgbClr val="C00000"/>
                </a:solidFill>
                <a:latin typeface="Avenir Book" panose="02000503020000020003" pitchFamily="2" charset="0"/>
                <a:ea typeface="Times New Roman" panose="02020603050405020304" pitchFamily="18" charset="0"/>
                <a:cs typeface="Times New Roman" panose="02020603050405020304" pitchFamily="18" charset="0"/>
              </a:rPr>
              <a:t>[Monograph]</a:t>
            </a:r>
            <a:endParaRPr lang="en-US" sz="1600" b="1" dirty="0">
              <a:solidFill>
                <a:srgbClr val="C0000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2365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DE6C6-5F8A-273F-EDEA-CF36B0B4DDF7}"/>
              </a:ext>
            </a:extLst>
          </p:cNvPr>
          <p:cNvSpPr>
            <a:spLocks noGrp="1"/>
          </p:cNvSpPr>
          <p:nvPr>
            <p:ph type="title"/>
          </p:nvPr>
        </p:nvSpPr>
        <p:spPr/>
        <p:txBody>
          <a:bodyPr/>
          <a:lstStyle/>
          <a:p>
            <a:r>
              <a:rPr lang="en-US" b="1" dirty="0"/>
              <a:t>Dimension 2</a:t>
            </a:r>
            <a:endParaRPr lang="en-US" dirty="0"/>
          </a:p>
        </p:txBody>
      </p:sp>
      <p:sp>
        <p:nvSpPr>
          <p:cNvPr id="5" name="Footer Placeholder 4">
            <a:extLst>
              <a:ext uri="{FF2B5EF4-FFF2-40B4-BE49-F238E27FC236}">
                <a16:creationId xmlns:a16="http://schemas.microsoft.com/office/drawing/2014/main" id="{A245C5D0-7DCA-0620-250B-D160B9B27662}"/>
              </a:ext>
            </a:extLst>
          </p:cNvPr>
          <p:cNvSpPr>
            <a:spLocks noGrp="1"/>
          </p:cNvSpPr>
          <p:nvPr>
            <p:ph type="ftr" sz="quarter" idx="11"/>
          </p:nvPr>
        </p:nvSpPr>
        <p:spPr/>
        <p:txBody>
          <a:bodyPr/>
          <a:lstStyle/>
          <a:p>
            <a:r>
              <a:rPr lang="en-US"/>
              <a:t>Variation in the Dissertation Writing across Applied Sciences</a:t>
            </a:r>
            <a:endParaRPr lang="en-US" dirty="0"/>
          </a:p>
        </p:txBody>
      </p:sp>
      <p:sp>
        <p:nvSpPr>
          <p:cNvPr id="6" name="Slide Number Placeholder 5">
            <a:extLst>
              <a:ext uri="{FF2B5EF4-FFF2-40B4-BE49-F238E27FC236}">
                <a16:creationId xmlns:a16="http://schemas.microsoft.com/office/drawing/2014/main" id="{2B909855-9C62-B63F-B318-7A5FE0984732}"/>
              </a:ext>
            </a:extLst>
          </p:cNvPr>
          <p:cNvSpPr>
            <a:spLocks noGrp="1"/>
          </p:cNvSpPr>
          <p:nvPr>
            <p:ph type="sldNum" sz="quarter" idx="12"/>
          </p:nvPr>
        </p:nvSpPr>
        <p:spPr/>
        <p:txBody>
          <a:bodyPr/>
          <a:lstStyle/>
          <a:p>
            <a:fld id="{A65A5C87-DF58-40C8-B092-1DE63DB4547E}" type="slidenum">
              <a:rPr lang="en-US" smtClean="0"/>
              <a:t>27</a:t>
            </a:fld>
            <a:endParaRPr lang="en-US" dirty="0"/>
          </a:p>
        </p:txBody>
      </p:sp>
      <p:pic>
        <p:nvPicPr>
          <p:cNvPr id="7" name="Picture 6">
            <a:extLst>
              <a:ext uri="{FF2B5EF4-FFF2-40B4-BE49-F238E27FC236}">
                <a16:creationId xmlns:a16="http://schemas.microsoft.com/office/drawing/2014/main" id="{D5A6165E-B4E9-4A30-DCD9-0F5D39CE52D5}"/>
              </a:ext>
            </a:extLst>
          </p:cNvPr>
          <p:cNvPicPr>
            <a:picLocks noChangeAspect="1"/>
          </p:cNvPicPr>
          <p:nvPr/>
        </p:nvPicPr>
        <p:blipFill>
          <a:blip r:embed="rId2"/>
          <a:stretch>
            <a:fillRect/>
          </a:stretch>
        </p:blipFill>
        <p:spPr>
          <a:xfrm>
            <a:off x="272370" y="1381277"/>
            <a:ext cx="8268126" cy="5322012"/>
          </a:xfrm>
          <a:prstGeom prst="rect">
            <a:avLst/>
          </a:prstGeom>
        </p:spPr>
      </p:pic>
      <p:sp>
        <p:nvSpPr>
          <p:cNvPr id="8" name="TextBox 7">
            <a:extLst>
              <a:ext uri="{FF2B5EF4-FFF2-40B4-BE49-F238E27FC236}">
                <a16:creationId xmlns:a16="http://schemas.microsoft.com/office/drawing/2014/main" id="{13BA52A5-6352-B246-2734-E93B43094D7F}"/>
              </a:ext>
            </a:extLst>
          </p:cNvPr>
          <p:cNvSpPr txBox="1"/>
          <p:nvPr/>
        </p:nvSpPr>
        <p:spPr>
          <a:xfrm>
            <a:off x="9222828" y="2286000"/>
            <a:ext cx="2585544" cy="3139321"/>
          </a:xfrm>
          <a:prstGeom prst="rect">
            <a:avLst/>
          </a:prstGeom>
          <a:noFill/>
        </p:spPr>
        <p:txBody>
          <a:bodyPr wrap="square" rtlCol="0">
            <a:spAutoFit/>
          </a:bodyPr>
          <a:lstStyle/>
          <a:p>
            <a:r>
              <a:rPr lang="en-US" dirty="0"/>
              <a:t>Highlight:</a:t>
            </a:r>
          </a:p>
          <a:p>
            <a:r>
              <a:rPr lang="en-US" dirty="0"/>
              <a:t>The article-based dissertation is the only sub-register with a negative dimension score (M = -3.28), positioning it more </a:t>
            </a:r>
            <a:r>
              <a:rPr lang="en-US" b="1" dirty="0">
                <a:solidFill>
                  <a:srgbClr val="C00000"/>
                </a:solidFill>
              </a:rPr>
              <a:t>strongly within procedural discourse </a:t>
            </a:r>
            <a:r>
              <a:rPr lang="en-US" dirty="0"/>
              <a:t>than the other sub-registers </a:t>
            </a:r>
          </a:p>
        </p:txBody>
      </p:sp>
    </p:spTree>
    <p:extLst>
      <p:ext uri="{BB962C8B-B14F-4D97-AF65-F5344CB8AC3E}">
        <p14:creationId xmlns:p14="http://schemas.microsoft.com/office/powerpoint/2010/main" val="3743615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B6AEF-8E1F-FDD7-C7BB-107A70F451FF}"/>
              </a:ext>
            </a:extLst>
          </p:cNvPr>
          <p:cNvSpPr>
            <a:spLocks noGrp="1"/>
          </p:cNvSpPr>
          <p:nvPr>
            <p:ph type="title"/>
          </p:nvPr>
        </p:nvSpPr>
        <p:spPr>
          <a:xfrm>
            <a:off x="901690" y="405575"/>
            <a:ext cx="6430414" cy="1371600"/>
          </a:xfrm>
        </p:spPr>
        <p:txBody>
          <a:bodyPr vert="horz" lIns="91440" tIns="45720" rIns="91440" bIns="45720" rtlCol="0" anchor="ctr">
            <a:normAutofit/>
          </a:bodyPr>
          <a:lstStyle/>
          <a:p>
            <a:r>
              <a:rPr lang="en-US" b="1" dirty="0"/>
              <a:t>Linguistic Features in AJRC</a:t>
            </a:r>
            <a:endParaRPr lang="en-US" dirty="0"/>
          </a:p>
        </p:txBody>
      </p:sp>
      <p:sp>
        <p:nvSpPr>
          <p:cNvPr id="4" name="Date Placeholder 3">
            <a:extLst>
              <a:ext uri="{FF2B5EF4-FFF2-40B4-BE49-F238E27FC236}">
                <a16:creationId xmlns:a16="http://schemas.microsoft.com/office/drawing/2014/main" id="{5B2AAC76-8E49-8DA2-457F-F6B356D94732}"/>
              </a:ext>
            </a:extLst>
          </p:cNvPr>
          <p:cNvSpPr>
            <a:spLocks noGrp="1"/>
          </p:cNvSpPr>
          <p:nvPr>
            <p:ph type="dt" sz="half" idx="10"/>
          </p:nvPr>
        </p:nvSpPr>
        <p:spPr>
          <a:xfrm>
            <a:off x="576072" y="6356350"/>
            <a:ext cx="2743200" cy="365125"/>
          </a:xfrm>
        </p:spPr>
        <p:txBody>
          <a:bodyPr vert="horz" lIns="91440" tIns="45720" rIns="91440" bIns="45720" rtlCol="0" anchor="ctr">
            <a:normAutofit/>
          </a:bodyPr>
          <a:lstStyle/>
          <a:p>
            <a:pPr>
              <a:spcAft>
                <a:spcPts val="600"/>
              </a:spcAft>
            </a:pPr>
            <a:r>
              <a:rPr lang="en-US">
                <a:solidFill>
                  <a:schemeClr val="tx2">
                    <a:lumMod val="50000"/>
                    <a:lumOff val="50000"/>
                  </a:schemeClr>
                </a:solidFill>
              </a:rPr>
              <a:t>9/26/25</a:t>
            </a:r>
          </a:p>
        </p:txBody>
      </p:sp>
      <p:sp>
        <p:nvSpPr>
          <p:cNvPr id="5" name="Footer Placeholder 4">
            <a:extLst>
              <a:ext uri="{FF2B5EF4-FFF2-40B4-BE49-F238E27FC236}">
                <a16:creationId xmlns:a16="http://schemas.microsoft.com/office/drawing/2014/main" id="{02235FAD-84D8-D381-50AE-DAB6DFF4AB3E}"/>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sz="1100" kern="1200">
                <a:solidFill>
                  <a:schemeClr val="tx2">
                    <a:lumMod val="50000"/>
                    <a:lumOff val="50000"/>
                  </a:schemeClr>
                </a:solidFill>
                <a:latin typeface="+mn-lt"/>
                <a:ea typeface="+mn-ea"/>
                <a:cs typeface="+mn-cs"/>
              </a:rPr>
              <a:t>Variation in the Dissertation Writing across Applied Sciences</a:t>
            </a:r>
          </a:p>
        </p:txBody>
      </p:sp>
      <p:sp>
        <p:nvSpPr>
          <p:cNvPr id="6" name="Slide Number Placeholder 5">
            <a:extLst>
              <a:ext uri="{FF2B5EF4-FFF2-40B4-BE49-F238E27FC236}">
                <a16:creationId xmlns:a16="http://schemas.microsoft.com/office/drawing/2014/main" id="{76ABB093-2101-C095-8FA4-77668DD6FD10}"/>
              </a:ext>
            </a:extLst>
          </p:cNvPr>
          <p:cNvSpPr>
            <a:spLocks noGrp="1"/>
          </p:cNvSpPr>
          <p:nvPr>
            <p:ph type="sldNum" sz="quarter" idx="12"/>
          </p:nvPr>
        </p:nvSpPr>
        <p:spPr>
          <a:xfrm>
            <a:off x="8869680" y="6356350"/>
            <a:ext cx="2743200" cy="365125"/>
          </a:xfrm>
        </p:spPr>
        <p:txBody>
          <a:bodyPr vert="horz" lIns="91440" tIns="45720" rIns="91440" bIns="45720" rtlCol="0" anchor="ctr">
            <a:normAutofit/>
          </a:bodyPr>
          <a:lstStyle/>
          <a:p>
            <a:pPr>
              <a:spcAft>
                <a:spcPts val="600"/>
              </a:spcAft>
            </a:pPr>
            <a:fld id="{A65A5C87-DF58-40C8-B092-1DE63DB4547E}" type="slidenum">
              <a:rPr lang="en-US">
                <a:solidFill>
                  <a:schemeClr val="tx2">
                    <a:lumMod val="50000"/>
                    <a:lumOff val="50000"/>
                  </a:schemeClr>
                </a:solidFill>
              </a:rPr>
              <a:pPr>
                <a:spcAft>
                  <a:spcPts val="600"/>
                </a:spcAft>
              </a:pPr>
              <a:t>28</a:t>
            </a:fld>
            <a:endParaRPr lang="en-US">
              <a:solidFill>
                <a:schemeClr val="tx2">
                  <a:lumMod val="50000"/>
                  <a:lumOff val="50000"/>
                </a:schemeClr>
              </a:solidFill>
            </a:endParaRPr>
          </a:p>
        </p:txBody>
      </p:sp>
      <p:graphicFrame>
        <p:nvGraphicFramePr>
          <p:cNvPr id="9" name="Table 8">
            <a:extLst>
              <a:ext uri="{FF2B5EF4-FFF2-40B4-BE49-F238E27FC236}">
                <a16:creationId xmlns:a16="http://schemas.microsoft.com/office/drawing/2014/main" id="{2927B265-5CB7-7E67-7688-253E378BDA9B}"/>
              </a:ext>
            </a:extLst>
          </p:cNvPr>
          <p:cNvGraphicFramePr>
            <a:graphicFrameLocks noGrp="1"/>
          </p:cNvGraphicFramePr>
          <p:nvPr/>
        </p:nvGraphicFramePr>
        <p:xfrm>
          <a:off x="549058" y="2344616"/>
          <a:ext cx="11034696" cy="3798790"/>
        </p:xfrm>
        <a:graphic>
          <a:graphicData uri="http://schemas.openxmlformats.org/drawingml/2006/table">
            <a:tbl>
              <a:tblPr firstRow="1" firstCol="1" bandRow="1">
                <a:noFill/>
                <a:tableStyleId>{5C22544A-7EE6-4342-B048-85BDC9FD1C3A}</a:tableStyleId>
              </a:tblPr>
              <a:tblGrid>
                <a:gridCol w="11034696">
                  <a:extLst>
                    <a:ext uri="{9D8B030D-6E8A-4147-A177-3AD203B41FA5}">
                      <a16:colId xmlns:a16="http://schemas.microsoft.com/office/drawing/2014/main" val="2574587092"/>
                    </a:ext>
                  </a:extLst>
                </a:gridCol>
              </a:tblGrid>
              <a:tr h="3699199">
                <a:tc>
                  <a:txBody>
                    <a:bodyPr/>
                    <a:lstStyle/>
                    <a:p>
                      <a:pPr marL="0" marR="0">
                        <a:buNone/>
                      </a:pPr>
                      <a:r>
                        <a:rPr lang="en-US" sz="1600" b="1" kern="100" dirty="0">
                          <a:solidFill>
                            <a:srgbClr val="C00000"/>
                          </a:solidFill>
                          <a:effectLst/>
                        </a:rPr>
                        <a:t>Positive features:</a:t>
                      </a:r>
                    </a:p>
                    <a:p>
                      <a:pPr marL="161925" marR="0">
                        <a:buNone/>
                      </a:pPr>
                      <a:r>
                        <a:rPr lang="en-US" sz="1600" b="0" kern="100" dirty="0">
                          <a:solidFill>
                            <a:schemeClr val="tx1">
                              <a:lumMod val="75000"/>
                              <a:lumOff val="25000"/>
                            </a:schemeClr>
                          </a:solidFill>
                          <a:effectLst/>
                        </a:rPr>
                        <a:t>Pronouns: 3rd person pronouns (.65)</a:t>
                      </a:r>
                    </a:p>
                    <a:p>
                      <a:pPr marL="161925" marR="0">
                        <a:buNone/>
                      </a:pPr>
                      <a:r>
                        <a:rPr lang="en-US" sz="1600" b="0" kern="100" dirty="0">
                          <a:solidFill>
                            <a:schemeClr val="tx1">
                              <a:lumMod val="75000"/>
                              <a:lumOff val="25000"/>
                            </a:schemeClr>
                          </a:solidFill>
                          <a:effectLst/>
                        </a:rPr>
                        <a:t>Nouns: group nouns (.49), nominalizations (.32), animate nouns (.43)</a:t>
                      </a:r>
                    </a:p>
                    <a:p>
                      <a:pPr marL="161925" marR="0">
                        <a:buNone/>
                      </a:pPr>
                      <a:r>
                        <a:rPr lang="en-US" sz="1600" b="0" kern="100" dirty="0">
                          <a:solidFill>
                            <a:schemeClr val="tx1">
                              <a:lumMod val="75000"/>
                              <a:lumOff val="25000"/>
                            </a:schemeClr>
                          </a:solidFill>
                          <a:effectLst/>
                        </a:rPr>
                        <a:t>Adjectives: topical attributive adjectives (.53), attributive adjectives indicating time (.47)</a:t>
                      </a:r>
                    </a:p>
                    <a:p>
                      <a:pPr marL="161925" marR="0">
                        <a:buNone/>
                      </a:pPr>
                      <a:r>
                        <a:rPr lang="en-US" sz="1600" b="0" kern="100" dirty="0">
                          <a:solidFill>
                            <a:schemeClr val="tx1">
                              <a:lumMod val="75000"/>
                              <a:lumOff val="25000"/>
                            </a:schemeClr>
                          </a:solidFill>
                          <a:effectLst/>
                        </a:rPr>
                        <a:t>Verbs: past tense verbs (.55), aspectual verbs (.52), perfect aspect verbs (.48), communication verbs (.47), present progressive verbs (.42)</a:t>
                      </a:r>
                    </a:p>
                    <a:p>
                      <a:pPr marL="161925" marR="0">
                        <a:buNone/>
                      </a:pPr>
                      <a:r>
                        <a:rPr lang="en-US" sz="1600" b="0" kern="100" dirty="0">
                          <a:solidFill>
                            <a:schemeClr val="tx1">
                              <a:lumMod val="75000"/>
                              <a:lumOff val="25000"/>
                            </a:schemeClr>
                          </a:solidFill>
                          <a:effectLst/>
                        </a:rPr>
                        <a:t>Conjunctions: phrasal coordinating conjunctions (.51), clausal coordinating conjunctions (.35)</a:t>
                      </a:r>
                    </a:p>
                    <a:p>
                      <a:pPr marL="161925" marR="0">
                        <a:buNone/>
                      </a:pPr>
                      <a:r>
                        <a:rPr lang="en-US" sz="1600" b="0" kern="100" dirty="0">
                          <a:solidFill>
                            <a:schemeClr val="tx1">
                              <a:lumMod val="75000"/>
                              <a:lumOff val="25000"/>
                            </a:schemeClr>
                          </a:solidFill>
                          <a:effectLst/>
                        </a:rPr>
                        <a:t>Finite Clauses: that-relative clauses (.46), that-clauses controlled by non-</a:t>
                      </a:r>
                      <a:r>
                        <a:rPr lang="en-US" sz="1600" b="0" kern="100" dirty="0" err="1">
                          <a:solidFill>
                            <a:schemeClr val="tx1">
                              <a:lumMod val="75000"/>
                              <a:lumOff val="25000"/>
                            </a:schemeClr>
                          </a:solidFill>
                          <a:effectLst/>
                        </a:rPr>
                        <a:t>factive</a:t>
                      </a:r>
                      <a:r>
                        <a:rPr lang="en-US" sz="1600" b="0" kern="100" dirty="0">
                          <a:solidFill>
                            <a:schemeClr val="tx1">
                              <a:lumMod val="75000"/>
                              <a:lumOff val="25000"/>
                            </a:schemeClr>
                          </a:solidFill>
                          <a:effectLst/>
                        </a:rPr>
                        <a:t> verbs (.45), </a:t>
                      </a:r>
                      <a:r>
                        <a:rPr lang="en-US" sz="1600" b="0" kern="100" dirty="0" err="1">
                          <a:solidFill>
                            <a:schemeClr val="tx1">
                              <a:lumMod val="75000"/>
                              <a:lumOff val="25000"/>
                            </a:schemeClr>
                          </a:solidFill>
                          <a:effectLst/>
                        </a:rPr>
                        <a:t>wh</a:t>
                      </a:r>
                      <a:r>
                        <a:rPr lang="en-US" sz="1600" b="0" kern="100" dirty="0">
                          <a:solidFill>
                            <a:schemeClr val="tx1">
                              <a:lumMod val="75000"/>
                              <a:lumOff val="25000"/>
                            </a:schemeClr>
                          </a:solidFill>
                          <a:effectLst/>
                        </a:rPr>
                        <a:t>-questions (.32)</a:t>
                      </a:r>
                    </a:p>
                    <a:p>
                      <a:pPr marL="161925" marR="0">
                        <a:buNone/>
                      </a:pPr>
                      <a:r>
                        <a:rPr lang="en-US" sz="1600" b="0" kern="100" dirty="0">
                          <a:solidFill>
                            <a:schemeClr val="tx1">
                              <a:lumMod val="75000"/>
                              <a:lumOff val="25000"/>
                            </a:schemeClr>
                          </a:solidFill>
                          <a:effectLst/>
                        </a:rPr>
                        <a:t>Non-Finite Clauses: to-clauses controlled by verbs of modality, causation and effort (.57), to-clauses controlled by verbs of desire (.41), to-clauses controlled by stance nouns (.35)</a:t>
                      </a:r>
                    </a:p>
                    <a:p>
                      <a:pPr marL="161925" marR="0">
                        <a:buNone/>
                      </a:pPr>
                      <a:r>
                        <a:rPr lang="en-US" sz="1600" b="0" kern="100" dirty="0">
                          <a:solidFill>
                            <a:schemeClr val="tx1">
                              <a:lumMod val="75000"/>
                              <a:lumOff val="25000"/>
                            </a:schemeClr>
                          </a:solidFill>
                          <a:effectLst/>
                        </a:rPr>
                        <a:t>Other: word length (.52), word count (.36), type-token ratio (.31)</a:t>
                      </a:r>
                    </a:p>
                    <a:p>
                      <a:pPr marL="0" marR="0">
                        <a:buNone/>
                      </a:pPr>
                      <a:r>
                        <a:rPr lang="en-US" sz="1600" b="1" kern="100" dirty="0">
                          <a:solidFill>
                            <a:srgbClr val="C00000"/>
                          </a:solidFill>
                          <a:effectLst/>
                        </a:rPr>
                        <a:t>Negative features:</a:t>
                      </a:r>
                    </a:p>
                    <a:p>
                      <a:pPr marL="161925" marR="0">
                        <a:buNone/>
                      </a:pPr>
                      <a:r>
                        <a:rPr lang="en-US" sz="1600" b="0" kern="100" dirty="0">
                          <a:solidFill>
                            <a:schemeClr val="tx1">
                              <a:lumMod val="75000"/>
                              <a:lumOff val="25000"/>
                            </a:schemeClr>
                          </a:solidFill>
                          <a:effectLst/>
                        </a:rPr>
                        <a:t>Nouns: technical nouns (-.61), quantity nouns (-.46), concrete nouns (-.37)</a:t>
                      </a:r>
                    </a:p>
                    <a:p>
                      <a:pPr marL="161925" marR="0">
                        <a:buNone/>
                      </a:pPr>
                      <a:r>
                        <a:rPr lang="en-US" sz="1600" b="0" kern="100" dirty="0">
                          <a:solidFill>
                            <a:schemeClr val="tx1">
                              <a:lumMod val="75000"/>
                              <a:lumOff val="25000"/>
                            </a:schemeClr>
                          </a:solidFill>
                          <a:effectLst/>
                        </a:rPr>
                        <a:t>Adjectives: attributive adjectives indicating size (-.37)</a:t>
                      </a:r>
                    </a:p>
                    <a:p>
                      <a:pPr marL="161925" marR="0">
                        <a:buNone/>
                      </a:pPr>
                      <a:r>
                        <a:rPr lang="en-US" sz="1600" b="0" kern="100" dirty="0">
                          <a:solidFill>
                            <a:schemeClr val="tx1">
                              <a:lumMod val="75000"/>
                              <a:lumOff val="25000"/>
                            </a:schemeClr>
                          </a:solidFill>
                          <a:effectLst/>
                        </a:rPr>
                        <a:t>Passives: agentless passive voice verbs (-.52), passive voice verbs with by-phrases (-.47)</a:t>
                      </a:r>
                      <a:endParaRPr lang="en-US" sz="1600" b="0" kern="100" dirty="0">
                        <a:solidFill>
                          <a:schemeClr val="tx1">
                            <a:lumMod val="75000"/>
                            <a:lumOff val="25000"/>
                          </a:schemeClr>
                        </a:solidFill>
                        <a:effectLst/>
                        <a:latin typeface="Arial Narrow" panose="020B0604020202020204" pitchFamily="34" charset="0"/>
                        <a:ea typeface="Times New Roman" panose="02020603050405020304" pitchFamily="18" charset="0"/>
                        <a:cs typeface="Times New Roman" panose="02020603050405020304" pitchFamily="18" charset="0"/>
                      </a:endParaRPr>
                    </a:p>
                  </a:txBody>
                  <a:tcPr marL="141191" marR="52947" marT="70595" marB="70595">
                    <a:lnL w="12700" cmpd="sng">
                      <a:noFill/>
                      <a:prstDash val="solid"/>
                    </a:lnL>
                    <a:lnR w="12700" cmpd="sng">
                      <a:noFill/>
                      <a:prstDash val="solid"/>
                    </a:lnR>
                    <a:lnT w="12700" cmpd="sng">
                      <a:noFill/>
                      <a:prstDash val="solid"/>
                    </a:lnT>
                    <a:lnB w="9525" cap="flat" cmpd="sng" algn="ctr">
                      <a:solidFill>
                        <a:srgbClr val="D8DCDC"/>
                      </a:solidFill>
                      <a:prstDash val="solid"/>
                    </a:lnB>
                    <a:noFill/>
                  </a:tcPr>
                </a:tc>
                <a:extLst>
                  <a:ext uri="{0D108BD9-81ED-4DB2-BD59-A6C34878D82A}">
                    <a16:rowId xmlns:a16="http://schemas.microsoft.com/office/drawing/2014/main" val="3992903690"/>
                  </a:ext>
                </a:extLst>
              </a:tr>
            </a:tbl>
          </a:graphicData>
        </a:graphic>
      </p:graphicFrame>
      <p:sp>
        <p:nvSpPr>
          <p:cNvPr id="11" name="TextBox 10">
            <a:extLst>
              <a:ext uri="{FF2B5EF4-FFF2-40B4-BE49-F238E27FC236}">
                <a16:creationId xmlns:a16="http://schemas.microsoft.com/office/drawing/2014/main" id="{D2694055-57C6-B8F2-C721-64D597E1354A}"/>
              </a:ext>
            </a:extLst>
          </p:cNvPr>
          <p:cNvSpPr txBox="1"/>
          <p:nvPr/>
        </p:nvSpPr>
        <p:spPr>
          <a:xfrm>
            <a:off x="7454963" y="565679"/>
            <a:ext cx="4157917" cy="646331"/>
          </a:xfrm>
          <a:prstGeom prst="rect">
            <a:avLst/>
          </a:prstGeom>
          <a:noFill/>
        </p:spPr>
        <p:txBody>
          <a:bodyPr wrap="square">
            <a:spAutoFit/>
          </a:bodyPr>
          <a:lstStyle/>
          <a:p>
            <a:pPr marL="40640" marR="0" algn="r">
              <a:buNone/>
            </a:pPr>
            <a:r>
              <a:rPr lang="en-US" sz="1800" b="1" kern="100" dirty="0">
                <a:solidFill>
                  <a:srgbClr val="C00000"/>
                </a:solidFill>
                <a:effectLst/>
              </a:rPr>
              <a:t>Dimension 2: Contextualized Narration vs. Procedural Discourse</a:t>
            </a:r>
            <a:endParaRPr lang="en-US" sz="1800" b="1" kern="100" dirty="0">
              <a:solidFill>
                <a:srgbClr val="C00000"/>
              </a:solidFill>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5872100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52B08-F161-0EDF-4972-7203F1555F86}"/>
              </a:ext>
            </a:extLst>
          </p:cNvPr>
          <p:cNvSpPr>
            <a:spLocks noGrp="1"/>
          </p:cNvSpPr>
          <p:nvPr>
            <p:ph type="title"/>
          </p:nvPr>
        </p:nvSpPr>
        <p:spPr/>
        <p:txBody>
          <a:bodyPr/>
          <a:lstStyle/>
          <a:p>
            <a:r>
              <a:rPr lang="en-US" b="1" dirty="0"/>
              <a:t>Text Excerpt: Dimension 2</a:t>
            </a:r>
            <a:endParaRPr lang="en-US" dirty="0"/>
          </a:p>
        </p:txBody>
      </p:sp>
      <p:sp>
        <p:nvSpPr>
          <p:cNvPr id="6" name="Slide Number Placeholder 5">
            <a:extLst>
              <a:ext uri="{FF2B5EF4-FFF2-40B4-BE49-F238E27FC236}">
                <a16:creationId xmlns:a16="http://schemas.microsoft.com/office/drawing/2014/main" id="{6E6D92B5-8B31-E536-4B1E-571FC25BEC55}"/>
              </a:ext>
            </a:extLst>
          </p:cNvPr>
          <p:cNvSpPr>
            <a:spLocks noGrp="1"/>
          </p:cNvSpPr>
          <p:nvPr>
            <p:ph type="sldNum" sz="quarter" idx="12"/>
          </p:nvPr>
        </p:nvSpPr>
        <p:spPr/>
        <p:txBody>
          <a:bodyPr/>
          <a:lstStyle/>
          <a:p>
            <a:fld id="{A65A5C87-DF58-40C8-B092-1DE63DB4547E}" type="slidenum">
              <a:rPr lang="en-US" smtClean="0"/>
              <a:t>29</a:t>
            </a:fld>
            <a:endParaRPr lang="en-US" dirty="0"/>
          </a:p>
        </p:txBody>
      </p:sp>
      <p:sp>
        <p:nvSpPr>
          <p:cNvPr id="8" name="TextBox 7">
            <a:extLst>
              <a:ext uri="{FF2B5EF4-FFF2-40B4-BE49-F238E27FC236}">
                <a16:creationId xmlns:a16="http://schemas.microsoft.com/office/drawing/2014/main" id="{53B56B4B-5BE2-AD56-FD11-071391835A87}"/>
              </a:ext>
            </a:extLst>
          </p:cNvPr>
          <p:cNvSpPr txBox="1"/>
          <p:nvPr/>
        </p:nvSpPr>
        <p:spPr>
          <a:xfrm>
            <a:off x="307428" y="2062043"/>
            <a:ext cx="6101254" cy="4524315"/>
          </a:xfrm>
          <a:prstGeom prst="rect">
            <a:avLst/>
          </a:prstGeom>
          <a:noFill/>
        </p:spPr>
        <p:txBody>
          <a:bodyPr wrap="square">
            <a:spAutoFit/>
          </a:bodyPr>
          <a:lstStyle/>
          <a:p>
            <a:pPr marL="228600" marR="0">
              <a:buNone/>
            </a:pPr>
            <a:r>
              <a:rPr lang="en-US" sz="18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Before coding, the </a:t>
            </a:r>
            <a:r>
              <a:rPr lang="en-US" sz="1800" b="1"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instructor</a:t>
            </a:r>
            <a:r>
              <a:rPr lang="en-US" sz="18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 comments </a:t>
            </a:r>
            <a:r>
              <a:rPr lang="en-US" sz="1800" u="dbl"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were</a:t>
            </a:r>
            <a:r>
              <a:rPr lang="en-US" sz="1800" u="sng"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 de-identified and extracted</a:t>
            </a:r>
            <a:r>
              <a:rPr lang="en-US" sz="18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 from the</a:t>
            </a:r>
            <a:endParaRPr lang="en-US" sz="12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endParaRPr>
          </a:p>
          <a:p>
            <a:pPr marL="228600" marR="0">
              <a:buNone/>
            </a:pPr>
            <a:r>
              <a:rPr lang="en-US" sz="1800" b="1"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feedback</a:t>
            </a:r>
            <a:r>
              <a:rPr lang="en-US" sz="18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 </a:t>
            </a:r>
            <a:r>
              <a:rPr lang="en-US" sz="1800" b="1"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files</a:t>
            </a:r>
            <a:r>
              <a:rPr lang="en-US" sz="18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 </a:t>
            </a:r>
            <a:r>
              <a:rPr lang="en-US" sz="1800" b="1"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Text feedback</a:t>
            </a:r>
            <a:r>
              <a:rPr lang="en-US" sz="18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 </a:t>
            </a:r>
            <a:r>
              <a:rPr lang="en-US" sz="1800" b="1"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comments</a:t>
            </a:r>
            <a:r>
              <a:rPr lang="en-US" sz="18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 in comment </a:t>
            </a:r>
            <a:r>
              <a:rPr lang="en-US" sz="1800" b="1"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bubbles</a:t>
            </a:r>
            <a:r>
              <a:rPr lang="en-US" sz="18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 and </a:t>
            </a:r>
            <a:r>
              <a:rPr lang="en-US" sz="1800" b="1"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end comments</a:t>
            </a:r>
            <a:r>
              <a:rPr lang="en-US" sz="18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 </a:t>
            </a:r>
            <a:r>
              <a:rPr lang="en-US" sz="1800" u="sng"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were</a:t>
            </a:r>
            <a:endParaRPr lang="en-US" sz="12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endParaRPr>
          </a:p>
          <a:p>
            <a:pPr marL="228600" marR="0">
              <a:buNone/>
            </a:pPr>
            <a:r>
              <a:rPr lang="en-US" sz="1800" u="sng"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extracted and pasted</a:t>
            </a:r>
            <a:r>
              <a:rPr lang="en-US" sz="18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 into plain text files with samples of highlighted </a:t>
            </a:r>
            <a:r>
              <a:rPr lang="en-US" sz="1800" b="1"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text</a:t>
            </a:r>
            <a:r>
              <a:rPr lang="en-US" sz="18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 in </a:t>
            </a:r>
            <a:r>
              <a:rPr lang="en-US" sz="1800" b="1"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brackets</a:t>
            </a:r>
            <a:r>
              <a:rPr lang="en-US" sz="18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 In-</a:t>
            </a:r>
            <a:endParaRPr lang="en-US" sz="12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endParaRPr>
          </a:p>
          <a:p>
            <a:pPr marL="228600" marR="0">
              <a:buNone/>
            </a:pPr>
            <a:r>
              <a:rPr lang="en-US" sz="18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text actions </a:t>
            </a:r>
            <a:r>
              <a:rPr lang="en-US" sz="1800" u="sng"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were noted</a:t>
            </a:r>
            <a:r>
              <a:rPr lang="en-US" sz="18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 in brackets using the following notation [notation was removed]. The </a:t>
            </a:r>
            <a:r>
              <a:rPr lang="en-US" sz="1800" b="1"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audio </a:t>
            </a:r>
            <a:r>
              <a:rPr lang="en-US" sz="18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from </a:t>
            </a:r>
            <a:r>
              <a:rPr lang="en-US" sz="1800" b="1"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video feedback files</a:t>
            </a:r>
            <a:r>
              <a:rPr lang="en-US" sz="18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 </a:t>
            </a:r>
            <a:r>
              <a:rPr lang="en-US" sz="1800" u="sng"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was extracted and sent</a:t>
            </a:r>
            <a:r>
              <a:rPr lang="en-US" sz="18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 to </a:t>
            </a:r>
            <a:r>
              <a:rPr lang="en-US" sz="1800" dirty="0" err="1">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Rev.com</a:t>
            </a:r>
            <a:r>
              <a:rPr lang="en-US" sz="18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 for verbatim transcription. Each </a:t>
            </a:r>
            <a:r>
              <a:rPr lang="en-US" sz="1800" b="1"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transcript</a:t>
            </a:r>
            <a:r>
              <a:rPr lang="en-US" sz="18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 </a:t>
            </a:r>
            <a:r>
              <a:rPr lang="en-US" sz="1800" u="sng"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was checked for accuracy by the researcher</a:t>
            </a:r>
            <a:r>
              <a:rPr lang="en-US" sz="18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 </a:t>
            </a:r>
            <a:r>
              <a:rPr lang="en-US" sz="1800" b="1"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The researcher</a:t>
            </a:r>
            <a:r>
              <a:rPr lang="en-US" sz="18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 de-identified the </a:t>
            </a:r>
            <a:r>
              <a:rPr lang="en-US" sz="1800" b="1"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transcripts</a:t>
            </a:r>
            <a:r>
              <a:rPr lang="en-US" sz="18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 fixed any inaccuracies, added emphasis and inserted </a:t>
            </a:r>
            <a:r>
              <a:rPr lang="en-US" sz="1800" b="1"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timestamps</a:t>
            </a:r>
            <a:r>
              <a:rPr lang="en-US" sz="18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 and </a:t>
            </a:r>
            <a:r>
              <a:rPr lang="en-US" sz="1800" b="1"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pause lengths</a:t>
            </a:r>
            <a:r>
              <a:rPr lang="en-US" sz="18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 using the </a:t>
            </a:r>
            <a:r>
              <a:rPr lang="en-US" sz="1800" b="1"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transcription software F5</a:t>
            </a:r>
            <a:r>
              <a:rPr lang="en-US" sz="18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 Transcripts </a:t>
            </a:r>
            <a:r>
              <a:rPr lang="en-US" sz="1800" u="sng"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were then exported</a:t>
            </a:r>
            <a:r>
              <a:rPr lang="en-US" sz="18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 as </a:t>
            </a:r>
            <a:r>
              <a:rPr lang="en-US" sz="1800" b="1"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plain text files</a:t>
            </a:r>
            <a:r>
              <a:rPr lang="en-US" sz="18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 for coding.</a:t>
            </a:r>
          </a:p>
          <a:p>
            <a:pPr marL="228600" marR="0">
              <a:buNone/>
            </a:pPr>
            <a:r>
              <a:rPr lang="en-US" dirty="0">
                <a:solidFill>
                  <a:srgbClr val="C00000"/>
                </a:solidFill>
                <a:latin typeface="Avenir Book" panose="02000503020000020003" pitchFamily="2" charset="0"/>
                <a:ea typeface="Times New Roman" panose="02020603050405020304" pitchFamily="18" charset="0"/>
                <a:cs typeface="Times New Roman" panose="02020603050405020304" pitchFamily="18" charset="0"/>
              </a:rPr>
              <a:t>[Article-based]</a:t>
            </a:r>
            <a:endParaRPr lang="en-US" sz="1200" dirty="0">
              <a:solidFill>
                <a:srgbClr val="C0000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CC4601A5-62E8-9319-4133-035CA3D36716}"/>
              </a:ext>
            </a:extLst>
          </p:cNvPr>
          <p:cNvSpPr txBox="1"/>
          <p:nvPr/>
        </p:nvSpPr>
        <p:spPr>
          <a:xfrm>
            <a:off x="6199632" y="2087583"/>
            <a:ext cx="5514147" cy="4247317"/>
          </a:xfrm>
          <a:prstGeom prst="rect">
            <a:avLst/>
          </a:prstGeom>
          <a:noFill/>
        </p:spPr>
        <p:txBody>
          <a:bodyPr wrap="square">
            <a:spAutoFit/>
          </a:bodyPr>
          <a:lstStyle/>
          <a:p>
            <a:pPr marL="228600" marR="0">
              <a:buNone/>
            </a:pPr>
            <a:r>
              <a:rPr lang="en-US" sz="18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A </a:t>
            </a:r>
            <a:r>
              <a:rPr lang="en-US" sz="1800" i="1" dirty="0" err="1">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multitrait</a:t>
            </a:r>
            <a:r>
              <a:rPr lang="en-US" sz="1800" i="1"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-multimethod</a:t>
            </a:r>
            <a:r>
              <a:rPr lang="en-US" sz="1800" b="1"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 matrix</a:t>
            </a:r>
            <a:r>
              <a:rPr lang="en-US" sz="18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 </a:t>
            </a:r>
            <a:r>
              <a:rPr lang="en-US" sz="1800" u="dbl"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was</a:t>
            </a:r>
            <a:r>
              <a:rPr lang="en-US" sz="1800" u="sng"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 implemented</a:t>
            </a:r>
            <a:r>
              <a:rPr lang="en-US" sz="18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 to examine the extent to which rating</a:t>
            </a:r>
            <a:endParaRPr lang="en-US" sz="12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endParaRPr>
          </a:p>
          <a:p>
            <a:pPr marL="228600" marR="0">
              <a:buNone/>
            </a:pPr>
            <a:r>
              <a:rPr lang="en-US" sz="18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criteria order </a:t>
            </a:r>
            <a:r>
              <a:rPr lang="en-US" sz="1800" u="sng"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is associated with</a:t>
            </a:r>
            <a:r>
              <a:rPr lang="en-US" sz="18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 construct and </a:t>
            </a:r>
            <a:r>
              <a:rPr lang="en-US" sz="1800" i="1"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discriminant</a:t>
            </a:r>
            <a:r>
              <a:rPr lang="en-US" sz="18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 </a:t>
            </a:r>
            <a:r>
              <a:rPr lang="en-US" sz="1800" b="1"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validity </a:t>
            </a:r>
            <a:r>
              <a:rPr lang="en-US" sz="18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of </a:t>
            </a:r>
            <a:r>
              <a:rPr lang="en-US" sz="1800" i="1"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rating</a:t>
            </a:r>
            <a:r>
              <a:rPr lang="en-US" sz="18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 </a:t>
            </a:r>
            <a:r>
              <a:rPr lang="en-US" sz="1800" b="1"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criteria</a:t>
            </a:r>
            <a:r>
              <a:rPr lang="en-US" sz="18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 and the </a:t>
            </a:r>
            <a:r>
              <a:rPr lang="en-US" sz="1800" b="1"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halo</a:t>
            </a:r>
            <a:endParaRPr lang="en-US" sz="12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endParaRPr>
          </a:p>
          <a:p>
            <a:pPr marL="228600" marR="0">
              <a:buNone/>
            </a:pPr>
            <a:r>
              <a:rPr lang="en-US" sz="1800" b="1"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effect</a:t>
            </a:r>
            <a:r>
              <a:rPr lang="en-US" sz="18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 Campbell and Fiske (1959) </a:t>
            </a:r>
            <a:r>
              <a:rPr lang="en-US" sz="1800" u="dbl"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proposed </a:t>
            </a:r>
            <a:r>
              <a:rPr lang="en-US" sz="18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a </a:t>
            </a:r>
            <a:r>
              <a:rPr lang="en-US" sz="1800" i="1" dirty="0" err="1">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multitrait</a:t>
            </a:r>
            <a:r>
              <a:rPr lang="en-US" sz="1800" i="1"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-multimethod</a:t>
            </a:r>
            <a:r>
              <a:rPr lang="en-US" sz="18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 </a:t>
            </a:r>
            <a:r>
              <a:rPr lang="en-US" sz="1800" b="1"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matrix</a:t>
            </a:r>
            <a:r>
              <a:rPr lang="en-US" sz="18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 of </a:t>
            </a:r>
            <a:r>
              <a:rPr lang="en-US" sz="1800" b="1"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correlations</a:t>
            </a:r>
            <a:endParaRPr lang="en-US" sz="12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endParaRPr>
          </a:p>
          <a:p>
            <a:pPr marL="228600" marR="0">
              <a:buNone/>
            </a:pPr>
            <a:r>
              <a:rPr lang="en-US" sz="18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wherein correlations among </a:t>
            </a:r>
            <a:r>
              <a:rPr lang="en-US" sz="1800" i="1"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multiple rating</a:t>
            </a:r>
            <a:r>
              <a:rPr lang="en-US" sz="18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 </a:t>
            </a:r>
            <a:r>
              <a:rPr lang="en-US" sz="1800" b="1"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criteria</a:t>
            </a:r>
            <a:r>
              <a:rPr lang="en-US" sz="18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 </a:t>
            </a:r>
            <a:r>
              <a:rPr lang="en-US" sz="1800" u="sng"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are nested</a:t>
            </a:r>
            <a:r>
              <a:rPr lang="en-US" sz="18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 within each method. </a:t>
            </a:r>
            <a:r>
              <a:rPr lang="en-US" sz="1800" b="1"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Correlations</a:t>
            </a:r>
            <a:endParaRPr lang="en-US" sz="12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endParaRPr>
          </a:p>
          <a:p>
            <a:pPr marL="228600" marR="0">
              <a:buNone/>
            </a:pPr>
            <a:r>
              <a:rPr lang="en-US" sz="18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among these traits and methods </a:t>
            </a:r>
            <a:r>
              <a:rPr lang="en-US" sz="1800" u="sng"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are arranged </a:t>
            </a:r>
            <a:r>
              <a:rPr lang="en-US" sz="18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in </a:t>
            </a:r>
            <a:r>
              <a:rPr lang="en-US" sz="1800" cap="small" dirty="0">
                <a:solidFill>
                  <a:srgbClr val="4C94D8"/>
                </a:solidFill>
                <a:effectLst/>
                <a:latin typeface="Avenir Book" panose="02000503020000020003" pitchFamily="2" charset="0"/>
                <a:ea typeface="Times New Roman" panose="02020603050405020304" pitchFamily="18" charset="0"/>
                <a:cs typeface="Times New Roman" panose="02020603050405020304" pitchFamily="18" charset="0"/>
              </a:rPr>
              <a:t>a manner that allows the </a:t>
            </a:r>
            <a:r>
              <a:rPr lang="en-US" sz="1800" b="1" cap="small" dirty="0">
                <a:solidFill>
                  <a:srgbClr val="4C94D8"/>
                </a:solidFill>
                <a:effectLst/>
                <a:latin typeface="Avenir Book" panose="02000503020000020003" pitchFamily="2" charset="0"/>
                <a:ea typeface="Times New Roman" panose="02020603050405020304" pitchFamily="18" charset="0"/>
                <a:cs typeface="Times New Roman" panose="02020603050405020304" pitchFamily="18" charset="0"/>
              </a:rPr>
              <a:t>evaluation</a:t>
            </a:r>
            <a:r>
              <a:rPr lang="en-US" sz="1800" cap="small" dirty="0">
                <a:solidFill>
                  <a:srgbClr val="4C94D8"/>
                </a:solidFill>
                <a:effectLst/>
                <a:latin typeface="Avenir Book" panose="02000503020000020003" pitchFamily="2" charset="0"/>
                <a:ea typeface="Times New Roman" panose="02020603050405020304" pitchFamily="18" charset="0"/>
                <a:cs typeface="Times New Roman" panose="02020603050405020304" pitchFamily="18" charset="0"/>
              </a:rPr>
              <a:t> of</a:t>
            </a:r>
            <a:endParaRPr lang="en-US" sz="12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endParaRPr>
          </a:p>
          <a:p>
            <a:pPr marL="228600" marR="0">
              <a:buNone/>
            </a:pPr>
            <a:r>
              <a:rPr lang="en-US" sz="1800" i="1" cap="small" dirty="0">
                <a:solidFill>
                  <a:srgbClr val="4C94D8"/>
                </a:solidFill>
                <a:effectLst/>
                <a:latin typeface="Avenir Book" panose="02000503020000020003" pitchFamily="2" charset="0"/>
                <a:ea typeface="Times New Roman" panose="02020603050405020304" pitchFamily="18" charset="0"/>
                <a:cs typeface="Times New Roman" panose="02020603050405020304" pitchFamily="18" charset="0"/>
              </a:rPr>
              <a:t>convergent</a:t>
            </a:r>
            <a:r>
              <a:rPr lang="en-US" sz="1800" cap="small" dirty="0">
                <a:solidFill>
                  <a:srgbClr val="4C94D8"/>
                </a:solidFill>
                <a:effectLst/>
                <a:latin typeface="Avenir Book" panose="02000503020000020003" pitchFamily="2" charset="0"/>
                <a:ea typeface="Times New Roman" panose="02020603050405020304" pitchFamily="18" charset="0"/>
                <a:cs typeface="Times New Roman" panose="02020603050405020304" pitchFamily="18" charset="0"/>
              </a:rPr>
              <a:t> and </a:t>
            </a:r>
            <a:r>
              <a:rPr lang="en-US" sz="1800" i="1" cap="small" dirty="0">
                <a:solidFill>
                  <a:srgbClr val="4C94D8"/>
                </a:solidFill>
                <a:effectLst/>
                <a:latin typeface="Avenir Book" panose="02000503020000020003" pitchFamily="2" charset="0"/>
                <a:ea typeface="Times New Roman" panose="02020603050405020304" pitchFamily="18" charset="0"/>
                <a:cs typeface="Times New Roman" panose="02020603050405020304" pitchFamily="18" charset="0"/>
              </a:rPr>
              <a:t>discriminant</a:t>
            </a:r>
            <a:r>
              <a:rPr lang="en-US" sz="1800" cap="small" dirty="0">
                <a:solidFill>
                  <a:srgbClr val="4C94D8"/>
                </a:solidFill>
                <a:effectLst/>
                <a:latin typeface="Avenir Book" panose="02000503020000020003" pitchFamily="2" charset="0"/>
                <a:ea typeface="Times New Roman" panose="02020603050405020304" pitchFamily="18" charset="0"/>
                <a:cs typeface="Times New Roman" panose="02020603050405020304" pitchFamily="18" charset="0"/>
              </a:rPr>
              <a:t> </a:t>
            </a:r>
            <a:r>
              <a:rPr lang="en-US" sz="1800" b="1" cap="small" dirty="0">
                <a:solidFill>
                  <a:srgbClr val="4C94D8"/>
                </a:solidFill>
                <a:effectLst/>
                <a:latin typeface="Avenir Book" panose="02000503020000020003" pitchFamily="2" charset="0"/>
                <a:ea typeface="Times New Roman" panose="02020603050405020304" pitchFamily="18" charset="0"/>
                <a:cs typeface="Times New Roman" panose="02020603050405020304" pitchFamily="18" charset="0"/>
              </a:rPr>
              <a:t>validity</a:t>
            </a:r>
            <a:r>
              <a:rPr lang="en-US" sz="1800" cap="small" dirty="0">
                <a:solidFill>
                  <a:srgbClr val="4C94D8"/>
                </a:solidFill>
                <a:effectLst/>
                <a:latin typeface="Avenir Book" panose="02000503020000020003" pitchFamily="2" charset="0"/>
                <a:ea typeface="Times New Roman" panose="02020603050405020304" pitchFamily="18" charset="0"/>
                <a:cs typeface="Times New Roman" panose="02020603050405020304" pitchFamily="18" charset="0"/>
              </a:rPr>
              <a:t> of the four rating criteria in this study</a:t>
            </a:r>
            <a:r>
              <a:rPr lang="en-US" sz="18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a:t>
            </a:r>
          </a:p>
          <a:p>
            <a:pPr marL="228600" marR="0">
              <a:buNone/>
            </a:pPr>
            <a:endParaRPr lang="en-US" dirty="0">
              <a:solidFill>
                <a:srgbClr val="000000"/>
              </a:solidFill>
              <a:latin typeface="Avenir Book" panose="02000503020000020003" pitchFamily="2" charset="0"/>
              <a:ea typeface="Times New Roman" panose="02020603050405020304" pitchFamily="18" charset="0"/>
              <a:cs typeface="Times New Roman" panose="02020603050405020304" pitchFamily="18" charset="0"/>
            </a:endParaRPr>
          </a:p>
          <a:p>
            <a:pPr marL="228600" marR="0">
              <a:buNone/>
            </a:pPr>
            <a:r>
              <a:rPr lang="en-US"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[Monograph]</a:t>
            </a:r>
          </a:p>
        </p:txBody>
      </p:sp>
    </p:spTree>
    <p:extLst>
      <p:ext uri="{BB962C8B-B14F-4D97-AF65-F5344CB8AC3E}">
        <p14:creationId xmlns:p14="http://schemas.microsoft.com/office/powerpoint/2010/main" val="1776503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52B04-B094-151E-B74F-8856A8F9FD98}"/>
              </a:ext>
            </a:extLst>
          </p:cNvPr>
          <p:cNvSpPr>
            <a:spLocks noGrp="1"/>
          </p:cNvSpPr>
          <p:nvPr>
            <p:ph type="title"/>
          </p:nvPr>
        </p:nvSpPr>
        <p:spPr/>
        <p:txBody>
          <a:bodyPr/>
          <a:lstStyle/>
          <a:p>
            <a:r>
              <a:rPr lang="en-US" b="1"/>
              <a:t>Research Motivation</a:t>
            </a:r>
            <a:endParaRPr lang="en-US" b="1" dirty="0"/>
          </a:p>
        </p:txBody>
      </p:sp>
      <p:sp>
        <p:nvSpPr>
          <p:cNvPr id="4" name="Date Placeholder 3">
            <a:extLst>
              <a:ext uri="{FF2B5EF4-FFF2-40B4-BE49-F238E27FC236}">
                <a16:creationId xmlns:a16="http://schemas.microsoft.com/office/drawing/2014/main" id="{B143637F-4F5F-5F3C-996D-690F26EDECB3}"/>
              </a:ext>
            </a:extLst>
          </p:cNvPr>
          <p:cNvSpPr>
            <a:spLocks noGrp="1"/>
          </p:cNvSpPr>
          <p:nvPr>
            <p:ph type="dt" sz="half" idx="10"/>
          </p:nvPr>
        </p:nvSpPr>
        <p:spPr/>
        <p:txBody>
          <a:bodyPr/>
          <a:lstStyle/>
          <a:p>
            <a:r>
              <a:rPr lang="en-US"/>
              <a:t>9/26/25</a:t>
            </a:r>
            <a:endParaRPr lang="en-US" dirty="0"/>
          </a:p>
        </p:txBody>
      </p:sp>
      <p:sp>
        <p:nvSpPr>
          <p:cNvPr id="5" name="Footer Placeholder 4">
            <a:extLst>
              <a:ext uri="{FF2B5EF4-FFF2-40B4-BE49-F238E27FC236}">
                <a16:creationId xmlns:a16="http://schemas.microsoft.com/office/drawing/2014/main" id="{377A88C0-ADBA-DCC1-D9F4-EF0B119F568C}"/>
              </a:ext>
            </a:extLst>
          </p:cNvPr>
          <p:cNvSpPr>
            <a:spLocks noGrp="1"/>
          </p:cNvSpPr>
          <p:nvPr>
            <p:ph type="ftr" sz="quarter" idx="11"/>
          </p:nvPr>
        </p:nvSpPr>
        <p:spPr/>
        <p:txBody>
          <a:bodyPr/>
          <a:lstStyle/>
          <a:p>
            <a:r>
              <a:rPr lang="en-US"/>
              <a:t>Variation in the Dissertation Writing across Applied Sciences</a:t>
            </a:r>
            <a:endParaRPr lang="en-US" dirty="0"/>
          </a:p>
        </p:txBody>
      </p:sp>
      <p:sp>
        <p:nvSpPr>
          <p:cNvPr id="6" name="Slide Number Placeholder 5">
            <a:extLst>
              <a:ext uri="{FF2B5EF4-FFF2-40B4-BE49-F238E27FC236}">
                <a16:creationId xmlns:a16="http://schemas.microsoft.com/office/drawing/2014/main" id="{9F1BF254-D172-1F3F-CBA6-F26908E7FBE7}"/>
              </a:ext>
            </a:extLst>
          </p:cNvPr>
          <p:cNvSpPr>
            <a:spLocks noGrp="1"/>
          </p:cNvSpPr>
          <p:nvPr>
            <p:ph type="sldNum" sz="quarter" idx="12"/>
          </p:nvPr>
        </p:nvSpPr>
        <p:spPr/>
        <p:txBody>
          <a:bodyPr/>
          <a:lstStyle/>
          <a:p>
            <a:fld id="{A65A5C87-DF58-40C8-B092-1DE63DB4547E}" type="slidenum">
              <a:rPr lang="en-US" smtClean="0"/>
              <a:t>3</a:t>
            </a:fld>
            <a:endParaRPr lang="en-US" dirty="0"/>
          </a:p>
        </p:txBody>
      </p:sp>
      <p:graphicFrame>
        <p:nvGraphicFramePr>
          <p:cNvPr id="10" name="Content Placeholder 7">
            <a:extLst>
              <a:ext uri="{FF2B5EF4-FFF2-40B4-BE49-F238E27FC236}">
                <a16:creationId xmlns:a16="http://schemas.microsoft.com/office/drawing/2014/main" id="{067697C4-1CA6-D66F-786C-2DEA2E896029}"/>
              </a:ext>
            </a:extLst>
          </p:cNvPr>
          <p:cNvGraphicFramePr>
            <a:graphicFrameLocks noGrp="1"/>
          </p:cNvGraphicFramePr>
          <p:nvPr>
            <p:ph idx="1"/>
            <p:extLst>
              <p:ext uri="{D42A27DB-BD31-4B8C-83A1-F6EECF244321}">
                <p14:modId xmlns:p14="http://schemas.microsoft.com/office/powerpoint/2010/main" val="1381659164"/>
              </p:ext>
            </p:extLst>
          </p:nvPr>
        </p:nvGraphicFramePr>
        <p:xfrm>
          <a:off x="1115568" y="2478024"/>
          <a:ext cx="10040112" cy="36941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5671325"/>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ECAB1E8-8195-4748-BE71-FF806D868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text rectangle">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5CF3C30-C9AC-1A30-959F-71FC53CCC55D}"/>
              </a:ext>
            </a:extLst>
          </p:cNvPr>
          <p:cNvSpPr>
            <a:spLocks noGrp="1"/>
          </p:cNvSpPr>
          <p:nvPr>
            <p:ph type="title"/>
          </p:nvPr>
        </p:nvSpPr>
        <p:spPr>
          <a:xfrm>
            <a:off x="841247" y="978619"/>
            <a:ext cx="3410712" cy="1106424"/>
          </a:xfrm>
        </p:spPr>
        <p:txBody>
          <a:bodyPr vert="horz" lIns="91440" tIns="45720" rIns="91440" bIns="45720" rtlCol="0" anchor="ctr">
            <a:normAutofit/>
          </a:bodyPr>
          <a:lstStyle/>
          <a:p>
            <a:r>
              <a:rPr lang="en-US" sz="2800" b="1"/>
              <a:t>Dimension 3</a:t>
            </a:r>
          </a:p>
        </p:txBody>
      </p:sp>
      <p:sp>
        <p:nvSpPr>
          <p:cNvPr id="30" name="!!accent">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043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121408"/>
            <a:ext cx="3328416"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BAB76D15-DC05-2701-A1B3-5182062164D0}"/>
              </a:ext>
            </a:extLst>
          </p:cNvPr>
          <p:cNvSpPr txBox="1"/>
          <p:nvPr/>
        </p:nvSpPr>
        <p:spPr>
          <a:xfrm>
            <a:off x="841247" y="2359152"/>
            <a:ext cx="3410712" cy="3425043"/>
          </a:xfrm>
          <a:prstGeom prst="rect">
            <a:avLst/>
          </a:prstGeom>
        </p:spPr>
        <p:txBody>
          <a:bodyPr vert="horz" lIns="91440" tIns="45720" rIns="91440" bIns="45720" rtlCol="0">
            <a:normAutofit/>
          </a:bodyPr>
          <a:lstStyle/>
          <a:p>
            <a:pPr>
              <a:lnSpc>
                <a:spcPct val="110000"/>
              </a:lnSpc>
              <a:spcAft>
                <a:spcPts val="600"/>
              </a:spcAft>
            </a:pPr>
            <a:r>
              <a:rPr lang="en-US" sz="1700" b="1" dirty="0"/>
              <a:t>Highlight:</a:t>
            </a:r>
          </a:p>
          <a:p>
            <a:pPr indent="-228600">
              <a:lnSpc>
                <a:spcPct val="110000"/>
              </a:lnSpc>
              <a:spcAft>
                <a:spcPts val="600"/>
              </a:spcAft>
              <a:buFont typeface="Arial" panose="020B0604020202020204" pitchFamily="34" charset="0"/>
              <a:buChar char="•"/>
            </a:pPr>
            <a:r>
              <a:rPr lang="en-US" sz="1700" dirty="0"/>
              <a:t>Dissertation writing and RA in applied linguistics indicate more of human focus</a:t>
            </a:r>
          </a:p>
          <a:p>
            <a:pPr indent="-228600">
              <a:lnSpc>
                <a:spcPct val="110000"/>
              </a:lnSpc>
              <a:spcAft>
                <a:spcPts val="600"/>
              </a:spcAft>
              <a:buFont typeface="Arial" panose="020B0604020202020204" pitchFamily="34" charset="0"/>
              <a:buChar char="•"/>
            </a:pPr>
            <a:r>
              <a:rPr lang="en-US" sz="1700" b="1" dirty="0">
                <a:solidFill>
                  <a:srgbClr val="C00000"/>
                </a:solidFill>
              </a:rPr>
              <a:t>Article-based is less human focus of all</a:t>
            </a:r>
          </a:p>
        </p:txBody>
      </p:sp>
      <p:pic>
        <p:nvPicPr>
          <p:cNvPr id="7" name="Picture 6">
            <a:extLst>
              <a:ext uri="{FF2B5EF4-FFF2-40B4-BE49-F238E27FC236}">
                <a16:creationId xmlns:a16="http://schemas.microsoft.com/office/drawing/2014/main" id="{83B0C0FA-B99D-8875-BA2D-685508050134}"/>
              </a:ext>
            </a:extLst>
          </p:cNvPr>
          <p:cNvPicPr>
            <a:picLocks noChangeAspect="1"/>
          </p:cNvPicPr>
          <p:nvPr/>
        </p:nvPicPr>
        <p:blipFill>
          <a:blip r:embed="rId3"/>
          <a:srcRect l="12168" r="1" b="1"/>
          <a:stretch>
            <a:fillRect/>
          </a:stretch>
        </p:blipFill>
        <p:spPr>
          <a:xfrm>
            <a:off x="5124450" y="634382"/>
            <a:ext cx="6657213" cy="5495162"/>
          </a:xfrm>
          <a:prstGeom prst="rect">
            <a:avLst/>
          </a:prstGeom>
        </p:spPr>
      </p:pic>
      <p:sp>
        <p:nvSpPr>
          <p:cNvPr id="4" name="Date Placeholder 3">
            <a:extLst>
              <a:ext uri="{FF2B5EF4-FFF2-40B4-BE49-F238E27FC236}">
                <a16:creationId xmlns:a16="http://schemas.microsoft.com/office/drawing/2014/main" id="{CE283900-34CC-6560-6CB1-6EE4F91F89D0}"/>
              </a:ext>
            </a:extLst>
          </p:cNvPr>
          <p:cNvSpPr>
            <a:spLocks noGrp="1"/>
          </p:cNvSpPr>
          <p:nvPr>
            <p:ph type="dt" sz="half" idx="10"/>
          </p:nvPr>
        </p:nvSpPr>
        <p:spPr>
          <a:xfrm>
            <a:off x="841248" y="6356350"/>
            <a:ext cx="2743200" cy="365125"/>
          </a:xfrm>
        </p:spPr>
        <p:txBody>
          <a:bodyPr vert="horz" lIns="91440" tIns="45720" rIns="91440" bIns="45720" rtlCol="0" anchor="ctr">
            <a:normAutofit/>
          </a:bodyPr>
          <a:lstStyle/>
          <a:p>
            <a:pPr>
              <a:spcAft>
                <a:spcPts val="600"/>
              </a:spcAft>
            </a:pPr>
            <a:r>
              <a:rPr lang="en-US"/>
              <a:t>9/26/25</a:t>
            </a:r>
          </a:p>
        </p:txBody>
      </p:sp>
      <p:sp>
        <p:nvSpPr>
          <p:cNvPr id="6" name="Slide Number Placeholder 5">
            <a:extLst>
              <a:ext uri="{FF2B5EF4-FFF2-40B4-BE49-F238E27FC236}">
                <a16:creationId xmlns:a16="http://schemas.microsoft.com/office/drawing/2014/main" id="{2CD5D069-3847-34E3-BF73-28F4C398B767}"/>
              </a:ext>
            </a:extLst>
          </p:cNvPr>
          <p:cNvSpPr>
            <a:spLocks noGrp="1"/>
          </p:cNvSpPr>
          <p:nvPr>
            <p:ph type="sldNum" sz="quarter" idx="12"/>
          </p:nvPr>
        </p:nvSpPr>
        <p:spPr>
          <a:xfrm>
            <a:off x="8613648" y="6356350"/>
            <a:ext cx="2743200" cy="365125"/>
          </a:xfrm>
        </p:spPr>
        <p:txBody>
          <a:bodyPr vert="horz" lIns="91440" tIns="45720" rIns="91440" bIns="45720" rtlCol="0" anchor="ctr">
            <a:normAutofit/>
          </a:bodyPr>
          <a:lstStyle/>
          <a:p>
            <a:pPr>
              <a:spcAft>
                <a:spcPts val="600"/>
              </a:spcAft>
            </a:pPr>
            <a:fld id="{A65A5C87-DF58-40C8-B092-1DE63DB4547E}" type="slidenum">
              <a:rPr lang="en-US" smtClean="0"/>
              <a:pPr>
                <a:spcAft>
                  <a:spcPts val="600"/>
                </a:spcAft>
              </a:pPr>
              <a:t>30</a:t>
            </a:fld>
            <a:endParaRPr lang="en-US"/>
          </a:p>
        </p:txBody>
      </p:sp>
    </p:spTree>
    <p:extLst>
      <p:ext uri="{BB962C8B-B14F-4D97-AF65-F5344CB8AC3E}">
        <p14:creationId xmlns:p14="http://schemas.microsoft.com/office/powerpoint/2010/main" val="849814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A77049C-AF93-BF32-6515-8E644AB741C0}"/>
            </a:ext>
          </a:extLst>
        </p:cNvPr>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Rectangle 28">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4657C10-7949-95EB-439A-C7FDE5E1E374}"/>
              </a:ext>
            </a:extLst>
          </p:cNvPr>
          <p:cNvSpPr>
            <a:spLocks noGrp="1"/>
          </p:cNvSpPr>
          <p:nvPr>
            <p:ph type="title"/>
          </p:nvPr>
        </p:nvSpPr>
        <p:spPr>
          <a:xfrm>
            <a:off x="1046746" y="586822"/>
            <a:ext cx="3537285" cy="1645920"/>
          </a:xfrm>
        </p:spPr>
        <p:txBody>
          <a:bodyPr vert="horz" lIns="91440" tIns="45720" rIns="91440" bIns="45720" rtlCol="0" anchor="ctr">
            <a:normAutofit/>
          </a:bodyPr>
          <a:lstStyle/>
          <a:p>
            <a:r>
              <a:rPr lang="en-US" sz="3200" b="1" dirty="0"/>
              <a:t>Dimension 3</a:t>
            </a:r>
          </a:p>
        </p:txBody>
      </p:sp>
      <p:sp>
        <p:nvSpPr>
          <p:cNvPr id="31" name="Rectangle 30">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8113" y="1405210"/>
            <a:ext cx="1463040"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Date Placeholder 3">
            <a:extLst>
              <a:ext uri="{FF2B5EF4-FFF2-40B4-BE49-F238E27FC236}">
                <a16:creationId xmlns:a16="http://schemas.microsoft.com/office/drawing/2014/main" id="{847498B9-996B-04C8-89C4-8A4C401D8AD9}"/>
              </a:ext>
            </a:extLst>
          </p:cNvPr>
          <p:cNvSpPr>
            <a:spLocks noGrp="1"/>
          </p:cNvSpPr>
          <p:nvPr>
            <p:ph type="dt" sz="half" idx="10"/>
          </p:nvPr>
        </p:nvSpPr>
        <p:spPr>
          <a:xfrm>
            <a:off x="1115568" y="6356350"/>
            <a:ext cx="2743200" cy="365125"/>
          </a:xfrm>
        </p:spPr>
        <p:txBody>
          <a:bodyPr vert="horz" lIns="91440" tIns="45720" rIns="91440" bIns="45720" rtlCol="0" anchor="ctr">
            <a:normAutofit/>
          </a:bodyPr>
          <a:lstStyle/>
          <a:p>
            <a:pPr>
              <a:spcAft>
                <a:spcPts val="600"/>
              </a:spcAft>
            </a:pPr>
            <a:r>
              <a:rPr lang="en-US">
                <a:solidFill>
                  <a:schemeClr val="tx2">
                    <a:lumMod val="50000"/>
                    <a:lumOff val="50000"/>
                  </a:schemeClr>
                </a:solidFill>
              </a:rPr>
              <a:t>9/26/25</a:t>
            </a:r>
          </a:p>
        </p:txBody>
      </p:sp>
      <p:sp>
        <p:nvSpPr>
          <p:cNvPr id="5" name="Footer Placeholder 4">
            <a:extLst>
              <a:ext uri="{FF2B5EF4-FFF2-40B4-BE49-F238E27FC236}">
                <a16:creationId xmlns:a16="http://schemas.microsoft.com/office/drawing/2014/main" id="{94E41949-C141-1384-6996-96EA5EB8D42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sz="1100" kern="1200">
                <a:solidFill>
                  <a:schemeClr val="tx2">
                    <a:lumMod val="50000"/>
                    <a:lumOff val="50000"/>
                  </a:schemeClr>
                </a:solidFill>
                <a:latin typeface="+mn-lt"/>
                <a:ea typeface="+mn-ea"/>
                <a:cs typeface="+mn-cs"/>
              </a:rPr>
              <a:t>Variation in the Dissertation Writing across Applied Sciences</a:t>
            </a:r>
          </a:p>
        </p:txBody>
      </p:sp>
      <p:sp>
        <p:nvSpPr>
          <p:cNvPr id="6" name="Slide Number Placeholder 5">
            <a:extLst>
              <a:ext uri="{FF2B5EF4-FFF2-40B4-BE49-F238E27FC236}">
                <a16:creationId xmlns:a16="http://schemas.microsoft.com/office/drawing/2014/main" id="{BCF27B2C-5E94-31DA-4DDA-C8516904944C}"/>
              </a:ext>
            </a:extLst>
          </p:cNvPr>
          <p:cNvSpPr>
            <a:spLocks noGrp="1"/>
          </p:cNvSpPr>
          <p:nvPr>
            <p:ph type="sldNum" sz="quarter" idx="12"/>
          </p:nvPr>
        </p:nvSpPr>
        <p:spPr>
          <a:xfrm>
            <a:off x="8540496" y="6356350"/>
            <a:ext cx="2743200" cy="365125"/>
          </a:xfrm>
        </p:spPr>
        <p:txBody>
          <a:bodyPr vert="horz" lIns="91440" tIns="45720" rIns="91440" bIns="45720" rtlCol="0" anchor="ctr">
            <a:normAutofit/>
          </a:bodyPr>
          <a:lstStyle/>
          <a:p>
            <a:pPr>
              <a:spcAft>
                <a:spcPts val="600"/>
              </a:spcAft>
            </a:pPr>
            <a:fld id="{A65A5C87-DF58-40C8-B092-1DE63DB4547E}" type="slidenum">
              <a:rPr lang="en-US">
                <a:solidFill>
                  <a:schemeClr val="tx2">
                    <a:lumMod val="50000"/>
                    <a:lumOff val="50000"/>
                  </a:schemeClr>
                </a:solidFill>
              </a:rPr>
              <a:pPr>
                <a:spcAft>
                  <a:spcPts val="600"/>
                </a:spcAft>
              </a:pPr>
              <a:t>31</a:t>
            </a:fld>
            <a:endParaRPr lang="en-US">
              <a:solidFill>
                <a:schemeClr val="tx2">
                  <a:lumMod val="50000"/>
                  <a:lumOff val="50000"/>
                </a:schemeClr>
              </a:solidFill>
            </a:endParaRPr>
          </a:p>
        </p:txBody>
      </p:sp>
      <p:graphicFrame>
        <p:nvGraphicFramePr>
          <p:cNvPr id="3" name="Table 2">
            <a:extLst>
              <a:ext uri="{FF2B5EF4-FFF2-40B4-BE49-F238E27FC236}">
                <a16:creationId xmlns:a16="http://schemas.microsoft.com/office/drawing/2014/main" id="{E47100E4-92F9-EF95-F08C-E346FB1462AC}"/>
              </a:ext>
            </a:extLst>
          </p:cNvPr>
          <p:cNvGraphicFramePr>
            <a:graphicFrameLocks noGrp="1"/>
          </p:cNvGraphicFramePr>
          <p:nvPr>
            <p:extLst>
              <p:ext uri="{D42A27DB-BD31-4B8C-83A1-F6EECF244321}">
                <p14:modId xmlns:p14="http://schemas.microsoft.com/office/powerpoint/2010/main" val="3256022838"/>
              </p:ext>
            </p:extLst>
          </p:nvPr>
        </p:nvGraphicFramePr>
        <p:xfrm>
          <a:off x="554416" y="2622316"/>
          <a:ext cx="11045637" cy="3566160"/>
        </p:xfrm>
        <a:graphic>
          <a:graphicData uri="http://schemas.openxmlformats.org/drawingml/2006/table">
            <a:tbl>
              <a:tblPr firstRow="1" firstCol="1" bandRow="1">
                <a:tableStyleId>{5C22544A-7EE6-4342-B048-85BDC9FD1C3A}</a:tableStyleId>
              </a:tblPr>
              <a:tblGrid>
                <a:gridCol w="11045637">
                  <a:extLst>
                    <a:ext uri="{9D8B030D-6E8A-4147-A177-3AD203B41FA5}">
                      <a16:colId xmlns:a16="http://schemas.microsoft.com/office/drawing/2014/main" val="2546052863"/>
                    </a:ext>
                  </a:extLst>
                </a:gridCol>
              </a:tblGrid>
              <a:tr h="3123547">
                <a:tc>
                  <a:txBody>
                    <a:bodyPr/>
                    <a:lstStyle/>
                    <a:p>
                      <a:pPr marL="0" marR="0">
                        <a:buNone/>
                      </a:pPr>
                      <a:r>
                        <a:rPr lang="en-US" sz="1800" b="1" kern="100" dirty="0">
                          <a:solidFill>
                            <a:srgbClr val="C00000"/>
                          </a:solidFill>
                          <a:effectLst/>
                        </a:rPr>
                        <a:t>Positive features:</a:t>
                      </a:r>
                    </a:p>
                    <a:p>
                      <a:pPr marL="161925" marR="0">
                        <a:buNone/>
                      </a:pPr>
                      <a:r>
                        <a:rPr lang="en-US" sz="1800" b="0" kern="100" dirty="0">
                          <a:solidFill>
                            <a:schemeClr val="tx1"/>
                          </a:solidFill>
                          <a:effectLst/>
                        </a:rPr>
                        <a:t>Pronouns: 2nd person pronouns (.40), 3rd person pronouns (.35)</a:t>
                      </a:r>
                    </a:p>
                    <a:p>
                      <a:pPr marL="161925" marR="0">
                        <a:buNone/>
                      </a:pPr>
                      <a:r>
                        <a:rPr lang="en-US" sz="1800" b="0" kern="100" dirty="0">
                          <a:solidFill>
                            <a:schemeClr val="tx1"/>
                          </a:solidFill>
                          <a:effectLst/>
                        </a:rPr>
                        <a:t>Noun: process nouns (.50)</a:t>
                      </a:r>
                    </a:p>
                    <a:p>
                      <a:pPr marL="161925" marR="0">
                        <a:buNone/>
                      </a:pPr>
                      <a:r>
                        <a:rPr lang="en-US" sz="1800" b="0" kern="100" dirty="0">
                          <a:solidFill>
                            <a:schemeClr val="tx1"/>
                          </a:solidFill>
                          <a:effectLst/>
                        </a:rPr>
                        <a:t>Verbs: mental verbs (.65), activity verbs (.60), communication verbs (.51), present progressive verbs (.49)</a:t>
                      </a:r>
                    </a:p>
                    <a:p>
                      <a:pPr marL="161925" marR="0">
                        <a:buNone/>
                      </a:pPr>
                      <a:r>
                        <a:rPr lang="en-US" sz="1800" b="0" kern="100" dirty="0">
                          <a:solidFill>
                            <a:schemeClr val="tx1"/>
                          </a:solidFill>
                          <a:effectLst/>
                        </a:rPr>
                        <a:t>Finite Clauses: that-clauses controlled by </a:t>
                      </a:r>
                      <a:r>
                        <a:rPr lang="en-US" sz="1800" b="0" kern="100" dirty="0" err="1">
                          <a:solidFill>
                            <a:schemeClr val="tx1"/>
                          </a:solidFill>
                          <a:effectLst/>
                        </a:rPr>
                        <a:t>factive</a:t>
                      </a:r>
                      <a:r>
                        <a:rPr lang="en-US" sz="1800" b="0" kern="100" dirty="0">
                          <a:solidFill>
                            <a:schemeClr val="tx1"/>
                          </a:solidFill>
                          <a:effectLst/>
                        </a:rPr>
                        <a:t> verbs (.42), </a:t>
                      </a:r>
                      <a:r>
                        <a:rPr lang="en-US" sz="1800" b="0" kern="100" dirty="0" err="1">
                          <a:solidFill>
                            <a:schemeClr val="tx1"/>
                          </a:solidFill>
                          <a:effectLst/>
                        </a:rPr>
                        <a:t>wh</a:t>
                      </a:r>
                      <a:r>
                        <a:rPr lang="en-US" sz="1800" b="0" kern="100" dirty="0">
                          <a:solidFill>
                            <a:schemeClr val="tx1"/>
                          </a:solidFill>
                          <a:effectLst/>
                        </a:rPr>
                        <a:t>-clauses (.33)</a:t>
                      </a:r>
                    </a:p>
                    <a:p>
                      <a:pPr marL="161925" marR="0">
                        <a:buNone/>
                      </a:pPr>
                      <a:r>
                        <a:rPr lang="en-US" sz="1800" b="0" kern="100" dirty="0">
                          <a:solidFill>
                            <a:schemeClr val="tx1"/>
                          </a:solidFill>
                          <a:effectLst/>
                        </a:rPr>
                        <a:t>Non-Finite Clauses: to-clauses controlled by verbs of desire (.46), to-clauses controlled by speech verbs</a:t>
                      </a:r>
                    </a:p>
                    <a:p>
                      <a:pPr marL="161925" marR="0">
                        <a:buNone/>
                      </a:pPr>
                      <a:r>
                        <a:rPr lang="en-US" sz="1800" b="0" kern="100" dirty="0">
                          <a:solidFill>
                            <a:schemeClr val="tx1"/>
                          </a:solidFill>
                          <a:effectLst/>
                        </a:rPr>
                        <a:t>(.45)</a:t>
                      </a:r>
                    </a:p>
                    <a:p>
                      <a:pPr marL="0" marR="0">
                        <a:buNone/>
                      </a:pPr>
                      <a:r>
                        <a:rPr lang="en-US" sz="1800" b="1" kern="100" dirty="0">
                          <a:solidFill>
                            <a:srgbClr val="C00000"/>
                          </a:solidFill>
                          <a:effectLst/>
                        </a:rPr>
                        <a:t>Negative features:</a:t>
                      </a:r>
                    </a:p>
                    <a:p>
                      <a:pPr marL="161925" marR="0">
                        <a:buNone/>
                      </a:pPr>
                      <a:r>
                        <a:rPr lang="en-US" sz="1800" b="0" kern="100" dirty="0">
                          <a:solidFill>
                            <a:schemeClr val="tx1"/>
                          </a:solidFill>
                          <a:effectLst/>
                        </a:rPr>
                        <a:t>Adjectives: attributive adjectives (-.54), attributive adjectives indicating topic (-.42)</a:t>
                      </a:r>
                    </a:p>
                    <a:p>
                      <a:pPr marL="161925" marR="0">
                        <a:buNone/>
                      </a:pPr>
                      <a:r>
                        <a:rPr lang="en-US" sz="1800" b="0" kern="100" dirty="0">
                          <a:solidFill>
                            <a:schemeClr val="tx1"/>
                          </a:solidFill>
                          <a:effectLst/>
                        </a:rPr>
                        <a:t>Adverbs: general adverbs (-.31)</a:t>
                      </a:r>
                    </a:p>
                    <a:p>
                      <a:pPr marL="161925" marR="0">
                        <a:buNone/>
                      </a:pPr>
                      <a:r>
                        <a:rPr lang="en-US" sz="1800" b="0" kern="100" dirty="0">
                          <a:solidFill>
                            <a:schemeClr val="tx1"/>
                          </a:solidFill>
                          <a:effectLst/>
                        </a:rPr>
                        <a:t>Other: prepositions (-.35)</a:t>
                      </a:r>
                      <a:endParaRPr lang="en-US" sz="1800" b="0" kern="100" dirty="0">
                        <a:solidFill>
                          <a:schemeClr val="tx1"/>
                        </a:solidFill>
                        <a:effectLst/>
                        <a:latin typeface="Arial Narrow" panose="020B0604020202020204" pitchFamily="34" charset="0"/>
                        <a:ea typeface="Times New Roman" panose="02020603050405020304" pitchFamily="18" charset="0"/>
                        <a:cs typeface="Times New Roman" panose="02020603050405020304" pitchFamily="18" charset="0"/>
                      </a:endParaRPr>
                    </a:p>
                  </a:txBody>
                  <a:tcPr marL="96671" marR="96671" marT="0" marB="0">
                    <a:noFill/>
                  </a:tcPr>
                </a:tc>
                <a:extLst>
                  <a:ext uri="{0D108BD9-81ED-4DB2-BD59-A6C34878D82A}">
                    <a16:rowId xmlns:a16="http://schemas.microsoft.com/office/drawing/2014/main" val="4042732996"/>
                  </a:ext>
                </a:extLst>
              </a:tr>
            </a:tbl>
          </a:graphicData>
        </a:graphic>
      </p:graphicFrame>
      <p:sp>
        <p:nvSpPr>
          <p:cNvPr id="9" name="TextBox 8">
            <a:extLst>
              <a:ext uri="{FF2B5EF4-FFF2-40B4-BE49-F238E27FC236}">
                <a16:creationId xmlns:a16="http://schemas.microsoft.com/office/drawing/2014/main" id="{9F7CF977-38B2-5F59-48FB-9D77B607E543}"/>
              </a:ext>
            </a:extLst>
          </p:cNvPr>
          <p:cNvSpPr txBox="1"/>
          <p:nvPr/>
        </p:nvSpPr>
        <p:spPr>
          <a:xfrm>
            <a:off x="7454963" y="565679"/>
            <a:ext cx="4157917" cy="830997"/>
          </a:xfrm>
          <a:prstGeom prst="rect">
            <a:avLst/>
          </a:prstGeom>
          <a:noFill/>
        </p:spPr>
        <p:txBody>
          <a:bodyPr wrap="square">
            <a:spAutoFit/>
          </a:bodyPr>
          <a:lstStyle/>
          <a:p>
            <a:pPr marL="40640" marR="0" algn="r">
              <a:buNone/>
            </a:pPr>
            <a:r>
              <a:rPr lang="en-US" sz="2400" b="1" kern="100" dirty="0">
                <a:solidFill>
                  <a:srgbClr val="C00000"/>
                </a:solidFill>
                <a:effectLst/>
              </a:rPr>
              <a:t>Dimension 3: Human vs. Non-human Focus </a:t>
            </a:r>
            <a:endParaRPr lang="en-US" sz="2400" b="1" kern="100" dirty="0">
              <a:solidFill>
                <a:srgbClr val="C00000"/>
              </a:solidFill>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3863342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487D0-732A-027B-2B47-81CF4E233496}"/>
              </a:ext>
            </a:extLst>
          </p:cNvPr>
          <p:cNvSpPr>
            <a:spLocks noGrp="1"/>
          </p:cNvSpPr>
          <p:nvPr>
            <p:ph type="title"/>
          </p:nvPr>
        </p:nvSpPr>
        <p:spPr/>
        <p:txBody>
          <a:bodyPr/>
          <a:lstStyle/>
          <a:p>
            <a:r>
              <a:rPr lang="en-US" b="1" dirty="0"/>
              <a:t>Text Excerpt: Dimension 3</a:t>
            </a:r>
            <a:endParaRPr lang="en-US" dirty="0"/>
          </a:p>
        </p:txBody>
      </p:sp>
      <p:sp>
        <p:nvSpPr>
          <p:cNvPr id="6" name="Slide Number Placeholder 5">
            <a:extLst>
              <a:ext uri="{FF2B5EF4-FFF2-40B4-BE49-F238E27FC236}">
                <a16:creationId xmlns:a16="http://schemas.microsoft.com/office/drawing/2014/main" id="{70371AC1-E072-B91E-E0B9-B2ED075FDB62}"/>
              </a:ext>
            </a:extLst>
          </p:cNvPr>
          <p:cNvSpPr>
            <a:spLocks noGrp="1"/>
          </p:cNvSpPr>
          <p:nvPr>
            <p:ph type="sldNum" sz="quarter" idx="12"/>
          </p:nvPr>
        </p:nvSpPr>
        <p:spPr/>
        <p:txBody>
          <a:bodyPr/>
          <a:lstStyle/>
          <a:p>
            <a:fld id="{A65A5C87-DF58-40C8-B092-1DE63DB4547E}" type="slidenum">
              <a:rPr lang="en-US" smtClean="0"/>
              <a:t>32</a:t>
            </a:fld>
            <a:endParaRPr lang="en-US" dirty="0"/>
          </a:p>
        </p:txBody>
      </p:sp>
      <p:sp>
        <p:nvSpPr>
          <p:cNvPr id="8" name="TextBox 7">
            <a:extLst>
              <a:ext uri="{FF2B5EF4-FFF2-40B4-BE49-F238E27FC236}">
                <a16:creationId xmlns:a16="http://schemas.microsoft.com/office/drawing/2014/main" id="{F75E91E4-BD26-55C1-A98F-B531DEA19C8A}"/>
              </a:ext>
            </a:extLst>
          </p:cNvPr>
          <p:cNvSpPr txBox="1"/>
          <p:nvPr/>
        </p:nvSpPr>
        <p:spPr>
          <a:xfrm>
            <a:off x="60436" y="2126287"/>
            <a:ext cx="6101254" cy="4278094"/>
          </a:xfrm>
          <a:prstGeom prst="rect">
            <a:avLst/>
          </a:prstGeom>
          <a:noFill/>
        </p:spPr>
        <p:txBody>
          <a:bodyPr wrap="square">
            <a:spAutoFit/>
          </a:bodyPr>
          <a:lstStyle/>
          <a:p>
            <a:pPr marL="0" marR="0">
              <a:buNone/>
            </a:pPr>
            <a:r>
              <a:rPr lang="en-US" sz="1600" b="1" i="1" kern="100" dirty="0">
                <a:solidFill>
                  <a:srgbClr val="C00000"/>
                </a:solidFill>
                <a:effectLst/>
                <a:latin typeface="Avenir Book" panose="02000503020000020003" pitchFamily="2" charset="0"/>
                <a:ea typeface="Aptos" panose="020B0004020202020204" pitchFamily="34" charset="0"/>
                <a:cs typeface="Times New Roman" panose="02020603050405020304" pitchFamily="18" charset="0"/>
              </a:rPr>
              <a:t>Article-based</a:t>
            </a:r>
            <a:endParaRPr lang="en-US" sz="1600" b="1" kern="100" dirty="0">
              <a:solidFill>
                <a:srgbClr val="C00000"/>
              </a:solidFill>
              <a:effectLst/>
              <a:latin typeface="Avenir Book" panose="02000503020000020003" pitchFamily="2" charset="0"/>
              <a:ea typeface="Aptos" panose="020B0004020202020204" pitchFamily="34" charset="0"/>
              <a:cs typeface="Times New Roman" panose="02020603050405020304" pitchFamily="18" charset="0"/>
            </a:endParaRPr>
          </a:p>
          <a:p>
            <a:pPr marL="0" marR="0">
              <a:buNone/>
            </a:pPr>
            <a:r>
              <a:rPr lang="en-US" sz="16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rPr>
              <a:t> </a:t>
            </a:r>
          </a:p>
          <a:p>
            <a:pPr marL="0" marR="0">
              <a:buNone/>
            </a:pPr>
            <a:r>
              <a:rPr lang="en-US" sz="1600" kern="100" dirty="0">
                <a:effectLst/>
                <a:latin typeface="Avenir Book" panose="02000503020000020003" pitchFamily="2" charset="0"/>
                <a:ea typeface="Aptos" panose="020B0004020202020204" pitchFamily="34" charset="0"/>
                <a:cs typeface="Times New Roman" panose="02020603050405020304" pitchFamily="18" charset="0"/>
              </a:rPr>
              <a:t>Until support </a:t>
            </a:r>
            <a:r>
              <a:rPr lang="en-US" sz="1600" i="1" kern="100" dirty="0">
                <a:effectLst/>
                <a:latin typeface="Avenir Book" panose="02000503020000020003" pitchFamily="2" charset="0"/>
                <a:ea typeface="Aptos" panose="020B0004020202020204" pitchFamily="34" charset="0"/>
                <a:cs typeface="Times New Roman" panose="02020603050405020304" pitchFamily="18" charset="0"/>
              </a:rPr>
              <a:t>for</a:t>
            </a:r>
            <a:r>
              <a:rPr lang="en-US" sz="1600" kern="100" dirty="0">
                <a:effectLst/>
                <a:latin typeface="Avenir Book" panose="02000503020000020003" pitchFamily="2" charset="0"/>
                <a:ea typeface="Aptos" panose="020B0004020202020204" pitchFamily="34" charset="0"/>
                <a:cs typeface="Times New Roman" panose="02020603050405020304" pitchFamily="18" charset="0"/>
              </a:rPr>
              <a:t> the </a:t>
            </a:r>
            <a:r>
              <a:rPr lang="en-US" sz="1600" i="1" kern="100" dirty="0">
                <a:solidFill>
                  <a:srgbClr val="C00000"/>
                </a:solidFill>
                <a:effectLst/>
                <a:latin typeface="Avenir Book" panose="02000503020000020003" pitchFamily="2" charset="0"/>
                <a:ea typeface="Aptos" panose="020B0004020202020204" pitchFamily="34" charset="0"/>
                <a:cs typeface="Times New Roman" panose="02020603050405020304" pitchFamily="18" charset="0"/>
              </a:rPr>
              <a:t>tonal DIS</a:t>
            </a:r>
            <a:r>
              <a:rPr lang="en-US" sz="1600" kern="100" dirty="0">
                <a:effectLst/>
                <a:latin typeface="Avenir Book" panose="02000503020000020003" pitchFamily="2" charset="0"/>
                <a:ea typeface="Aptos" panose="020B0004020202020204" pitchFamily="34" charset="0"/>
                <a:cs typeface="Times New Roman" panose="02020603050405020304" pitchFamily="18" charset="0"/>
              </a:rPr>
              <a:t> hypothesis is found, e.g., possibly with other more </a:t>
            </a:r>
            <a:r>
              <a:rPr lang="en-US" sz="1600" i="1" kern="100" dirty="0">
                <a:solidFill>
                  <a:srgbClr val="C00000"/>
                </a:solidFill>
                <a:effectLst/>
                <a:latin typeface="Avenir Book" panose="02000503020000020003" pitchFamily="2" charset="0"/>
                <a:ea typeface="Aptos" panose="020B0004020202020204" pitchFamily="34" charset="0"/>
                <a:cs typeface="Times New Roman" panose="02020603050405020304" pitchFamily="18" charset="0"/>
              </a:rPr>
              <a:t>phonetic</a:t>
            </a:r>
            <a:r>
              <a:rPr lang="en-US" sz="1600" kern="100" dirty="0">
                <a:effectLst/>
                <a:latin typeface="Avenir Book" panose="02000503020000020003" pitchFamily="2" charset="0"/>
                <a:ea typeface="Aptos" panose="020B0004020202020204" pitchFamily="34" charset="0"/>
                <a:cs typeface="Times New Roman" panose="02020603050405020304" pitchFamily="18" charset="0"/>
              </a:rPr>
              <a:t> </a:t>
            </a:r>
            <a:r>
              <a:rPr lang="en-US" sz="1600" b="1" kern="100" dirty="0">
                <a:effectLst/>
                <a:latin typeface="Avenir Book" panose="02000503020000020003" pitchFamily="2" charset="0"/>
                <a:ea typeface="Aptos" panose="020B0004020202020204" pitchFamily="34" charset="0"/>
                <a:cs typeface="Times New Roman" panose="02020603050405020304" pitchFamily="18" charset="0"/>
              </a:rPr>
              <a:t>measures</a:t>
            </a:r>
            <a:r>
              <a:rPr lang="en-US" sz="1600" kern="100" dirty="0">
                <a:effectLst/>
                <a:latin typeface="Avenir Book" panose="02000503020000020003" pitchFamily="2" charset="0"/>
                <a:ea typeface="Aptos" panose="020B0004020202020204" pitchFamily="34" charset="0"/>
                <a:cs typeface="Times New Roman" panose="02020603050405020304" pitchFamily="18" charset="0"/>
              </a:rPr>
              <a:t>, I </a:t>
            </a:r>
            <a:r>
              <a:rPr lang="en-US" sz="1600" u="sng" kern="100" dirty="0">
                <a:effectLst/>
                <a:latin typeface="Avenir Book" panose="02000503020000020003" pitchFamily="2" charset="0"/>
                <a:ea typeface="Aptos" panose="020B0004020202020204" pitchFamily="34" charset="0"/>
                <a:cs typeface="Times New Roman" panose="02020603050405020304" pitchFamily="18" charset="0"/>
              </a:rPr>
              <a:t>use</a:t>
            </a:r>
            <a:r>
              <a:rPr lang="en-US" sz="1600" kern="100" dirty="0">
                <a:effectLst/>
                <a:latin typeface="Avenir Book" panose="02000503020000020003" pitchFamily="2" charset="0"/>
                <a:ea typeface="Aptos" panose="020B0004020202020204" pitchFamily="34" charset="0"/>
                <a:cs typeface="Times New Roman" panose="02020603050405020304" pitchFamily="18" charset="0"/>
              </a:rPr>
              <a:t> Occam’s Razor to </a:t>
            </a:r>
            <a:r>
              <a:rPr lang="en-US" sz="1600" u="dbl" kern="100" dirty="0">
                <a:effectLst/>
                <a:latin typeface="Avenir Book" panose="02000503020000020003" pitchFamily="2" charset="0"/>
                <a:ea typeface="Aptos" panose="020B0004020202020204" pitchFamily="34" charset="0"/>
                <a:cs typeface="Times New Roman" panose="02020603050405020304" pitchFamily="18" charset="0"/>
              </a:rPr>
              <a:t>argue</a:t>
            </a:r>
            <a:r>
              <a:rPr lang="en-US" sz="1600" kern="100" dirty="0">
                <a:effectLst/>
                <a:latin typeface="Avenir Book" panose="02000503020000020003" pitchFamily="2" charset="0"/>
                <a:ea typeface="Aptos" panose="020B0004020202020204" pitchFamily="34" charset="0"/>
                <a:cs typeface="Times New Roman" panose="02020603050405020304" pitchFamily="18" charset="0"/>
              </a:rPr>
              <a:t> that the </a:t>
            </a:r>
            <a:r>
              <a:rPr lang="en-US" sz="1600" i="1" kern="100" dirty="0">
                <a:solidFill>
                  <a:srgbClr val="C00000"/>
                </a:solidFill>
                <a:effectLst/>
                <a:latin typeface="Avenir Book" panose="02000503020000020003" pitchFamily="2" charset="0"/>
                <a:ea typeface="Aptos" panose="020B0004020202020204" pitchFamily="34" charset="0"/>
                <a:cs typeface="Times New Roman" panose="02020603050405020304" pitchFamily="18" charset="0"/>
              </a:rPr>
              <a:t>boundary-induced</a:t>
            </a:r>
            <a:r>
              <a:rPr lang="en-US" sz="1600" kern="100" dirty="0">
                <a:solidFill>
                  <a:srgbClr val="C00000"/>
                </a:solidFill>
                <a:effectLst/>
                <a:latin typeface="Avenir Book" panose="02000503020000020003" pitchFamily="2" charset="0"/>
                <a:ea typeface="Aptos" panose="020B0004020202020204" pitchFamily="34" charset="0"/>
                <a:cs typeface="Times New Roman" panose="02020603050405020304" pitchFamily="18" charset="0"/>
              </a:rPr>
              <a:t> </a:t>
            </a:r>
            <a:r>
              <a:rPr lang="en-US" sz="1600" b="1" kern="100" dirty="0">
                <a:effectLst/>
                <a:latin typeface="Avenir Book" panose="02000503020000020003" pitchFamily="2" charset="0"/>
                <a:ea typeface="Aptos" panose="020B0004020202020204" pitchFamily="34" charset="0"/>
                <a:cs typeface="Times New Roman" panose="02020603050405020304" pitchFamily="18" charset="0"/>
              </a:rPr>
              <a:t>modulation</a:t>
            </a:r>
            <a:r>
              <a:rPr lang="en-US" sz="1600" kern="100" dirty="0">
                <a:effectLst/>
                <a:latin typeface="Avenir Book" panose="02000503020000020003" pitchFamily="2" charset="0"/>
                <a:ea typeface="Aptos" panose="020B0004020202020204" pitchFamily="34" charset="0"/>
                <a:cs typeface="Times New Roman" panose="02020603050405020304" pitchFamily="18" charset="0"/>
              </a:rPr>
              <a:t> </a:t>
            </a:r>
            <a:r>
              <a:rPr lang="en-US" sz="1600" kern="100" dirty="0">
                <a:solidFill>
                  <a:srgbClr val="0B769F"/>
                </a:solidFill>
                <a:effectLst/>
                <a:latin typeface="Avenir Book" panose="02000503020000020003" pitchFamily="2" charset="0"/>
                <a:ea typeface="Aptos" panose="020B0004020202020204" pitchFamily="34" charset="0"/>
                <a:cs typeface="Times New Roman" panose="02020603050405020304" pitchFamily="18" charset="0"/>
              </a:rPr>
              <a:t>of</a:t>
            </a:r>
            <a:r>
              <a:rPr lang="en-US" sz="1600" kern="100" dirty="0">
                <a:solidFill>
                  <a:srgbClr val="0B769F"/>
                </a:solidFill>
                <a:latin typeface="Avenir Book" panose="02000503020000020003" pitchFamily="2" charset="0"/>
                <a:ea typeface="Aptos" panose="020B0004020202020204" pitchFamily="34" charset="0"/>
                <a:cs typeface="Times New Roman" panose="02020603050405020304" pitchFamily="18" charset="0"/>
              </a:rPr>
              <a:t> </a:t>
            </a:r>
            <a:r>
              <a:rPr lang="en-US" sz="1600" kern="100" dirty="0">
                <a:effectLst/>
                <a:latin typeface="Avenir Book" panose="02000503020000020003" pitchFamily="2" charset="0"/>
                <a:ea typeface="Aptos" panose="020B0004020202020204" pitchFamily="34" charset="0"/>
                <a:cs typeface="Times New Roman" panose="02020603050405020304" pitchFamily="18" charset="0"/>
              </a:rPr>
              <a:t>maximum f0 values was due to </a:t>
            </a:r>
            <a:r>
              <a:rPr lang="en-US" sz="1600" i="1" kern="100" dirty="0">
                <a:solidFill>
                  <a:srgbClr val="C00000"/>
                </a:solidFill>
                <a:effectLst/>
                <a:latin typeface="Avenir Book" panose="02000503020000020003" pitchFamily="2" charset="0"/>
                <a:ea typeface="Aptos" panose="020B0004020202020204" pitchFamily="34" charset="0"/>
                <a:cs typeface="Times New Roman" panose="02020603050405020304" pitchFamily="18" charset="0"/>
              </a:rPr>
              <a:t>declination</a:t>
            </a:r>
            <a:r>
              <a:rPr lang="en-US" sz="1600" b="1" kern="100" dirty="0">
                <a:effectLst/>
                <a:latin typeface="Avenir Book" panose="02000503020000020003" pitchFamily="2" charset="0"/>
                <a:ea typeface="Aptos" panose="020B0004020202020204" pitchFamily="34" charset="0"/>
                <a:cs typeface="Times New Roman" panose="02020603050405020304" pitchFamily="18" charset="0"/>
              </a:rPr>
              <a:t> reset</a:t>
            </a:r>
            <a:r>
              <a:rPr lang="en-US" sz="1600" kern="100" dirty="0">
                <a:effectLst/>
                <a:latin typeface="Avenir Book" panose="02000503020000020003" pitchFamily="2" charset="0"/>
                <a:ea typeface="Aptos" panose="020B0004020202020204" pitchFamily="34" charset="0"/>
                <a:cs typeface="Times New Roman" panose="02020603050405020304" pitchFamily="18" charset="0"/>
              </a:rPr>
              <a:t> consistent with Li (2015). </a:t>
            </a:r>
            <a:r>
              <a:rPr lang="en-US" sz="1600" kern="100" cap="small" dirty="0">
                <a:effectLst/>
                <a:latin typeface="Avenir Book" panose="02000503020000020003" pitchFamily="2" charset="0"/>
                <a:ea typeface="Aptos" panose="020B0004020202020204" pitchFamily="34" charset="0"/>
                <a:cs typeface="Times New Roman (Body CS)"/>
              </a:rPr>
              <a:t>However, unlike in Li</a:t>
            </a:r>
            <a:r>
              <a:rPr lang="en-US" sz="1600" kern="100" dirty="0">
                <a:latin typeface="Avenir Book" panose="02000503020000020003" pitchFamily="2" charset="0"/>
                <a:ea typeface="Aptos" panose="020B0004020202020204" pitchFamily="34" charset="0"/>
                <a:cs typeface="Times New Roman" panose="02020603050405020304" pitchFamily="18" charset="0"/>
              </a:rPr>
              <a:t> </a:t>
            </a:r>
            <a:r>
              <a:rPr lang="en-US" sz="1600" kern="100" cap="small" dirty="0">
                <a:effectLst/>
                <a:latin typeface="Avenir Book" panose="02000503020000020003" pitchFamily="2" charset="0"/>
                <a:ea typeface="Aptos" panose="020B0004020202020204" pitchFamily="34" charset="0"/>
                <a:cs typeface="Times New Roman (Body CS)"/>
              </a:rPr>
              <a:t>(2015), the reset was </a:t>
            </a:r>
            <a:r>
              <a:rPr lang="en-US" sz="1600" kern="100" cap="small" dirty="0">
                <a:solidFill>
                  <a:srgbClr val="C00000"/>
                </a:solidFill>
                <a:effectLst/>
                <a:latin typeface="Avenir Book" panose="02000503020000020003" pitchFamily="2" charset="0"/>
                <a:ea typeface="Aptos" panose="020B0004020202020204" pitchFamily="34" charset="0"/>
                <a:cs typeface="Times New Roman (Body CS)"/>
              </a:rPr>
              <a:t>likely</a:t>
            </a:r>
            <a:r>
              <a:rPr lang="en-US" sz="1600" kern="100" cap="small" dirty="0">
                <a:effectLst/>
                <a:latin typeface="Avenir Book" panose="02000503020000020003" pitchFamily="2" charset="0"/>
                <a:ea typeface="Aptos" panose="020B0004020202020204" pitchFamily="34" charset="0"/>
                <a:cs typeface="Times New Roman (Body CS)"/>
              </a:rPr>
              <a:t> partial reset, or declination within declination, which occurs when declination is not </a:t>
            </a:r>
            <a:r>
              <a:rPr lang="en-US" sz="1600" kern="100" cap="small" dirty="0">
                <a:solidFill>
                  <a:srgbClr val="C00000"/>
                </a:solidFill>
                <a:effectLst/>
                <a:latin typeface="Avenir Book" panose="02000503020000020003" pitchFamily="2" charset="0"/>
                <a:ea typeface="Aptos" panose="020B0004020202020204" pitchFamily="34" charset="0"/>
                <a:cs typeface="Times New Roman (Body CS)"/>
              </a:rPr>
              <a:t>fully</a:t>
            </a:r>
            <a:r>
              <a:rPr lang="en-US" sz="1600" kern="100" cap="small" dirty="0">
                <a:effectLst/>
                <a:latin typeface="Avenir Book" panose="02000503020000020003" pitchFamily="2" charset="0"/>
                <a:ea typeface="Aptos" panose="020B0004020202020204" pitchFamily="34" charset="0"/>
                <a:cs typeface="Times New Roman (Body CS)"/>
              </a:rPr>
              <a:t> reset</a:t>
            </a:r>
            <a:r>
              <a:rPr lang="en-US" sz="1600" kern="100" dirty="0">
                <a:effectLst/>
                <a:latin typeface="Avenir Book" panose="02000503020000020003" pitchFamily="2" charset="0"/>
                <a:ea typeface="Aptos" panose="020B0004020202020204" pitchFamily="34" charset="0"/>
                <a:cs typeface="Times New Roman" panose="02020603050405020304" pitchFamily="18" charset="0"/>
              </a:rPr>
              <a:t>, as seen in midsentence (O’Shaughnessy &amp; Allen, 1983, elaborated</a:t>
            </a:r>
            <a:r>
              <a:rPr lang="en-US" sz="1600" kern="100" cap="small" dirty="0">
                <a:effectLst/>
                <a:latin typeface="Avenir Book" panose="02000503020000020003" pitchFamily="2" charset="0"/>
                <a:ea typeface="Aptos" panose="020B0004020202020204" pitchFamily="34" charset="0"/>
                <a:cs typeface="Times New Roman (Body CS)"/>
              </a:rPr>
              <a:t> </a:t>
            </a:r>
            <a:r>
              <a:rPr lang="en-US" sz="1600" kern="100" dirty="0">
                <a:effectLst/>
                <a:latin typeface="Avenir Book" panose="02000503020000020003" pitchFamily="2" charset="0"/>
                <a:ea typeface="Aptos" panose="020B0004020202020204" pitchFamily="34" charset="0"/>
                <a:cs typeface="Times New Roman" panose="02020603050405020304" pitchFamily="18" charset="0"/>
              </a:rPr>
              <a:t>by Ladd, 1988). Given that DIS may </a:t>
            </a:r>
            <a:r>
              <a:rPr lang="en-US" sz="1600" u="sng" kern="100" dirty="0">
                <a:effectLst/>
                <a:latin typeface="Avenir Book" panose="02000503020000020003" pitchFamily="2" charset="0"/>
                <a:ea typeface="Aptos" panose="020B0004020202020204" pitchFamily="34" charset="0"/>
                <a:cs typeface="Times New Roman" panose="02020603050405020304" pitchFamily="18" charset="0"/>
              </a:rPr>
              <a:t>play a role</a:t>
            </a:r>
            <a:r>
              <a:rPr lang="en-US" sz="1600" kern="100" dirty="0">
                <a:effectLst/>
                <a:latin typeface="Avenir Book" panose="02000503020000020003" pitchFamily="2" charset="0"/>
                <a:ea typeface="Aptos" panose="020B0004020202020204" pitchFamily="34" charset="0"/>
                <a:cs typeface="Times New Roman" panose="02020603050405020304" pitchFamily="18" charset="0"/>
              </a:rPr>
              <a:t> in word recognition (Cho et al., 2007; </a:t>
            </a:r>
            <a:r>
              <a:rPr lang="en-US" sz="1600" kern="100" dirty="0" err="1">
                <a:effectLst/>
                <a:latin typeface="Avenir Book" panose="02000503020000020003" pitchFamily="2" charset="0"/>
                <a:ea typeface="Aptos" panose="020B0004020202020204" pitchFamily="34" charset="0"/>
                <a:cs typeface="Times New Roman" panose="02020603050405020304" pitchFamily="18" charset="0"/>
              </a:rPr>
              <a:t>Fougeron</a:t>
            </a:r>
            <a:r>
              <a:rPr lang="en-US" sz="1600" kern="100" cap="small" dirty="0">
                <a:effectLst/>
                <a:latin typeface="Avenir Book" panose="02000503020000020003" pitchFamily="2" charset="0"/>
                <a:ea typeface="Aptos" panose="020B0004020202020204" pitchFamily="34" charset="0"/>
                <a:cs typeface="Times New Roman (Body CS)"/>
              </a:rPr>
              <a:t> </a:t>
            </a:r>
            <a:r>
              <a:rPr lang="en-US" sz="1600" kern="100" dirty="0">
                <a:effectLst/>
                <a:latin typeface="Avenir Book" panose="02000503020000020003" pitchFamily="2" charset="0"/>
                <a:ea typeface="Aptos" panose="020B0004020202020204" pitchFamily="34" charset="0"/>
                <a:cs typeface="Times New Roman" panose="02020603050405020304" pitchFamily="18" charset="0"/>
              </a:rPr>
              <a:t>&amp; Keating, 1997), the </a:t>
            </a:r>
            <a:r>
              <a:rPr lang="en-US" sz="1600" i="1" kern="100" dirty="0">
                <a:effectLst/>
                <a:latin typeface="Avenir Book" panose="02000503020000020003" pitchFamily="2" charset="0"/>
                <a:ea typeface="Aptos" panose="020B0004020202020204" pitchFamily="34" charset="0"/>
                <a:cs typeface="Times New Roman" panose="02020603050405020304" pitchFamily="18" charset="0"/>
              </a:rPr>
              <a:t>partial</a:t>
            </a:r>
            <a:r>
              <a:rPr lang="en-US" sz="1600" kern="100" dirty="0">
                <a:effectLst/>
                <a:latin typeface="Avenir Book" panose="02000503020000020003" pitchFamily="2" charset="0"/>
                <a:ea typeface="Aptos" panose="020B0004020202020204" pitchFamily="34" charset="0"/>
                <a:cs typeface="Times New Roman" panose="02020603050405020304" pitchFamily="18" charset="0"/>
              </a:rPr>
              <a:t> reset may have been chosen over </a:t>
            </a:r>
            <a:r>
              <a:rPr lang="en-US" sz="1600" i="1" kern="100" dirty="0">
                <a:effectLst/>
                <a:latin typeface="Avenir Book" panose="02000503020000020003" pitchFamily="2" charset="0"/>
                <a:ea typeface="Aptos" panose="020B0004020202020204" pitchFamily="34" charset="0"/>
                <a:cs typeface="Times New Roman" panose="02020603050405020304" pitchFamily="18" charset="0"/>
              </a:rPr>
              <a:t>full</a:t>
            </a:r>
            <a:r>
              <a:rPr lang="en-US" sz="1600" kern="100" dirty="0">
                <a:effectLst/>
                <a:latin typeface="Avenir Book" panose="02000503020000020003" pitchFamily="2" charset="0"/>
                <a:ea typeface="Aptos" panose="020B0004020202020204" pitchFamily="34" charset="0"/>
                <a:cs typeface="Times New Roman" panose="02020603050405020304" pitchFamily="18" charset="0"/>
              </a:rPr>
              <a:t> reset to </a:t>
            </a:r>
            <a:r>
              <a:rPr lang="en-US" sz="1600" u="dbl" kern="100" dirty="0">
                <a:effectLst/>
                <a:latin typeface="Avenir Book" panose="02000503020000020003" pitchFamily="2" charset="0"/>
                <a:ea typeface="Aptos" panose="020B0004020202020204" pitchFamily="34" charset="0"/>
                <a:cs typeface="Times New Roman" panose="02020603050405020304" pitchFamily="18" charset="0"/>
              </a:rPr>
              <a:t>signal</a:t>
            </a:r>
            <a:r>
              <a:rPr lang="en-US" sz="1600" kern="100" dirty="0">
                <a:effectLst/>
                <a:latin typeface="Avenir Book" panose="02000503020000020003" pitchFamily="2" charset="0"/>
                <a:ea typeface="Aptos" panose="020B0004020202020204" pitchFamily="34" charset="0"/>
                <a:cs typeface="Times New Roman" panose="02020603050405020304" pitchFamily="18" charset="0"/>
              </a:rPr>
              <a:t> the listener that</a:t>
            </a:r>
            <a:r>
              <a:rPr lang="en-US" sz="1600" kern="100" cap="small" dirty="0">
                <a:effectLst/>
                <a:latin typeface="Avenir Book" panose="02000503020000020003" pitchFamily="2" charset="0"/>
                <a:ea typeface="Aptos" panose="020B0004020202020204" pitchFamily="34" charset="0"/>
                <a:cs typeface="Times New Roman (Body CS)"/>
              </a:rPr>
              <a:t> </a:t>
            </a:r>
            <a:r>
              <a:rPr lang="en-US" sz="1600" kern="100" dirty="0">
                <a:effectLst/>
                <a:latin typeface="Avenir Book" panose="02000503020000020003" pitchFamily="2" charset="0"/>
                <a:ea typeface="Aptos" panose="020B0004020202020204" pitchFamily="34" charset="0"/>
                <a:cs typeface="Times New Roman" panose="02020603050405020304" pitchFamily="18" charset="0"/>
              </a:rPr>
              <a:t>the phrase was not finished (cf. Delattre et al., 1965). Such </a:t>
            </a:r>
            <a:r>
              <a:rPr lang="en-US" sz="1600" b="1" kern="100" dirty="0">
                <a:effectLst/>
                <a:latin typeface="Avenir Book" panose="02000503020000020003" pitchFamily="2" charset="0"/>
                <a:ea typeface="Aptos" panose="020B0004020202020204" pitchFamily="34" charset="0"/>
                <a:cs typeface="Times New Roman" panose="02020603050405020304" pitchFamily="18" charset="0"/>
              </a:rPr>
              <a:t>signaling</a:t>
            </a:r>
            <a:r>
              <a:rPr lang="en-US" sz="1600" kern="100" dirty="0">
                <a:effectLst/>
                <a:latin typeface="Avenir Book" panose="02000503020000020003" pitchFamily="2" charset="0"/>
                <a:ea typeface="Aptos" panose="020B0004020202020204" pitchFamily="34" charset="0"/>
                <a:cs typeface="Times New Roman" panose="02020603050405020304" pitchFamily="18" charset="0"/>
              </a:rPr>
              <a:t> may have been </a:t>
            </a:r>
            <a:r>
              <a:rPr lang="en-US" sz="1600" kern="100" dirty="0">
                <a:solidFill>
                  <a:srgbClr val="C00000"/>
                </a:solidFill>
                <a:effectLst/>
                <a:latin typeface="Avenir Book" panose="02000503020000020003" pitchFamily="2" charset="0"/>
                <a:ea typeface="Aptos" panose="020B0004020202020204" pitchFamily="34" charset="0"/>
                <a:cs typeface="Times New Roman" panose="02020603050405020304" pitchFamily="18" charset="0"/>
              </a:rPr>
              <a:t>especially</a:t>
            </a:r>
            <a:r>
              <a:rPr lang="en-US" sz="1600" kern="100" cap="small" dirty="0">
                <a:effectLst/>
                <a:latin typeface="Avenir Book" panose="02000503020000020003" pitchFamily="2" charset="0"/>
                <a:ea typeface="Aptos" panose="020B0004020202020204" pitchFamily="34" charset="0"/>
                <a:cs typeface="Times New Roman (Body CS)"/>
              </a:rPr>
              <a:t> </a:t>
            </a:r>
            <a:r>
              <a:rPr lang="en-US" sz="1600" kern="100" dirty="0">
                <a:effectLst/>
                <a:latin typeface="Avenir Book" panose="02000503020000020003" pitchFamily="2" charset="0"/>
                <a:ea typeface="Aptos" panose="020B0004020202020204" pitchFamily="34" charset="0"/>
                <a:cs typeface="Times New Roman" panose="02020603050405020304" pitchFamily="18" charset="0"/>
              </a:rPr>
              <a:t>necessary to counter the effects of the pause before the reset, which, if the </a:t>
            </a:r>
            <a:r>
              <a:rPr lang="en-US" sz="1600" b="1" kern="100" dirty="0">
                <a:effectLst/>
                <a:latin typeface="Avenir Book" panose="02000503020000020003" pitchFamily="2" charset="0"/>
                <a:ea typeface="Aptos" panose="020B0004020202020204" pitchFamily="34" charset="0"/>
                <a:cs typeface="Times New Roman" panose="02020603050405020304" pitchFamily="18" charset="0"/>
              </a:rPr>
              <a:t>reset</a:t>
            </a:r>
            <a:r>
              <a:rPr lang="en-US" sz="1600" kern="100" dirty="0">
                <a:effectLst/>
                <a:latin typeface="Avenir Book" panose="02000503020000020003" pitchFamily="2" charset="0"/>
                <a:ea typeface="Aptos" panose="020B0004020202020204" pitchFamily="34" charset="0"/>
                <a:cs typeface="Times New Roman" panose="02020603050405020304" pitchFamily="18" charset="0"/>
              </a:rPr>
              <a:t> was absent, may</a:t>
            </a:r>
            <a:r>
              <a:rPr lang="en-US" sz="1600" kern="100" cap="small" dirty="0">
                <a:effectLst/>
                <a:latin typeface="Avenir Book" panose="02000503020000020003" pitchFamily="2" charset="0"/>
                <a:ea typeface="Aptos" panose="020B0004020202020204" pitchFamily="34" charset="0"/>
                <a:cs typeface="Times New Roman (Body CS)"/>
              </a:rPr>
              <a:t> </a:t>
            </a:r>
            <a:r>
              <a:rPr lang="en-US" sz="1600" kern="100" dirty="0">
                <a:effectLst/>
                <a:latin typeface="Avenir Book" panose="02000503020000020003" pitchFamily="2" charset="0"/>
                <a:ea typeface="Aptos" panose="020B0004020202020204" pitchFamily="34" charset="0"/>
                <a:cs typeface="Times New Roman" panose="02020603050405020304" pitchFamily="18" charset="0"/>
              </a:rPr>
              <a:t>have signaled to the listener that the phrase was finished</a:t>
            </a:r>
          </a:p>
        </p:txBody>
      </p:sp>
      <p:sp>
        <p:nvSpPr>
          <p:cNvPr id="10" name="TextBox 9">
            <a:extLst>
              <a:ext uri="{FF2B5EF4-FFF2-40B4-BE49-F238E27FC236}">
                <a16:creationId xmlns:a16="http://schemas.microsoft.com/office/drawing/2014/main" id="{31677EC5-985F-994F-61F1-30CD6D325B5D}"/>
              </a:ext>
            </a:extLst>
          </p:cNvPr>
          <p:cNvSpPr txBox="1"/>
          <p:nvPr/>
        </p:nvSpPr>
        <p:spPr>
          <a:xfrm>
            <a:off x="6199632" y="2087902"/>
            <a:ext cx="6101254" cy="3785652"/>
          </a:xfrm>
          <a:prstGeom prst="rect">
            <a:avLst/>
          </a:prstGeom>
          <a:noFill/>
        </p:spPr>
        <p:txBody>
          <a:bodyPr wrap="square">
            <a:spAutoFit/>
          </a:bodyPr>
          <a:lstStyle/>
          <a:p>
            <a:pPr marR="0" indent="14288">
              <a:buNone/>
            </a:pPr>
            <a:r>
              <a:rPr lang="en-US" sz="1600" kern="100" dirty="0">
                <a:solidFill>
                  <a:srgbClr val="C00000"/>
                </a:solidFill>
                <a:effectLst/>
                <a:latin typeface="Avenir Book" panose="02000503020000020003" pitchFamily="2" charset="0"/>
                <a:ea typeface="Aptos" panose="020B0004020202020204" pitchFamily="34" charset="0"/>
                <a:cs typeface="Times New Roman" panose="02020603050405020304" pitchFamily="18" charset="0"/>
              </a:rPr>
              <a:t>Monograph</a:t>
            </a:r>
          </a:p>
          <a:p>
            <a:pPr marR="0" indent="14288">
              <a:buNone/>
            </a:pPr>
            <a:endParaRPr lang="en-US" sz="1600" kern="100" dirty="0">
              <a:solidFill>
                <a:srgbClr val="C00000"/>
              </a:solidFill>
              <a:effectLst/>
              <a:latin typeface="Avenir Book" panose="02000503020000020003" pitchFamily="2" charset="0"/>
              <a:ea typeface="Aptos" panose="020B0004020202020204" pitchFamily="34" charset="0"/>
              <a:cs typeface="Times New Roman" panose="02020603050405020304" pitchFamily="18" charset="0"/>
            </a:endParaRPr>
          </a:p>
          <a:p>
            <a:pPr marR="0" indent="14288">
              <a:buNone/>
            </a:pPr>
            <a:r>
              <a:rPr lang="en-US" sz="1600" kern="100" dirty="0">
                <a:solidFill>
                  <a:srgbClr val="C00000"/>
                </a:solidFill>
                <a:effectLst/>
                <a:latin typeface="Avenir Book" panose="02000503020000020003" pitchFamily="2" charset="0"/>
                <a:ea typeface="Aptos" panose="020B0004020202020204" pitchFamily="34" charset="0"/>
                <a:cs typeface="Times New Roman" panose="02020603050405020304" pitchFamily="18" charset="0"/>
              </a:rPr>
              <a:t>[Diana]</a:t>
            </a:r>
            <a:r>
              <a:rPr lang="en-US" sz="1600" kern="100" dirty="0">
                <a:effectLst/>
                <a:latin typeface="Avenir Book" panose="02000503020000020003" pitchFamily="2" charset="0"/>
                <a:ea typeface="Aptos" panose="020B0004020202020204" pitchFamily="34" charset="0"/>
                <a:cs typeface="Times New Roman" panose="02020603050405020304" pitchFamily="18" charset="0"/>
              </a:rPr>
              <a:t>, a teacher of </a:t>
            </a:r>
            <a:r>
              <a:rPr lang="en-US" sz="1600" i="1" kern="100" dirty="0">
                <a:solidFill>
                  <a:srgbClr val="C00000"/>
                </a:solidFill>
                <a:effectLst/>
                <a:latin typeface="Avenir Book" panose="02000503020000020003" pitchFamily="2" charset="0"/>
                <a:ea typeface="Aptos" panose="020B0004020202020204" pitchFamily="34" charset="0"/>
                <a:cs typeface="Times New Roman" panose="02020603050405020304" pitchFamily="18" charset="0"/>
              </a:rPr>
              <a:t>level C</a:t>
            </a:r>
            <a:r>
              <a:rPr lang="en-US" sz="1600" kern="100" dirty="0">
                <a:solidFill>
                  <a:srgbClr val="C00000"/>
                </a:solidFill>
                <a:effectLst/>
                <a:latin typeface="Avenir Book" panose="02000503020000020003" pitchFamily="2" charset="0"/>
                <a:ea typeface="Aptos" panose="020B0004020202020204" pitchFamily="34" charset="0"/>
                <a:cs typeface="Times New Roman" panose="02020603050405020304" pitchFamily="18" charset="0"/>
              </a:rPr>
              <a:t> </a:t>
            </a:r>
            <a:r>
              <a:rPr lang="en-US" sz="1600" kern="100" dirty="0">
                <a:effectLst/>
                <a:latin typeface="Avenir Book" panose="02000503020000020003" pitchFamily="2" charset="0"/>
                <a:ea typeface="Aptos" panose="020B0004020202020204" pitchFamily="34" charset="0"/>
                <a:cs typeface="Times New Roman" panose="02020603050405020304" pitchFamily="18" charset="0"/>
              </a:rPr>
              <a:t>students,</a:t>
            </a:r>
            <a:r>
              <a:rPr lang="en-US" sz="1600" u="dbl" kern="100" dirty="0">
                <a:effectLst/>
                <a:latin typeface="Avenir Book" panose="02000503020000020003" pitchFamily="2" charset="0"/>
                <a:ea typeface="Aptos" panose="020B0004020202020204" pitchFamily="34" charset="0"/>
                <a:cs typeface="Times New Roman" panose="02020603050405020304" pitchFamily="18" charset="0"/>
              </a:rPr>
              <a:t> indicated</a:t>
            </a:r>
            <a:r>
              <a:rPr lang="en-US" sz="1600" kern="100" dirty="0">
                <a:effectLst/>
                <a:latin typeface="Avenir Book" panose="02000503020000020003" pitchFamily="2" charset="0"/>
                <a:ea typeface="Aptos" panose="020B0004020202020204" pitchFamily="34" charset="0"/>
                <a:cs typeface="Times New Roman" panose="02020603050405020304" pitchFamily="18" charset="0"/>
              </a:rPr>
              <a:t> that the text book includes sections for </a:t>
            </a:r>
            <a:r>
              <a:rPr lang="en-US" sz="1600" i="1" kern="100" dirty="0">
                <a:solidFill>
                  <a:srgbClr val="C00000"/>
                </a:solidFill>
                <a:effectLst/>
                <a:latin typeface="Avenir Book" panose="02000503020000020003" pitchFamily="2" charset="0"/>
                <a:ea typeface="Aptos" panose="020B0004020202020204" pitchFamily="34" charset="0"/>
                <a:cs typeface="Times New Roman" panose="02020603050405020304" pitchFamily="18" charset="0"/>
              </a:rPr>
              <a:t>vocabulary</a:t>
            </a:r>
            <a:r>
              <a:rPr lang="en-US" sz="1600" kern="100" dirty="0">
                <a:effectLst/>
                <a:latin typeface="Avenir Book" panose="02000503020000020003" pitchFamily="2" charset="0"/>
                <a:ea typeface="Aptos" panose="020B0004020202020204" pitchFamily="34" charset="0"/>
                <a:cs typeface="Times New Roman" panose="02020603050405020304" pitchFamily="18" charset="0"/>
              </a:rPr>
              <a:t> </a:t>
            </a:r>
            <a:r>
              <a:rPr lang="en-US" sz="1600" b="1" kern="100" dirty="0">
                <a:effectLst/>
                <a:latin typeface="Avenir Book" panose="02000503020000020003" pitchFamily="2" charset="0"/>
                <a:ea typeface="Aptos" panose="020B0004020202020204" pitchFamily="34" charset="0"/>
                <a:cs typeface="Times New Roman" panose="02020603050405020304" pitchFamily="18" charset="0"/>
              </a:rPr>
              <a:t>exercises</a:t>
            </a:r>
            <a:r>
              <a:rPr lang="en-US" sz="1600" kern="100" dirty="0">
                <a:effectLst/>
                <a:latin typeface="Avenir Book" panose="02000503020000020003" pitchFamily="2" charset="0"/>
                <a:ea typeface="Aptos" panose="020B0004020202020204" pitchFamily="34" charset="0"/>
                <a:cs typeface="Times New Roman" panose="02020603050405020304" pitchFamily="18" charset="0"/>
              </a:rPr>
              <a:t>, “But </a:t>
            </a:r>
            <a:r>
              <a:rPr lang="en-US" sz="1600" kern="100" dirty="0">
                <a:solidFill>
                  <a:srgbClr val="C00000"/>
                </a:solidFill>
                <a:effectLst/>
                <a:latin typeface="Avenir Book" panose="02000503020000020003" pitchFamily="2" charset="0"/>
                <a:ea typeface="Aptos" panose="020B0004020202020204" pitchFamily="34" charset="0"/>
                <a:cs typeface="Times New Roman" panose="02020603050405020304" pitchFamily="18" charset="0"/>
              </a:rPr>
              <a:t>[they] </a:t>
            </a:r>
            <a:r>
              <a:rPr lang="en-US" sz="1600" kern="100" dirty="0">
                <a:effectLst/>
                <a:latin typeface="Avenir Book" panose="02000503020000020003" pitchFamily="2" charset="0"/>
                <a:ea typeface="Aptos" panose="020B0004020202020204" pitchFamily="34" charset="0"/>
                <a:cs typeface="Times New Roman" panose="02020603050405020304" pitchFamily="18" charset="0"/>
              </a:rPr>
              <a:t>do not </a:t>
            </a:r>
            <a:r>
              <a:rPr lang="en-US" sz="1600" u="wavy" kern="100" dirty="0">
                <a:effectLst/>
                <a:latin typeface="Avenir Book" panose="02000503020000020003" pitchFamily="2" charset="0"/>
                <a:ea typeface="Aptos" panose="020B0004020202020204" pitchFamily="34" charset="0"/>
                <a:cs typeface="Times New Roman" panose="02020603050405020304" pitchFamily="18" charset="0"/>
              </a:rPr>
              <a:t>spend time</a:t>
            </a:r>
            <a:r>
              <a:rPr lang="en-US" sz="1600" kern="100" dirty="0">
                <a:effectLst/>
                <a:latin typeface="Avenir Book" panose="02000503020000020003" pitchFamily="2" charset="0"/>
                <a:ea typeface="Aptos" panose="020B0004020202020204" pitchFamily="34" charset="0"/>
                <a:cs typeface="Times New Roman" panose="02020603050405020304" pitchFamily="18" charset="0"/>
              </a:rPr>
              <a:t> on it because </a:t>
            </a:r>
            <a:r>
              <a:rPr lang="en-US" sz="1600" kern="100" dirty="0">
                <a:solidFill>
                  <a:srgbClr val="C00000"/>
                </a:solidFill>
                <a:effectLst/>
                <a:latin typeface="Avenir Book" panose="02000503020000020003" pitchFamily="2" charset="0"/>
                <a:ea typeface="Aptos" panose="020B0004020202020204" pitchFamily="34" charset="0"/>
                <a:cs typeface="Times New Roman" panose="02020603050405020304" pitchFamily="18" charset="0"/>
              </a:rPr>
              <a:t>[they] </a:t>
            </a:r>
            <a:r>
              <a:rPr lang="en-US" sz="1600" kern="100" dirty="0">
                <a:effectLst/>
                <a:latin typeface="Avenir Book" panose="02000503020000020003" pitchFamily="2" charset="0"/>
                <a:ea typeface="Aptos" panose="020B0004020202020204" pitchFamily="34" charset="0"/>
                <a:cs typeface="Times New Roman" panose="02020603050405020304" pitchFamily="18" charset="0"/>
              </a:rPr>
              <a:t>do not have enough time”. </a:t>
            </a:r>
            <a:r>
              <a:rPr lang="en-US" sz="1600" kern="100" dirty="0">
                <a:solidFill>
                  <a:srgbClr val="C00000"/>
                </a:solidFill>
                <a:effectLst/>
                <a:latin typeface="Avenir Book" panose="02000503020000020003" pitchFamily="2" charset="0"/>
                <a:ea typeface="Aptos" panose="020B0004020202020204" pitchFamily="34" charset="0"/>
                <a:cs typeface="Times New Roman" panose="02020603050405020304" pitchFamily="18" charset="0"/>
              </a:rPr>
              <a:t>[</a:t>
            </a:r>
            <a:r>
              <a:rPr lang="en-US" sz="1600" kern="100" dirty="0">
                <a:effectLst/>
                <a:latin typeface="Avenir Book" panose="02000503020000020003" pitchFamily="2" charset="0"/>
                <a:ea typeface="Aptos" panose="020B0004020202020204" pitchFamily="34" charset="0"/>
                <a:cs typeface="Times New Roman" panose="02020603050405020304" pitchFamily="18" charset="0"/>
              </a:rPr>
              <a:t>Nancy</a:t>
            </a:r>
            <a:r>
              <a:rPr lang="en-US" sz="1600" kern="100" dirty="0">
                <a:solidFill>
                  <a:srgbClr val="C00000"/>
                </a:solidFill>
                <a:effectLst/>
                <a:latin typeface="Avenir Book" panose="02000503020000020003" pitchFamily="2" charset="0"/>
                <a:ea typeface="Aptos" panose="020B0004020202020204" pitchFamily="34" charset="0"/>
                <a:cs typeface="Times New Roman" panose="02020603050405020304" pitchFamily="18" charset="0"/>
              </a:rPr>
              <a:t>]</a:t>
            </a:r>
            <a:r>
              <a:rPr lang="en-US" sz="1600" kern="100" dirty="0">
                <a:effectLst/>
                <a:latin typeface="Avenir Book" panose="02000503020000020003" pitchFamily="2" charset="0"/>
                <a:ea typeface="Aptos" panose="020B0004020202020204" pitchFamily="34" charset="0"/>
                <a:cs typeface="Times New Roman" panose="02020603050405020304" pitchFamily="18" charset="0"/>
              </a:rPr>
              <a:t>, a teacher of </a:t>
            </a:r>
            <a:r>
              <a:rPr lang="en-US" sz="1600" i="1" kern="100" dirty="0">
                <a:solidFill>
                  <a:srgbClr val="C00000"/>
                </a:solidFill>
                <a:effectLst/>
                <a:latin typeface="Avenir Book" panose="02000503020000020003" pitchFamily="2" charset="0"/>
                <a:ea typeface="Aptos" panose="020B0004020202020204" pitchFamily="34" charset="0"/>
                <a:cs typeface="Times New Roman" panose="02020603050405020304" pitchFamily="18" charset="0"/>
              </a:rPr>
              <a:t>B</a:t>
            </a:r>
            <a:r>
              <a:rPr lang="en-US" sz="1600" kern="100" dirty="0">
                <a:effectLst/>
                <a:latin typeface="Avenir Book" panose="02000503020000020003" pitchFamily="2" charset="0"/>
                <a:ea typeface="Aptos" panose="020B0004020202020204" pitchFamily="34" charset="0"/>
                <a:cs typeface="Times New Roman" panose="02020603050405020304" pitchFamily="18" charset="0"/>
              </a:rPr>
              <a:t> level, however, </a:t>
            </a:r>
            <a:r>
              <a:rPr lang="en-US" sz="1600" u="dbl" kern="100" dirty="0">
                <a:effectLst/>
                <a:latin typeface="Avenir Book" panose="02000503020000020003" pitchFamily="2" charset="0"/>
                <a:ea typeface="Aptos" panose="020B0004020202020204" pitchFamily="34" charset="0"/>
                <a:cs typeface="Times New Roman" panose="02020603050405020304" pitchFamily="18" charset="0"/>
              </a:rPr>
              <a:t>pointed</a:t>
            </a:r>
            <a:r>
              <a:rPr lang="en-US" sz="1600" kern="100" dirty="0">
                <a:effectLst/>
                <a:latin typeface="Avenir Book" panose="02000503020000020003" pitchFamily="2" charset="0"/>
                <a:ea typeface="Aptos" panose="020B0004020202020204" pitchFamily="34" charset="0"/>
                <a:cs typeface="Times New Roman" panose="02020603050405020304" pitchFamily="18" charset="0"/>
              </a:rPr>
              <a:t> to the insufficiency of vocabulary related exercises covered by the textbook stressing that “it is not enough at all”. The lack of focus on vocabulary expansion activities was also attributed to the lack of motivation on the part of learners. </a:t>
            </a:r>
            <a:r>
              <a:rPr lang="en-US" sz="1600" kern="100" dirty="0">
                <a:solidFill>
                  <a:srgbClr val="C00000"/>
                </a:solidFill>
                <a:effectLst/>
                <a:latin typeface="Avenir Book" panose="02000503020000020003" pitchFamily="2" charset="0"/>
                <a:ea typeface="Aptos" panose="020B0004020202020204" pitchFamily="34" charset="0"/>
                <a:cs typeface="Times New Roman" panose="02020603050405020304" pitchFamily="18" charset="0"/>
              </a:rPr>
              <a:t>[</a:t>
            </a:r>
            <a:r>
              <a:rPr lang="en-US" sz="1600" kern="100" dirty="0">
                <a:effectLst/>
                <a:latin typeface="Avenir Book" panose="02000503020000020003" pitchFamily="2" charset="0"/>
                <a:ea typeface="Aptos" panose="020B0004020202020204" pitchFamily="34" charset="0"/>
                <a:cs typeface="Times New Roman" panose="02020603050405020304" pitchFamily="18" charset="0"/>
              </a:rPr>
              <a:t>Diana</a:t>
            </a:r>
            <a:r>
              <a:rPr lang="en-US" sz="1600" kern="100" dirty="0">
                <a:solidFill>
                  <a:srgbClr val="C00000"/>
                </a:solidFill>
                <a:effectLst/>
                <a:latin typeface="Avenir Book" panose="02000503020000020003" pitchFamily="2" charset="0"/>
                <a:ea typeface="Aptos" panose="020B0004020202020204" pitchFamily="34" charset="0"/>
                <a:cs typeface="Times New Roman" panose="02020603050405020304" pitchFamily="18" charset="0"/>
              </a:rPr>
              <a:t>]</a:t>
            </a:r>
            <a:r>
              <a:rPr lang="en-US" sz="1600" kern="100" dirty="0">
                <a:effectLst/>
                <a:latin typeface="Avenir Book" panose="02000503020000020003" pitchFamily="2" charset="0"/>
                <a:ea typeface="Aptos" panose="020B0004020202020204" pitchFamily="34" charset="0"/>
                <a:cs typeface="Times New Roman" panose="02020603050405020304" pitchFamily="18" charset="0"/>
              </a:rPr>
              <a:t>, </a:t>
            </a:r>
            <a:r>
              <a:rPr lang="en-US" sz="1600" u="dbl" kern="100" dirty="0">
                <a:effectLst/>
                <a:latin typeface="Avenir Book" panose="02000503020000020003" pitchFamily="2" charset="0"/>
                <a:ea typeface="Aptos" panose="020B0004020202020204" pitchFamily="34" charset="0"/>
                <a:cs typeface="Times New Roman" panose="02020603050405020304" pitchFamily="18" charset="0"/>
              </a:rPr>
              <a:t>indicated</a:t>
            </a:r>
            <a:r>
              <a:rPr lang="en-US" sz="1600" kern="100" dirty="0">
                <a:effectLst/>
                <a:latin typeface="Avenir Book" panose="02000503020000020003" pitchFamily="2" charset="0"/>
                <a:ea typeface="Aptos" panose="020B0004020202020204" pitchFamily="34" charset="0"/>
                <a:cs typeface="Times New Roman" panose="02020603050405020304" pitchFamily="18" charset="0"/>
              </a:rPr>
              <a:t> that </a:t>
            </a:r>
            <a:r>
              <a:rPr lang="en-US" sz="1600" i="1" kern="100" dirty="0">
                <a:solidFill>
                  <a:srgbClr val="C00000"/>
                </a:solidFill>
                <a:effectLst/>
                <a:latin typeface="Avenir Book" panose="02000503020000020003" pitchFamily="2" charset="0"/>
                <a:ea typeface="Aptos" panose="020B0004020202020204" pitchFamily="34" charset="0"/>
                <a:cs typeface="Times New Roman" panose="02020603050405020304" pitchFamily="18" charset="0"/>
              </a:rPr>
              <a:t>vocabulary</a:t>
            </a:r>
            <a:r>
              <a:rPr lang="en-US" sz="1600" kern="100" dirty="0">
                <a:effectLst/>
                <a:latin typeface="Avenir Book" panose="02000503020000020003" pitchFamily="2" charset="0"/>
                <a:ea typeface="Aptos" panose="020B0004020202020204" pitchFamily="34" charset="0"/>
                <a:cs typeface="Times New Roman" panose="02020603050405020304" pitchFamily="18" charset="0"/>
              </a:rPr>
              <a:t> </a:t>
            </a:r>
            <a:r>
              <a:rPr lang="en-US" sz="1600" b="1" kern="100" dirty="0">
                <a:effectLst/>
                <a:latin typeface="Avenir Book" panose="02000503020000020003" pitchFamily="2" charset="0"/>
                <a:ea typeface="Aptos" panose="020B0004020202020204" pitchFamily="34" charset="0"/>
                <a:cs typeface="Times New Roman" panose="02020603050405020304" pitchFamily="18" charset="0"/>
              </a:rPr>
              <a:t>development </a:t>
            </a:r>
            <a:r>
              <a:rPr lang="en-US" sz="1600" kern="100" dirty="0">
                <a:effectLst/>
                <a:latin typeface="Avenir Book" panose="02000503020000020003" pitchFamily="2" charset="0"/>
                <a:ea typeface="Aptos" panose="020B0004020202020204" pitchFamily="34" charset="0"/>
                <a:cs typeface="Times New Roman" panose="02020603050405020304" pitchFamily="18" charset="0"/>
              </a:rPr>
              <a:t>is important, yet she </a:t>
            </a:r>
            <a:r>
              <a:rPr lang="en-US" sz="1600" u="dash" kern="100" dirty="0">
                <a:effectLst/>
                <a:latin typeface="Avenir Book" panose="02000503020000020003" pitchFamily="2" charset="0"/>
                <a:ea typeface="Aptos" panose="020B0004020202020204" pitchFamily="34" charset="0"/>
                <a:cs typeface="Times New Roman" panose="02020603050405020304" pitchFamily="18" charset="0"/>
              </a:rPr>
              <a:t>believes</a:t>
            </a:r>
            <a:r>
              <a:rPr lang="en-US" sz="1600" kern="100" dirty="0">
                <a:effectLst/>
                <a:latin typeface="Avenir Book" panose="02000503020000020003" pitchFamily="2" charset="0"/>
                <a:ea typeface="Aptos" panose="020B0004020202020204" pitchFamily="34" charset="0"/>
                <a:cs typeface="Times New Roman" panose="02020603050405020304" pitchFamily="18" charset="0"/>
              </a:rPr>
              <a:t> that “vocabulary development is </a:t>
            </a:r>
            <a:r>
              <a:rPr lang="en-US" sz="1600" kern="100" cap="small" dirty="0">
                <a:effectLst/>
                <a:latin typeface="Avenir Book" panose="02000503020000020003" pitchFamily="2" charset="0"/>
                <a:ea typeface="Aptos" panose="020B0004020202020204" pitchFamily="34" charset="0"/>
                <a:cs typeface="Times New Roman (Body CS)"/>
              </a:rPr>
              <a:t>quite</a:t>
            </a:r>
            <a:r>
              <a:rPr lang="en-US" sz="1600" kern="100" dirty="0">
                <a:effectLst/>
                <a:latin typeface="Avenir Book" panose="02000503020000020003" pitchFamily="2" charset="0"/>
                <a:ea typeface="Aptos" panose="020B0004020202020204" pitchFamily="34" charset="0"/>
                <a:cs typeface="Times New Roman" panose="02020603050405020304" pitchFamily="18" charset="0"/>
              </a:rPr>
              <a:t> possible with motivated students, the majority </a:t>
            </a:r>
            <a:r>
              <a:rPr lang="en-US" sz="1600" kern="100" dirty="0">
                <a:solidFill>
                  <a:srgbClr val="4C94D8"/>
                </a:solidFill>
                <a:effectLst/>
                <a:latin typeface="Avenir Book" panose="02000503020000020003" pitchFamily="2" charset="0"/>
                <a:ea typeface="Aptos" panose="020B0004020202020204" pitchFamily="34" charset="0"/>
                <a:cs typeface="Times New Roman" panose="02020603050405020304" pitchFamily="18" charset="0"/>
              </a:rPr>
              <a:t>of</a:t>
            </a:r>
            <a:r>
              <a:rPr lang="en-US" sz="1600" kern="100" dirty="0">
                <a:effectLst/>
                <a:latin typeface="Avenir Book" panose="02000503020000020003" pitchFamily="2" charset="0"/>
                <a:ea typeface="Aptos" panose="020B0004020202020204" pitchFamily="34" charset="0"/>
                <a:cs typeface="Times New Roman" panose="02020603050405020304" pitchFamily="18" charset="0"/>
              </a:rPr>
              <a:t> our students are not motivated. </a:t>
            </a:r>
            <a:r>
              <a:rPr lang="en-US" sz="1600" kern="100" dirty="0">
                <a:solidFill>
                  <a:srgbClr val="C00000"/>
                </a:solidFill>
                <a:effectLst/>
                <a:latin typeface="Avenir Book" panose="02000503020000020003" pitchFamily="2" charset="0"/>
                <a:ea typeface="Aptos" panose="020B0004020202020204" pitchFamily="34" charset="0"/>
                <a:cs typeface="Times New Roman" panose="02020603050405020304" pitchFamily="18" charset="0"/>
              </a:rPr>
              <a:t>[They]</a:t>
            </a:r>
            <a:r>
              <a:rPr lang="en-US" sz="1600" kern="100" dirty="0">
                <a:effectLst/>
                <a:latin typeface="Avenir Book" panose="02000503020000020003" pitchFamily="2" charset="0"/>
                <a:ea typeface="Aptos" panose="020B0004020202020204" pitchFamily="34" charset="0"/>
                <a:cs typeface="Times New Roman" panose="02020603050405020304" pitchFamily="18" charset="0"/>
              </a:rPr>
              <a:t> are taking a required course because </a:t>
            </a:r>
            <a:r>
              <a:rPr lang="en-US" sz="1600" kern="100" dirty="0">
                <a:solidFill>
                  <a:srgbClr val="C00000"/>
                </a:solidFill>
                <a:effectLst/>
                <a:latin typeface="Avenir Book" panose="02000503020000020003" pitchFamily="2" charset="0"/>
                <a:ea typeface="Aptos" panose="020B0004020202020204" pitchFamily="34" charset="0"/>
                <a:cs typeface="Times New Roman" panose="02020603050405020304" pitchFamily="18" charset="0"/>
              </a:rPr>
              <a:t>[they] </a:t>
            </a:r>
            <a:r>
              <a:rPr lang="en-US" sz="1600" kern="100" dirty="0">
                <a:effectLst/>
                <a:latin typeface="Avenir Book" panose="02000503020000020003" pitchFamily="2" charset="0"/>
                <a:ea typeface="Aptos" panose="020B0004020202020204" pitchFamily="34" charset="0"/>
                <a:cs typeface="Times New Roman" panose="02020603050405020304" pitchFamily="18" charset="0"/>
              </a:rPr>
              <a:t>have to, it was not </a:t>
            </a:r>
            <a:r>
              <a:rPr lang="en-US" sz="1600" kern="100" dirty="0">
                <a:solidFill>
                  <a:srgbClr val="C00000"/>
                </a:solidFill>
                <a:effectLst/>
                <a:latin typeface="Avenir Book" panose="02000503020000020003" pitchFamily="2" charset="0"/>
                <a:ea typeface="Aptos" panose="020B0004020202020204" pitchFamily="34" charset="0"/>
                <a:cs typeface="Times New Roman" panose="02020603050405020304" pitchFamily="18" charset="0"/>
              </a:rPr>
              <a:t>their</a:t>
            </a:r>
            <a:r>
              <a:rPr lang="en-US" sz="1600" kern="100" dirty="0">
                <a:effectLst/>
                <a:latin typeface="Avenir Book" panose="02000503020000020003" pitchFamily="2" charset="0"/>
                <a:ea typeface="Aptos" panose="020B0004020202020204" pitchFamily="34" charset="0"/>
                <a:cs typeface="Times New Roman" panose="02020603050405020304" pitchFamily="18" charset="0"/>
              </a:rPr>
              <a:t> lucky </a:t>
            </a:r>
            <a:r>
              <a:rPr lang="en-US" sz="1600" dirty="0">
                <a:effectLst/>
                <a:latin typeface="Avenir Book" panose="02000503020000020003" pitchFamily="2" charset="0"/>
                <a:ea typeface="Aptos" panose="020B0004020202020204" pitchFamily="34" charset="0"/>
              </a:rPr>
              <a:t>day when </a:t>
            </a:r>
            <a:r>
              <a:rPr lang="en-US" sz="1600" dirty="0">
                <a:solidFill>
                  <a:srgbClr val="C00000"/>
                </a:solidFill>
                <a:effectLst/>
                <a:latin typeface="Avenir Book" panose="02000503020000020003" pitchFamily="2" charset="0"/>
                <a:ea typeface="Aptos" panose="020B0004020202020204" pitchFamily="34" charset="0"/>
              </a:rPr>
              <a:t>they</a:t>
            </a:r>
            <a:r>
              <a:rPr lang="en-US" sz="1600" u="wavy" dirty="0">
                <a:effectLst/>
                <a:latin typeface="Avenir Book" panose="02000503020000020003" pitchFamily="2" charset="0"/>
                <a:ea typeface="Aptos" panose="020B0004020202020204" pitchFamily="34" charset="0"/>
              </a:rPr>
              <a:t> took </a:t>
            </a:r>
            <a:r>
              <a:rPr lang="en-US" sz="1600" dirty="0">
                <a:effectLst/>
                <a:latin typeface="Avenir Book" panose="02000503020000020003" pitchFamily="2" charset="0"/>
                <a:ea typeface="Aptos" panose="020B0004020202020204" pitchFamily="34" charset="0"/>
              </a:rPr>
              <a:t>the EPT”.</a:t>
            </a:r>
            <a:r>
              <a:rPr lang="en-US" sz="1600" dirty="0">
                <a:effectLst/>
                <a:latin typeface="Avenir Book" panose="02000503020000020003" pitchFamily="2" charset="0"/>
              </a:rPr>
              <a:t> </a:t>
            </a:r>
            <a:endParaRPr lang="en-US" sz="1600" dirty="0">
              <a:latin typeface="Avenir Book" panose="02000503020000020003" pitchFamily="2" charset="0"/>
            </a:endParaRPr>
          </a:p>
        </p:txBody>
      </p:sp>
    </p:spTree>
    <p:extLst>
      <p:ext uri="{BB962C8B-B14F-4D97-AF65-F5344CB8AC3E}">
        <p14:creationId xmlns:p14="http://schemas.microsoft.com/office/powerpoint/2010/main" val="4730652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1051A-3497-9AD9-8FF3-562F18BC3C7A}"/>
              </a:ext>
            </a:extLst>
          </p:cNvPr>
          <p:cNvSpPr>
            <a:spLocks noGrp="1"/>
          </p:cNvSpPr>
          <p:nvPr>
            <p:ph type="title"/>
          </p:nvPr>
        </p:nvSpPr>
        <p:spPr/>
        <p:txBody>
          <a:bodyPr/>
          <a:lstStyle/>
          <a:p>
            <a:r>
              <a:rPr lang="en-US" b="1" dirty="0"/>
              <a:t>Dimension 4</a:t>
            </a:r>
          </a:p>
        </p:txBody>
      </p:sp>
      <p:sp>
        <p:nvSpPr>
          <p:cNvPr id="4" name="Date Placeholder 3">
            <a:extLst>
              <a:ext uri="{FF2B5EF4-FFF2-40B4-BE49-F238E27FC236}">
                <a16:creationId xmlns:a16="http://schemas.microsoft.com/office/drawing/2014/main" id="{E4952231-060D-9CB3-1F3F-E120BC4F46FD}"/>
              </a:ext>
            </a:extLst>
          </p:cNvPr>
          <p:cNvSpPr>
            <a:spLocks noGrp="1"/>
          </p:cNvSpPr>
          <p:nvPr>
            <p:ph type="dt" sz="half" idx="10"/>
          </p:nvPr>
        </p:nvSpPr>
        <p:spPr/>
        <p:txBody>
          <a:bodyPr/>
          <a:lstStyle/>
          <a:p>
            <a:r>
              <a:rPr lang="en-US"/>
              <a:t>9/26/25</a:t>
            </a:r>
            <a:endParaRPr lang="en-US" dirty="0"/>
          </a:p>
        </p:txBody>
      </p:sp>
      <p:sp>
        <p:nvSpPr>
          <p:cNvPr id="5" name="Footer Placeholder 4">
            <a:extLst>
              <a:ext uri="{FF2B5EF4-FFF2-40B4-BE49-F238E27FC236}">
                <a16:creationId xmlns:a16="http://schemas.microsoft.com/office/drawing/2014/main" id="{524404C1-884D-FA86-0FFE-C26858E35702}"/>
              </a:ext>
            </a:extLst>
          </p:cNvPr>
          <p:cNvSpPr>
            <a:spLocks noGrp="1"/>
          </p:cNvSpPr>
          <p:nvPr>
            <p:ph type="ftr" sz="quarter" idx="11"/>
          </p:nvPr>
        </p:nvSpPr>
        <p:spPr>
          <a:xfrm>
            <a:off x="4038600" y="6356350"/>
            <a:ext cx="5471160" cy="365125"/>
          </a:xfrm>
        </p:spPr>
        <p:txBody>
          <a:bodyPr/>
          <a:lstStyle/>
          <a:p>
            <a:r>
              <a:rPr lang="en-US" dirty="0"/>
              <a:t>Variation in the Dissertation Writing across Applied Sciences</a:t>
            </a:r>
          </a:p>
        </p:txBody>
      </p:sp>
      <p:sp>
        <p:nvSpPr>
          <p:cNvPr id="6" name="Slide Number Placeholder 5">
            <a:extLst>
              <a:ext uri="{FF2B5EF4-FFF2-40B4-BE49-F238E27FC236}">
                <a16:creationId xmlns:a16="http://schemas.microsoft.com/office/drawing/2014/main" id="{C60CAF54-2A29-28B8-B95D-25EC0953B034}"/>
              </a:ext>
            </a:extLst>
          </p:cNvPr>
          <p:cNvSpPr>
            <a:spLocks noGrp="1"/>
          </p:cNvSpPr>
          <p:nvPr>
            <p:ph type="sldNum" sz="quarter" idx="12"/>
          </p:nvPr>
        </p:nvSpPr>
        <p:spPr/>
        <p:txBody>
          <a:bodyPr/>
          <a:lstStyle/>
          <a:p>
            <a:fld id="{A65A5C87-DF58-40C8-B092-1DE63DB4547E}" type="slidenum">
              <a:rPr lang="en-US" smtClean="0"/>
              <a:t>33</a:t>
            </a:fld>
            <a:endParaRPr lang="en-US" dirty="0"/>
          </a:p>
        </p:txBody>
      </p:sp>
      <p:pic>
        <p:nvPicPr>
          <p:cNvPr id="8" name="Picture 7">
            <a:extLst>
              <a:ext uri="{FF2B5EF4-FFF2-40B4-BE49-F238E27FC236}">
                <a16:creationId xmlns:a16="http://schemas.microsoft.com/office/drawing/2014/main" id="{4270EA00-61CC-D42A-4A65-6E8DD2C390D2}"/>
              </a:ext>
            </a:extLst>
          </p:cNvPr>
          <p:cNvPicPr>
            <a:picLocks noChangeAspect="1"/>
          </p:cNvPicPr>
          <p:nvPr/>
        </p:nvPicPr>
        <p:blipFill>
          <a:blip r:embed="rId2"/>
          <a:stretch>
            <a:fillRect/>
          </a:stretch>
        </p:blipFill>
        <p:spPr>
          <a:xfrm>
            <a:off x="498401" y="1342035"/>
            <a:ext cx="7463186" cy="5400497"/>
          </a:xfrm>
          <a:prstGeom prst="rect">
            <a:avLst/>
          </a:prstGeom>
        </p:spPr>
      </p:pic>
      <p:sp>
        <p:nvSpPr>
          <p:cNvPr id="9" name="TextBox 8">
            <a:extLst>
              <a:ext uri="{FF2B5EF4-FFF2-40B4-BE49-F238E27FC236}">
                <a16:creationId xmlns:a16="http://schemas.microsoft.com/office/drawing/2014/main" id="{0A3A2D7F-DFAD-D119-E048-A385BC17E880}"/>
              </a:ext>
            </a:extLst>
          </p:cNvPr>
          <p:cNvSpPr txBox="1"/>
          <p:nvPr/>
        </p:nvSpPr>
        <p:spPr>
          <a:xfrm>
            <a:off x="8540496" y="2535617"/>
            <a:ext cx="3410712" cy="3425043"/>
          </a:xfrm>
          <a:prstGeom prst="rect">
            <a:avLst/>
          </a:prstGeom>
        </p:spPr>
        <p:txBody>
          <a:bodyPr vert="horz" lIns="91440" tIns="45720" rIns="91440" bIns="45720" rtlCol="0">
            <a:normAutofit fontScale="92500" lnSpcReduction="20000"/>
          </a:bodyPr>
          <a:lstStyle/>
          <a:p>
            <a:pPr>
              <a:lnSpc>
                <a:spcPct val="110000"/>
              </a:lnSpc>
              <a:spcAft>
                <a:spcPts val="600"/>
              </a:spcAft>
            </a:pPr>
            <a:r>
              <a:rPr lang="en-US" sz="1700" b="1" dirty="0"/>
              <a:t>Highlight:</a:t>
            </a:r>
          </a:p>
          <a:p>
            <a:pPr indent="-228600">
              <a:lnSpc>
                <a:spcPct val="110000"/>
              </a:lnSpc>
              <a:spcAft>
                <a:spcPts val="600"/>
              </a:spcAft>
              <a:buFont typeface="Arial" panose="020B0604020202020204" pitchFamily="34" charset="0"/>
              <a:buChar char="•"/>
            </a:pPr>
            <a:r>
              <a:rPr lang="en-US" sz="1700" dirty="0"/>
              <a:t>Dissertation writing and RA in applied linguistics indicate more academese, with article-based being the least</a:t>
            </a:r>
          </a:p>
          <a:p>
            <a:pPr indent="-228600">
              <a:lnSpc>
                <a:spcPct val="110000"/>
              </a:lnSpc>
              <a:spcAft>
                <a:spcPts val="600"/>
              </a:spcAft>
              <a:buFont typeface="Arial" panose="020B0604020202020204" pitchFamily="34" charset="0"/>
              <a:buChar char="•"/>
            </a:pPr>
            <a:r>
              <a:rPr lang="en-US" sz="1700" dirty="0"/>
              <a:t>Quantitative applied linguistics sub-register in AJRC intersects with the hybrid-article dissertation in DRC</a:t>
            </a:r>
          </a:p>
          <a:p>
            <a:pPr indent="-228600">
              <a:lnSpc>
                <a:spcPct val="110000"/>
              </a:lnSpc>
              <a:spcAft>
                <a:spcPts val="600"/>
              </a:spcAft>
              <a:buFont typeface="Arial" panose="020B0604020202020204" pitchFamily="34" charset="0"/>
              <a:buChar char="•"/>
            </a:pPr>
            <a:r>
              <a:rPr lang="en-US" sz="1700" dirty="0"/>
              <a:t>Article and hybrid article-based share closer characteristics in Dimension 4, unlike in other dimensions</a:t>
            </a:r>
          </a:p>
        </p:txBody>
      </p:sp>
    </p:spTree>
    <p:extLst>
      <p:ext uri="{BB962C8B-B14F-4D97-AF65-F5344CB8AC3E}">
        <p14:creationId xmlns:p14="http://schemas.microsoft.com/office/powerpoint/2010/main" val="20312285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635FF37-8E72-4B2F-E270-E78725DABD0A}"/>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909843-DAD2-A8F6-5920-B97C01AEA4D4}"/>
              </a:ext>
            </a:extLst>
          </p:cNvPr>
          <p:cNvSpPr>
            <a:spLocks noGrp="1"/>
          </p:cNvSpPr>
          <p:nvPr>
            <p:ph type="title"/>
          </p:nvPr>
        </p:nvSpPr>
        <p:spPr>
          <a:xfrm>
            <a:off x="1046746" y="586822"/>
            <a:ext cx="3537285" cy="1645920"/>
          </a:xfrm>
        </p:spPr>
        <p:txBody>
          <a:bodyPr vert="horz" lIns="91440" tIns="45720" rIns="91440" bIns="45720" rtlCol="0" anchor="ctr">
            <a:normAutofit/>
          </a:bodyPr>
          <a:lstStyle/>
          <a:p>
            <a:r>
              <a:rPr lang="en-US" sz="3200" b="1"/>
              <a:t>Linguistic Features in AJRC</a:t>
            </a:r>
            <a:endParaRPr lang="en-US" sz="3200"/>
          </a:p>
        </p:txBody>
      </p:sp>
      <p:sp>
        <p:nvSpPr>
          <p:cNvPr id="20" name="Rectangle 19">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8113" y="1405210"/>
            <a:ext cx="1463040"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ACAF18CA-9F72-A396-FD4E-A6C4AE78CBB9}"/>
              </a:ext>
            </a:extLst>
          </p:cNvPr>
          <p:cNvSpPr txBox="1"/>
          <p:nvPr/>
        </p:nvSpPr>
        <p:spPr>
          <a:xfrm>
            <a:off x="5351164" y="586822"/>
            <a:ext cx="6002636" cy="1645920"/>
          </a:xfrm>
          <a:prstGeom prst="rect">
            <a:avLst/>
          </a:prstGeom>
        </p:spPr>
        <p:txBody>
          <a:bodyPr vert="horz" lIns="91440" tIns="45720" rIns="91440" bIns="45720" rtlCol="0" anchor="ctr">
            <a:normAutofit/>
          </a:bodyPr>
          <a:lstStyle/>
          <a:p>
            <a:pPr marR="0" algn="r">
              <a:lnSpc>
                <a:spcPct val="110000"/>
              </a:lnSpc>
              <a:spcAft>
                <a:spcPts val="600"/>
              </a:spcAft>
            </a:pPr>
            <a:r>
              <a:rPr lang="en-US" sz="2400" b="1" dirty="0">
                <a:solidFill>
                  <a:srgbClr val="C00000"/>
                </a:solidFill>
                <a:effectLst/>
              </a:rPr>
              <a:t>Dimension </a:t>
            </a:r>
            <a:r>
              <a:rPr lang="en-US" sz="2400" b="1" dirty="0">
                <a:solidFill>
                  <a:srgbClr val="C00000"/>
                </a:solidFill>
              </a:rPr>
              <a:t>4: ‘Academese’</a:t>
            </a:r>
            <a:endParaRPr lang="en-US" sz="2400" b="1" dirty="0">
              <a:solidFill>
                <a:srgbClr val="C00000"/>
              </a:solidFill>
              <a:effectLst/>
            </a:endParaRPr>
          </a:p>
        </p:txBody>
      </p:sp>
      <p:sp>
        <p:nvSpPr>
          <p:cNvPr id="4" name="Date Placeholder 3">
            <a:extLst>
              <a:ext uri="{FF2B5EF4-FFF2-40B4-BE49-F238E27FC236}">
                <a16:creationId xmlns:a16="http://schemas.microsoft.com/office/drawing/2014/main" id="{13587110-7490-5744-7137-BBBE10B0F654}"/>
              </a:ext>
            </a:extLst>
          </p:cNvPr>
          <p:cNvSpPr>
            <a:spLocks noGrp="1"/>
          </p:cNvSpPr>
          <p:nvPr>
            <p:ph type="dt" sz="half" idx="10"/>
          </p:nvPr>
        </p:nvSpPr>
        <p:spPr>
          <a:xfrm>
            <a:off x="1115568" y="6356350"/>
            <a:ext cx="2743200" cy="365125"/>
          </a:xfrm>
        </p:spPr>
        <p:txBody>
          <a:bodyPr vert="horz" lIns="91440" tIns="45720" rIns="91440" bIns="45720" rtlCol="0" anchor="ctr">
            <a:normAutofit/>
          </a:bodyPr>
          <a:lstStyle/>
          <a:p>
            <a:pPr>
              <a:spcAft>
                <a:spcPts val="600"/>
              </a:spcAft>
            </a:pPr>
            <a:r>
              <a:rPr lang="en-US">
                <a:solidFill>
                  <a:schemeClr val="tx2">
                    <a:lumMod val="50000"/>
                    <a:lumOff val="50000"/>
                  </a:schemeClr>
                </a:solidFill>
              </a:rPr>
              <a:t>9/26/25</a:t>
            </a:r>
          </a:p>
        </p:txBody>
      </p:sp>
      <p:sp>
        <p:nvSpPr>
          <p:cNvPr id="5" name="Footer Placeholder 4">
            <a:extLst>
              <a:ext uri="{FF2B5EF4-FFF2-40B4-BE49-F238E27FC236}">
                <a16:creationId xmlns:a16="http://schemas.microsoft.com/office/drawing/2014/main" id="{6D96F492-3AFE-6AC1-259B-DE73BDBCDAC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sz="1100" kern="1200">
                <a:solidFill>
                  <a:schemeClr val="tx2">
                    <a:lumMod val="50000"/>
                    <a:lumOff val="50000"/>
                  </a:schemeClr>
                </a:solidFill>
                <a:latin typeface="+mn-lt"/>
                <a:ea typeface="+mn-ea"/>
                <a:cs typeface="+mn-cs"/>
              </a:rPr>
              <a:t>Variation in the Dissertation Writing across Applied Sciences</a:t>
            </a:r>
          </a:p>
        </p:txBody>
      </p:sp>
      <p:sp>
        <p:nvSpPr>
          <p:cNvPr id="6" name="Slide Number Placeholder 5">
            <a:extLst>
              <a:ext uri="{FF2B5EF4-FFF2-40B4-BE49-F238E27FC236}">
                <a16:creationId xmlns:a16="http://schemas.microsoft.com/office/drawing/2014/main" id="{F4CEDA1F-ED74-1109-71C4-900D99EFC0FB}"/>
              </a:ext>
            </a:extLst>
          </p:cNvPr>
          <p:cNvSpPr>
            <a:spLocks noGrp="1"/>
          </p:cNvSpPr>
          <p:nvPr>
            <p:ph type="sldNum" sz="quarter" idx="12"/>
          </p:nvPr>
        </p:nvSpPr>
        <p:spPr>
          <a:xfrm>
            <a:off x="8540496" y="6356350"/>
            <a:ext cx="2743200" cy="365125"/>
          </a:xfrm>
        </p:spPr>
        <p:txBody>
          <a:bodyPr vert="horz" lIns="91440" tIns="45720" rIns="91440" bIns="45720" rtlCol="0" anchor="ctr">
            <a:normAutofit/>
          </a:bodyPr>
          <a:lstStyle/>
          <a:p>
            <a:pPr>
              <a:spcAft>
                <a:spcPts val="600"/>
              </a:spcAft>
            </a:pPr>
            <a:fld id="{A65A5C87-DF58-40C8-B092-1DE63DB4547E}" type="slidenum">
              <a:rPr lang="en-US">
                <a:solidFill>
                  <a:schemeClr val="tx2">
                    <a:lumMod val="50000"/>
                    <a:lumOff val="50000"/>
                  </a:schemeClr>
                </a:solidFill>
              </a:rPr>
              <a:pPr>
                <a:spcAft>
                  <a:spcPts val="600"/>
                </a:spcAft>
              </a:pPr>
              <a:t>34</a:t>
            </a:fld>
            <a:endParaRPr lang="en-US">
              <a:solidFill>
                <a:schemeClr val="tx2">
                  <a:lumMod val="50000"/>
                  <a:lumOff val="50000"/>
                </a:schemeClr>
              </a:solidFill>
            </a:endParaRPr>
          </a:p>
        </p:txBody>
      </p:sp>
      <p:graphicFrame>
        <p:nvGraphicFramePr>
          <p:cNvPr id="3" name="Table 2">
            <a:extLst>
              <a:ext uri="{FF2B5EF4-FFF2-40B4-BE49-F238E27FC236}">
                <a16:creationId xmlns:a16="http://schemas.microsoft.com/office/drawing/2014/main" id="{E685E252-B6DD-D4A8-219D-1D463F0045CC}"/>
              </a:ext>
            </a:extLst>
          </p:cNvPr>
          <p:cNvGraphicFramePr>
            <a:graphicFrameLocks noGrp="1"/>
          </p:cNvGraphicFramePr>
          <p:nvPr>
            <p:extLst>
              <p:ext uri="{D42A27DB-BD31-4B8C-83A1-F6EECF244321}">
                <p14:modId xmlns:p14="http://schemas.microsoft.com/office/powerpoint/2010/main" val="3790297196"/>
              </p:ext>
            </p:extLst>
          </p:nvPr>
        </p:nvGraphicFramePr>
        <p:xfrm>
          <a:off x="557784" y="2737606"/>
          <a:ext cx="10951044" cy="3476764"/>
        </p:xfrm>
        <a:graphic>
          <a:graphicData uri="http://schemas.openxmlformats.org/drawingml/2006/table">
            <a:tbl>
              <a:tblPr firstRow="1" firstCol="1" bandRow="1">
                <a:solidFill>
                  <a:schemeClr val="bg1">
                    <a:lumMod val="95000"/>
                  </a:schemeClr>
                </a:solidFill>
                <a:tableStyleId>{5C22544A-7EE6-4342-B048-85BDC9FD1C3A}</a:tableStyleId>
              </a:tblPr>
              <a:tblGrid>
                <a:gridCol w="10951044">
                  <a:extLst>
                    <a:ext uri="{9D8B030D-6E8A-4147-A177-3AD203B41FA5}">
                      <a16:colId xmlns:a16="http://schemas.microsoft.com/office/drawing/2014/main" val="3097064189"/>
                    </a:ext>
                  </a:extLst>
                </a:gridCol>
              </a:tblGrid>
              <a:tr h="3476764">
                <a:tc>
                  <a:txBody>
                    <a:bodyPr/>
                    <a:lstStyle/>
                    <a:p>
                      <a:pPr marL="0" marR="0">
                        <a:buNone/>
                      </a:pPr>
                      <a:r>
                        <a:rPr lang="en-US" sz="1900" b="1" kern="100" cap="none" spc="0" dirty="0">
                          <a:solidFill>
                            <a:srgbClr val="C00000"/>
                          </a:solidFill>
                          <a:effectLst/>
                        </a:rPr>
                        <a:t>Positive features:</a:t>
                      </a:r>
                    </a:p>
                    <a:p>
                      <a:pPr marL="161925" marR="0">
                        <a:buNone/>
                      </a:pPr>
                      <a:r>
                        <a:rPr lang="en-US" sz="1900" b="0" kern="100" cap="none" spc="0" dirty="0">
                          <a:solidFill>
                            <a:schemeClr val="tx1"/>
                          </a:solidFill>
                          <a:effectLst/>
                        </a:rPr>
                        <a:t>Nouns: nominalizations (.43), process nouns (.38), other abstract nouns (.32)</a:t>
                      </a:r>
                    </a:p>
                    <a:p>
                      <a:pPr marL="161925" marR="0">
                        <a:buNone/>
                      </a:pPr>
                      <a:r>
                        <a:rPr lang="en-US" sz="1900" b="0" kern="100" cap="none" spc="0" dirty="0">
                          <a:solidFill>
                            <a:schemeClr val="tx1"/>
                          </a:solidFill>
                          <a:effectLst/>
                        </a:rPr>
                        <a:t>Adjectives: relational attributive adjectives (.45)</a:t>
                      </a:r>
                    </a:p>
                    <a:p>
                      <a:pPr marL="161925" marR="0">
                        <a:buNone/>
                      </a:pPr>
                      <a:r>
                        <a:rPr lang="en-US" sz="1900" b="0" kern="100" cap="none" spc="0" dirty="0">
                          <a:solidFill>
                            <a:schemeClr val="tx1"/>
                          </a:solidFill>
                          <a:effectLst/>
                        </a:rPr>
                        <a:t>Verbs: existence verbs (.37)</a:t>
                      </a:r>
                    </a:p>
                    <a:p>
                      <a:pPr marL="161925" marR="0">
                        <a:buNone/>
                      </a:pPr>
                      <a:r>
                        <a:rPr lang="en-US" sz="1900" b="0" kern="100" cap="none" spc="0" dirty="0">
                          <a:solidFill>
                            <a:schemeClr val="tx1"/>
                          </a:solidFill>
                          <a:effectLst/>
                        </a:rPr>
                        <a:t>Finite Clauses: that-clauses controlled by likelihood adjectives (.38), to-clauses controlled by stance</a:t>
                      </a:r>
                    </a:p>
                    <a:p>
                      <a:pPr marL="161925" marR="0">
                        <a:buNone/>
                      </a:pPr>
                      <a:r>
                        <a:rPr lang="en-US" sz="1900" b="0" kern="100" cap="none" spc="0" dirty="0">
                          <a:solidFill>
                            <a:schemeClr val="tx1"/>
                          </a:solidFill>
                          <a:effectLst/>
                        </a:rPr>
                        <a:t>adjectives (.33)</a:t>
                      </a:r>
                    </a:p>
                    <a:p>
                      <a:pPr marL="161925" marR="0">
                        <a:buNone/>
                      </a:pPr>
                      <a:r>
                        <a:rPr lang="en-US" sz="1900" b="0" kern="100" cap="none" spc="0" dirty="0">
                          <a:solidFill>
                            <a:schemeClr val="tx1"/>
                          </a:solidFill>
                          <a:effectLst/>
                        </a:rPr>
                        <a:t>Other: word length (.58)</a:t>
                      </a:r>
                    </a:p>
                    <a:p>
                      <a:pPr marL="0" marR="0">
                        <a:buNone/>
                      </a:pPr>
                      <a:r>
                        <a:rPr lang="en-US" sz="1900" b="1" kern="100" cap="none" spc="0" dirty="0">
                          <a:solidFill>
                            <a:srgbClr val="C00000"/>
                          </a:solidFill>
                          <a:effectLst/>
                        </a:rPr>
                        <a:t>Negative features:</a:t>
                      </a:r>
                    </a:p>
                    <a:p>
                      <a:pPr marL="161925" marR="0">
                        <a:buNone/>
                      </a:pPr>
                      <a:r>
                        <a:rPr lang="en-US" sz="1900" b="0" kern="100" cap="none" spc="0" dirty="0">
                          <a:solidFill>
                            <a:schemeClr val="tx1"/>
                          </a:solidFill>
                          <a:effectLst/>
                        </a:rPr>
                        <a:t>Adverbs: time adverbials (-.47)</a:t>
                      </a:r>
                      <a:endParaRPr lang="en-US" sz="1900" b="0" kern="100" cap="none" spc="0" dirty="0">
                        <a:solidFill>
                          <a:schemeClr val="tx1"/>
                        </a:solidFill>
                        <a:effectLst/>
                        <a:latin typeface="Arial Narrow" panose="020B0604020202020204" pitchFamily="34" charset="0"/>
                        <a:ea typeface="Times New Roman" panose="02020603050405020304" pitchFamily="18" charset="0"/>
                        <a:cs typeface="Times New Roman" panose="02020603050405020304" pitchFamily="18" charset="0"/>
                      </a:endParaRPr>
                    </a:p>
                  </a:txBody>
                  <a:tcPr marL="77425" marR="82956" marT="22122" marB="165911" anchor="b">
                    <a:lnL w="12700" cmpd="sng">
                      <a:noFill/>
                    </a:lnL>
                    <a:lnR w="12700" cmpd="sng">
                      <a:noFill/>
                    </a:lnR>
                    <a:lnT w="9525" cap="flat" cmpd="sng" algn="ctr">
                      <a:noFill/>
                      <a:prstDash val="solid"/>
                    </a:lnT>
                    <a:lnB w="38100" cmpd="sng">
                      <a:noFill/>
                    </a:lnB>
                    <a:noFill/>
                  </a:tcPr>
                </a:tc>
                <a:extLst>
                  <a:ext uri="{0D108BD9-81ED-4DB2-BD59-A6C34878D82A}">
                    <a16:rowId xmlns:a16="http://schemas.microsoft.com/office/drawing/2014/main" val="2473590939"/>
                  </a:ext>
                </a:extLst>
              </a:tr>
            </a:tbl>
          </a:graphicData>
        </a:graphic>
      </p:graphicFrame>
    </p:spTree>
    <p:extLst>
      <p:ext uri="{BB962C8B-B14F-4D97-AF65-F5344CB8AC3E}">
        <p14:creationId xmlns:p14="http://schemas.microsoft.com/office/powerpoint/2010/main" val="11517913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F929B00-521C-C275-1A0E-70E09BADE9A0}"/>
              </a:ext>
            </a:extLst>
          </p:cNvPr>
          <p:cNvSpPr>
            <a:spLocks noGrp="1"/>
          </p:cNvSpPr>
          <p:nvPr>
            <p:ph type="title"/>
          </p:nvPr>
        </p:nvSpPr>
        <p:spPr/>
        <p:txBody>
          <a:bodyPr>
            <a:normAutofit/>
          </a:bodyPr>
          <a:lstStyle/>
          <a:p>
            <a:r>
              <a:rPr lang="en-US" sz="4400" b="1" dirty="0">
                <a:solidFill>
                  <a:schemeClr val="accent6"/>
                </a:solidFill>
              </a:rPr>
              <a:t>Discussion</a:t>
            </a:r>
            <a:endParaRPr lang="en-US" b="1" dirty="0">
              <a:solidFill>
                <a:schemeClr val="accent6"/>
              </a:solidFill>
            </a:endParaRPr>
          </a:p>
        </p:txBody>
      </p:sp>
      <p:sp>
        <p:nvSpPr>
          <p:cNvPr id="2" name="Content Placeholder 1">
            <a:extLst>
              <a:ext uri="{FF2B5EF4-FFF2-40B4-BE49-F238E27FC236}">
                <a16:creationId xmlns:a16="http://schemas.microsoft.com/office/drawing/2014/main" id="{A5CACDEB-3CEA-DCCA-F049-40935108A4C6}"/>
              </a:ext>
            </a:extLst>
          </p:cNvPr>
          <p:cNvSpPr>
            <a:spLocks noGrp="1"/>
          </p:cNvSpPr>
          <p:nvPr>
            <p:ph idx="1"/>
          </p:nvPr>
        </p:nvSpPr>
        <p:spPr/>
        <p:txBody>
          <a:bodyPr>
            <a:normAutofit/>
          </a:bodyPr>
          <a:lstStyle/>
          <a:p>
            <a:r>
              <a:rPr lang="en-US" dirty="0"/>
              <a:t>Disciplinary variation plays an important role in shaping both situational and textual characteristics, as well as the patterns of linguistic variation.</a:t>
            </a:r>
          </a:p>
          <a:p>
            <a:r>
              <a:rPr lang="en-US" dirty="0"/>
              <a:t>Monograph and hybrid monograph dissertations share similar characteristics across dimensions.</a:t>
            </a:r>
          </a:p>
          <a:p>
            <a:r>
              <a:rPr lang="en-US" dirty="0"/>
              <a:t>Article-based and hybrid article-based sub-registers do not always share similar characteristics.</a:t>
            </a:r>
          </a:p>
          <a:p>
            <a:pPr marL="0" indent="0">
              <a:buNone/>
            </a:pPr>
            <a:endParaRPr lang="en-US" dirty="0"/>
          </a:p>
        </p:txBody>
      </p:sp>
      <p:sp>
        <p:nvSpPr>
          <p:cNvPr id="9" name="Slide Number Placeholder 8">
            <a:extLst>
              <a:ext uri="{FF2B5EF4-FFF2-40B4-BE49-F238E27FC236}">
                <a16:creationId xmlns:a16="http://schemas.microsoft.com/office/drawing/2014/main" id="{BB08890F-0304-4336-8A5F-BCCA24EADE2D}"/>
              </a:ext>
            </a:extLst>
          </p:cNvPr>
          <p:cNvSpPr>
            <a:spLocks noGrp="1"/>
          </p:cNvSpPr>
          <p:nvPr>
            <p:ph type="sldNum" sz="quarter" idx="12"/>
          </p:nvPr>
        </p:nvSpPr>
        <p:spPr/>
        <p:txBody>
          <a:bodyPr/>
          <a:lstStyle/>
          <a:p>
            <a:fld id="{A65A5C87-DF58-40C8-B092-1DE63DB4547E}" type="slidenum">
              <a:rPr lang="en-US" smtClean="0"/>
              <a:t>35</a:t>
            </a:fld>
            <a:endParaRPr lang="en-US" dirty="0"/>
          </a:p>
        </p:txBody>
      </p:sp>
    </p:spTree>
    <p:extLst>
      <p:ext uri="{BB962C8B-B14F-4D97-AF65-F5344CB8AC3E}">
        <p14:creationId xmlns:p14="http://schemas.microsoft.com/office/powerpoint/2010/main" val="3180503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F93E4-8DB5-7778-FB10-01206B6B917E}"/>
              </a:ext>
            </a:extLst>
          </p:cNvPr>
          <p:cNvSpPr>
            <a:spLocks noGrp="1"/>
          </p:cNvSpPr>
          <p:nvPr>
            <p:ph type="title"/>
          </p:nvPr>
        </p:nvSpPr>
        <p:spPr/>
        <p:txBody>
          <a:bodyPr/>
          <a:lstStyle/>
          <a:p>
            <a:r>
              <a:rPr lang="en-US" b="1" dirty="0"/>
              <a:t>Implication</a:t>
            </a:r>
          </a:p>
        </p:txBody>
      </p:sp>
      <p:sp>
        <p:nvSpPr>
          <p:cNvPr id="4" name="Date Placeholder 3">
            <a:extLst>
              <a:ext uri="{FF2B5EF4-FFF2-40B4-BE49-F238E27FC236}">
                <a16:creationId xmlns:a16="http://schemas.microsoft.com/office/drawing/2014/main" id="{D24C4397-CF8A-8089-C75A-14EDC1EFFC63}"/>
              </a:ext>
            </a:extLst>
          </p:cNvPr>
          <p:cNvSpPr>
            <a:spLocks noGrp="1"/>
          </p:cNvSpPr>
          <p:nvPr>
            <p:ph type="dt" sz="half" idx="10"/>
          </p:nvPr>
        </p:nvSpPr>
        <p:spPr>
          <a:xfrm>
            <a:off x="1101851" y="6356350"/>
            <a:ext cx="3382579" cy="365125"/>
          </a:xfrm>
        </p:spPr>
        <p:txBody>
          <a:bodyPr/>
          <a:lstStyle/>
          <a:p>
            <a:r>
              <a:rPr lang="en-US"/>
              <a:t>9/26/25</a:t>
            </a:r>
            <a:endParaRPr lang="en-US" dirty="0"/>
          </a:p>
        </p:txBody>
      </p:sp>
      <p:sp>
        <p:nvSpPr>
          <p:cNvPr id="5" name="Footer Placeholder 4">
            <a:extLst>
              <a:ext uri="{FF2B5EF4-FFF2-40B4-BE49-F238E27FC236}">
                <a16:creationId xmlns:a16="http://schemas.microsoft.com/office/drawing/2014/main" id="{38E5AC47-9733-65C9-B5B3-25D0B8DA5D39}"/>
              </a:ext>
            </a:extLst>
          </p:cNvPr>
          <p:cNvSpPr>
            <a:spLocks noGrp="1"/>
          </p:cNvSpPr>
          <p:nvPr>
            <p:ph type="ftr" sz="quarter" idx="11"/>
          </p:nvPr>
        </p:nvSpPr>
        <p:spPr>
          <a:xfrm>
            <a:off x="4038599" y="6356350"/>
            <a:ext cx="5073869" cy="365125"/>
          </a:xfrm>
        </p:spPr>
        <p:txBody>
          <a:bodyPr/>
          <a:lstStyle/>
          <a:p>
            <a:r>
              <a:rPr lang="en-US"/>
              <a:t>Variation in the Dissertation Writing across Applied Sciences</a:t>
            </a:r>
            <a:endParaRPr lang="en-US" dirty="0"/>
          </a:p>
        </p:txBody>
      </p:sp>
      <p:sp>
        <p:nvSpPr>
          <p:cNvPr id="6" name="Slide Number Placeholder 5">
            <a:extLst>
              <a:ext uri="{FF2B5EF4-FFF2-40B4-BE49-F238E27FC236}">
                <a16:creationId xmlns:a16="http://schemas.microsoft.com/office/drawing/2014/main" id="{82609A3F-4170-B595-D550-DA90BED83C0F}"/>
              </a:ext>
            </a:extLst>
          </p:cNvPr>
          <p:cNvSpPr>
            <a:spLocks noGrp="1"/>
          </p:cNvSpPr>
          <p:nvPr>
            <p:ph type="sldNum" sz="quarter" idx="12"/>
          </p:nvPr>
        </p:nvSpPr>
        <p:spPr/>
        <p:txBody>
          <a:bodyPr/>
          <a:lstStyle/>
          <a:p>
            <a:fld id="{A65A5C87-DF58-40C8-B092-1DE63DB4547E}" type="slidenum">
              <a:rPr lang="en-US" smtClean="0"/>
              <a:t>36</a:t>
            </a:fld>
            <a:endParaRPr lang="en-US" dirty="0"/>
          </a:p>
        </p:txBody>
      </p:sp>
      <p:sp>
        <p:nvSpPr>
          <p:cNvPr id="8" name="Rectangle 2">
            <a:extLst>
              <a:ext uri="{FF2B5EF4-FFF2-40B4-BE49-F238E27FC236}">
                <a16:creationId xmlns:a16="http://schemas.microsoft.com/office/drawing/2014/main" id="{E6293E69-9277-33C0-BA7D-013A5C2840A7}"/>
              </a:ext>
            </a:extLst>
          </p:cNvPr>
          <p:cNvSpPr>
            <a:spLocks noGrp="1" noChangeArrowheads="1"/>
          </p:cNvSpPr>
          <p:nvPr>
            <p:ph idx="1"/>
          </p:nvPr>
        </p:nvSpPr>
        <p:spPr bwMode="auto">
          <a:xfrm>
            <a:off x="642602" y="1678112"/>
            <a:ext cx="10641094"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pPr>
            <a:r>
              <a:rPr kumimoji="0" lang="en-US" altLang="en-US" sz="2400" b="0" u="none" strike="noStrike" cap="none" normalizeH="0" baseline="0" dirty="0">
                <a:ln>
                  <a:noFill/>
                </a:ln>
                <a:solidFill>
                  <a:schemeClr val="tx1"/>
                </a:solidFill>
                <a:effectLst/>
                <a:latin typeface="Avenir Book" panose="02000503020000020003" pitchFamily="2" charset="0"/>
              </a:rPr>
              <a:t>Dissertation writing and research article writing are distinct.</a:t>
            </a:r>
          </a:p>
          <a:p>
            <a:pPr eaLnBrk="0" fontAlgn="base" hangingPunct="0">
              <a:lnSpc>
                <a:spcPct val="100000"/>
              </a:lnSpc>
              <a:spcBef>
                <a:spcPct val="0"/>
              </a:spcBef>
              <a:spcAft>
                <a:spcPct val="0"/>
              </a:spcAft>
            </a:pPr>
            <a:r>
              <a:rPr lang="en-US" altLang="en-US" sz="2400" dirty="0">
                <a:latin typeface="Avenir Book" panose="02000503020000020003" pitchFamily="2" charset="0"/>
              </a:rPr>
              <a:t>Internal variation within discipline exists</a:t>
            </a:r>
          </a:p>
          <a:p>
            <a:pPr eaLnBrk="0" fontAlgn="base" hangingPunct="0">
              <a:lnSpc>
                <a:spcPct val="100000"/>
              </a:lnSpc>
              <a:spcBef>
                <a:spcPct val="0"/>
              </a:spcBef>
              <a:spcAft>
                <a:spcPct val="0"/>
              </a:spcAft>
            </a:pPr>
            <a:r>
              <a:rPr kumimoji="0" lang="en-US" altLang="en-US" sz="2400" b="0" u="none" strike="noStrike" cap="none" normalizeH="0" baseline="0" dirty="0" err="1">
                <a:ln>
                  <a:noFill/>
                </a:ln>
                <a:solidFill>
                  <a:schemeClr val="tx1"/>
                </a:solidFill>
                <a:effectLst/>
                <a:latin typeface="Avenir Book" panose="02000503020000020003" pitchFamily="2" charset="0"/>
              </a:rPr>
              <a:t>TxTLx</a:t>
            </a:r>
            <a:r>
              <a:rPr kumimoji="0" lang="en-US" altLang="en-US" sz="2400" b="0" u="none" strike="noStrike" cap="none" normalizeH="0" baseline="0" dirty="0">
                <a:ln>
                  <a:noFill/>
                </a:ln>
                <a:solidFill>
                  <a:schemeClr val="tx1"/>
                </a:solidFill>
                <a:effectLst/>
                <a:latin typeface="Avenir Book" panose="02000503020000020003" pitchFamily="2" charset="0"/>
              </a:rPr>
              <a:t> </a:t>
            </a:r>
            <a:r>
              <a:rPr lang="en-US" altLang="en-US" sz="2400" dirty="0">
                <a:latin typeface="Avenir Book" panose="02000503020000020003" pitchFamily="2" charset="0"/>
              </a:rPr>
              <a:t>approach to register variation shows more careful analysis and reveals the roles of text in shaping the variation</a:t>
            </a:r>
            <a:endParaRPr kumimoji="0" lang="en-US" altLang="en-US" sz="2400" b="0" u="none" strike="noStrike" cap="none" normalizeH="0" baseline="0" dirty="0">
              <a:ln>
                <a:noFill/>
              </a:ln>
              <a:solidFill>
                <a:schemeClr val="tx1"/>
              </a:solidFill>
              <a:effectLst/>
              <a:latin typeface="Avenir Book" panose="02000503020000020003" pitchFamily="2" charset="0"/>
            </a:endParaRPr>
          </a:p>
          <a:p>
            <a:pPr eaLnBrk="0" fontAlgn="base" hangingPunct="0">
              <a:lnSpc>
                <a:spcPct val="100000"/>
              </a:lnSpc>
              <a:spcBef>
                <a:spcPct val="0"/>
              </a:spcBef>
              <a:spcAft>
                <a:spcPct val="0"/>
              </a:spcAft>
            </a:pPr>
            <a:r>
              <a:rPr kumimoji="0" lang="en-US" altLang="en-US" sz="2400" b="0" u="none" strike="noStrike" cap="none" normalizeH="0" baseline="0" dirty="0">
                <a:ln>
                  <a:noFill/>
                </a:ln>
                <a:solidFill>
                  <a:schemeClr val="tx1"/>
                </a:solidFill>
                <a:effectLst/>
                <a:latin typeface="Avenir Book" panose="02000503020000020003" pitchFamily="2" charset="0"/>
              </a:rPr>
              <a:t>Guidelines on dissertation writing need to highlight features that are shaped by disciplinary variation.</a:t>
            </a:r>
            <a:endParaRPr lang="en-US" altLang="en-US" sz="2400" dirty="0">
              <a:latin typeface="Avenir Book" panose="02000503020000020003" pitchFamily="2" charset="0"/>
            </a:endParaRPr>
          </a:p>
          <a:p>
            <a:pPr marL="0" indent="0" eaLnBrk="0" fontAlgn="base" hangingPunct="0">
              <a:lnSpc>
                <a:spcPct val="100000"/>
              </a:lnSpc>
              <a:spcBef>
                <a:spcPct val="0"/>
              </a:spcBef>
              <a:spcAft>
                <a:spcPct val="0"/>
              </a:spcAft>
              <a:buNone/>
            </a:pPr>
            <a:endParaRPr kumimoji="0" lang="en-US" altLang="en-US" sz="2400" b="0" u="none" strike="noStrike" cap="none" normalizeH="0" baseline="0" dirty="0">
              <a:ln>
                <a:noFill/>
              </a:ln>
              <a:solidFill>
                <a:schemeClr val="tx1"/>
              </a:solidFill>
              <a:effectLst/>
              <a:latin typeface="Avenir Book" panose="02000503020000020003" pitchFamily="2" charset="0"/>
            </a:endParaRPr>
          </a:p>
        </p:txBody>
      </p:sp>
    </p:spTree>
    <p:extLst>
      <p:ext uri="{BB962C8B-B14F-4D97-AF65-F5344CB8AC3E}">
        <p14:creationId xmlns:p14="http://schemas.microsoft.com/office/powerpoint/2010/main" val="40269399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D3409-4748-BFFE-7B3A-01F0E0872E3A}"/>
              </a:ext>
            </a:extLst>
          </p:cNvPr>
          <p:cNvSpPr>
            <a:spLocks noGrp="1"/>
          </p:cNvSpPr>
          <p:nvPr>
            <p:ph type="title"/>
          </p:nvPr>
        </p:nvSpPr>
        <p:spPr/>
        <p:txBody>
          <a:bodyPr/>
          <a:lstStyle/>
          <a:p>
            <a:r>
              <a:rPr lang="en-US" b="1" dirty="0"/>
              <a:t>Further Research</a:t>
            </a:r>
          </a:p>
        </p:txBody>
      </p:sp>
      <p:sp>
        <p:nvSpPr>
          <p:cNvPr id="3" name="Content Placeholder 2">
            <a:extLst>
              <a:ext uri="{FF2B5EF4-FFF2-40B4-BE49-F238E27FC236}">
                <a16:creationId xmlns:a16="http://schemas.microsoft.com/office/drawing/2014/main" id="{594C3B33-B8D1-3405-FD55-EB4E2BE2074B}"/>
              </a:ext>
            </a:extLst>
          </p:cNvPr>
          <p:cNvSpPr>
            <a:spLocks noGrp="1"/>
          </p:cNvSpPr>
          <p:nvPr>
            <p:ph idx="1"/>
          </p:nvPr>
        </p:nvSpPr>
        <p:spPr/>
        <p:txBody>
          <a:bodyPr/>
          <a:lstStyle/>
          <a:p>
            <a:r>
              <a:rPr lang="en-US" dirty="0"/>
              <a:t>Designing corpus that represents the sub-register of dissertation writing </a:t>
            </a:r>
          </a:p>
          <a:p>
            <a:r>
              <a:rPr lang="en-US" dirty="0"/>
              <a:t>Full MDA on the DRC</a:t>
            </a:r>
          </a:p>
          <a:p>
            <a:pPr marL="0" indent="0">
              <a:buNone/>
            </a:pPr>
            <a:endParaRPr lang="en-US" dirty="0"/>
          </a:p>
        </p:txBody>
      </p:sp>
      <p:sp>
        <p:nvSpPr>
          <p:cNvPr id="4" name="Date Placeholder 3">
            <a:extLst>
              <a:ext uri="{FF2B5EF4-FFF2-40B4-BE49-F238E27FC236}">
                <a16:creationId xmlns:a16="http://schemas.microsoft.com/office/drawing/2014/main" id="{F6B8775E-BDAF-54A5-982E-AFA12AA03806}"/>
              </a:ext>
            </a:extLst>
          </p:cNvPr>
          <p:cNvSpPr>
            <a:spLocks noGrp="1"/>
          </p:cNvSpPr>
          <p:nvPr>
            <p:ph type="dt" sz="half" idx="10"/>
          </p:nvPr>
        </p:nvSpPr>
        <p:spPr/>
        <p:txBody>
          <a:bodyPr/>
          <a:lstStyle/>
          <a:p>
            <a:r>
              <a:rPr lang="en-US"/>
              <a:t>9/26/25</a:t>
            </a:r>
            <a:endParaRPr lang="en-US" dirty="0"/>
          </a:p>
        </p:txBody>
      </p:sp>
      <p:sp>
        <p:nvSpPr>
          <p:cNvPr id="5" name="Footer Placeholder 4">
            <a:extLst>
              <a:ext uri="{FF2B5EF4-FFF2-40B4-BE49-F238E27FC236}">
                <a16:creationId xmlns:a16="http://schemas.microsoft.com/office/drawing/2014/main" id="{81D472D8-E45F-F723-F591-74191F62D7AF}"/>
              </a:ext>
            </a:extLst>
          </p:cNvPr>
          <p:cNvSpPr>
            <a:spLocks noGrp="1"/>
          </p:cNvSpPr>
          <p:nvPr>
            <p:ph type="ftr" sz="quarter" idx="11"/>
          </p:nvPr>
        </p:nvSpPr>
        <p:spPr/>
        <p:txBody>
          <a:bodyPr/>
          <a:lstStyle/>
          <a:p>
            <a:r>
              <a:rPr lang="en-US"/>
              <a:t>Variation in the Dissertation Writing across Applied Sciences</a:t>
            </a:r>
            <a:endParaRPr lang="en-US" dirty="0"/>
          </a:p>
        </p:txBody>
      </p:sp>
      <p:sp>
        <p:nvSpPr>
          <p:cNvPr id="6" name="Slide Number Placeholder 5">
            <a:extLst>
              <a:ext uri="{FF2B5EF4-FFF2-40B4-BE49-F238E27FC236}">
                <a16:creationId xmlns:a16="http://schemas.microsoft.com/office/drawing/2014/main" id="{2949D33C-6F81-1AB0-85B1-E9BCC06C9DD2}"/>
              </a:ext>
            </a:extLst>
          </p:cNvPr>
          <p:cNvSpPr>
            <a:spLocks noGrp="1"/>
          </p:cNvSpPr>
          <p:nvPr>
            <p:ph type="sldNum" sz="quarter" idx="12"/>
          </p:nvPr>
        </p:nvSpPr>
        <p:spPr/>
        <p:txBody>
          <a:bodyPr/>
          <a:lstStyle/>
          <a:p>
            <a:fld id="{A65A5C87-DF58-40C8-B092-1DE63DB4547E}" type="slidenum">
              <a:rPr lang="en-US" smtClean="0"/>
              <a:t>37</a:t>
            </a:fld>
            <a:endParaRPr lang="en-US" dirty="0"/>
          </a:p>
        </p:txBody>
      </p:sp>
    </p:spTree>
    <p:extLst>
      <p:ext uri="{BB962C8B-B14F-4D97-AF65-F5344CB8AC3E}">
        <p14:creationId xmlns:p14="http://schemas.microsoft.com/office/powerpoint/2010/main" val="3962450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45C8A51-134B-D476-CE5A-71C3FD7E5381}"/>
              </a:ext>
            </a:extLst>
          </p:cNvPr>
          <p:cNvSpPr>
            <a:spLocks noGrp="1"/>
          </p:cNvSpPr>
          <p:nvPr>
            <p:ph type="body" idx="1"/>
          </p:nvPr>
        </p:nvSpPr>
        <p:spPr/>
        <p:txBody>
          <a:bodyPr>
            <a:normAutofit/>
          </a:bodyPr>
          <a:lstStyle/>
          <a:p>
            <a:r>
              <a:rPr lang="en-US" sz="3600" b="1" dirty="0"/>
              <a:t>Questions and Discussion</a:t>
            </a:r>
          </a:p>
        </p:txBody>
      </p:sp>
      <p:sp>
        <p:nvSpPr>
          <p:cNvPr id="7" name="Slide Number Placeholder 8">
            <a:extLst>
              <a:ext uri="{FF2B5EF4-FFF2-40B4-BE49-F238E27FC236}">
                <a16:creationId xmlns:a16="http://schemas.microsoft.com/office/drawing/2014/main" id="{7915D4F2-07BA-AC6F-7E2D-26FFEF41AE08}"/>
              </a:ext>
            </a:extLst>
          </p:cNvPr>
          <p:cNvSpPr txBox="1">
            <a:spLocks/>
          </p:cNvSpPr>
          <p:nvPr/>
        </p:nvSpPr>
        <p:spPr>
          <a:xfrm>
            <a:off x="8540496" y="6311379"/>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65A5C87-DF58-40C8-B092-1DE63DB4547E}" type="slidenum">
              <a:rPr lang="en-US" smtClean="0"/>
              <a:pPr algn="r"/>
              <a:t>38</a:t>
            </a:fld>
            <a:endParaRPr lang="en-US" dirty="0"/>
          </a:p>
        </p:txBody>
      </p:sp>
      <p:sp>
        <p:nvSpPr>
          <p:cNvPr id="11" name="Title 1">
            <a:extLst>
              <a:ext uri="{FF2B5EF4-FFF2-40B4-BE49-F238E27FC236}">
                <a16:creationId xmlns:a16="http://schemas.microsoft.com/office/drawing/2014/main" id="{2E346F5C-17D9-ED26-5CFF-86E4671F4B19}"/>
              </a:ext>
            </a:extLst>
          </p:cNvPr>
          <p:cNvSpPr>
            <a:spLocks noGrp="1"/>
          </p:cNvSpPr>
          <p:nvPr>
            <p:ph type="title"/>
          </p:nvPr>
        </p:nvSpPr>
        <p:spPr>
          <a:xfrm>
            <a:off x="753685" y="1831387"/>
            <a:ext cx="3721608" cy="1106424"/>
          </a:xfrm>
        </p:spPr>
        <p:txBody>
          <a:bodyPr>
            <a:normAutofit/>
          </a:bodyPr>
          <a:lstStyle/>
          <a:p>
            <a:r>
              <a:rPr lang="en-US" sz="3600" b="1" dirty="0"/>
              <a:t>Thank you! </a:t>
            </a:r>
            <a:endParaRPr lang="en-US" sz="3600" dirty="0"/>
          </a:p>
        </p:txBody>
      </p:sp>
      <p:pic>
        <p:nvPicPr>
          <p:cNvPr id="12" name="Online Image Placeholder 23" descr="User">
            <a:extLst>
              <a:ext uri="{FF2B5EF4-FFF2-40B4-BE49-F238E27FC236}">
                <a16:creationId xmlns:a16="http://schemas.microsoft.com/office/drawing/2014/main" id="{FEB65AC4-5FA0-6484-99BA-EC5D14A99895}"/>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a:stretch/>
        </p:blipFill>
        <p:spPr>
          <a:xfrm>
            <a:off x="754488" y="2905292"/>
            <a:ext cx="457200" cy="457200"/>
          </a:xfrm>
          <a:prstGeom prst="rect">
            <a:avLst/>
          </a:prstGeom>
        </p:spPr>
      </p:pic>
      <p:pic>
        <p:nvPicPr>
          <p:cNvPr id="14" name="Online Image Placeholder 27" descr="Envelope">
            <a:extLst>
              <a:ext uri="{FF2B5EF4-FFF2-40B4-BE49-F238E27FC236}">
                <a16:creationId xmlns:a16="http://schemas.microsoft.com/office/drawing/2014/main" id="{0CA5E973-6304-8D96-60EC-47931790791F}"/>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a:stretch/>
        </p:blipFill>
        <p:spPr>
          <a:xfrm>
            <a:off x="774541" y="3422927"/>
            <a:ext cx="457200" cy="457200"/>
          </a:xfrm>
          <a:prstGeom prst="rect">
            <a:avLst/>
          </a:prstGeom>
        </p:spPr>
      </p:pic>
      <p:sp>
        <p:nvSpPr>
          <p:cNvPr id="21" name="Text Placeholder 9">
            <a:extLst>
              <a:ext uri="{FF2B5EF4-FFF2-40B4-BE49-F238E27FC236}">
                <a16:creationId xmlns:a16="http://schemas.microsoft.com/office/drawing/2014/main" id="{6A2EA3F5-8459-326D-91A9-EB4BF45F3CA6}"/>
              </a:ext>
            </a:extLst>
          </p:cNvPr>
          <p:cNvSpPr txBox="1">
            <a:spLocks/>
          </p:cNvSpPr>
          <p:nvPr/>
        </p:nvSpPr>
        <p:spPr>
          <a:xfrm>
            <a:off x="1192651" y="2926314"/>
            <a:ext cx="2173287" cy="447675"/>
          </a:xfrm>
          <a:prstGeom prst="rect">
            <a:avLst/>
          </a:prstGeom>
        </p:spPr>
        <p:txBody>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Febriana Lestari</a:t>
            </a:r>
          </a:p>
        </p:txBody>
      </p:sp>
      <p:sp>
        <p:nvSpPr>
          <p:cNvPr id="23" name="Text Placeholder 10">
            <a:extLst>
              <a:ext uri="{FF2B5EF4-FFF2-40B4-BE49-F238E27FC236}">
                <a16:creationId xmlns:a16="http://schemas.microsoft.com/office/drawing/2014/main" id="{2DC3DAF6-9EB7-8D08-0708-F8548044D790}"/>
              </a:ext>
            </a:extLst>
          </p:cNvPr>
          <p:cNvSpPr txBox="1">
            <a:spLocks/>
          </p:cNvSpPr>
          <p:nvPr/>
        </p:nvSpPr>
        <p:spPr>
          <a:xfrm>
            <a:off x="1222731" y="3481390"/>
            <a:ext cx="2173287" cy="447675"/>
          </a:xfrm>
          <a:prstGeom prst="rect">
            <a:avLst/>
          </a:prstGeom>
        </p:spPr>
        <p:txBody>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febri@iastate.edu</a:t>
            </a:r>
            <a:endParaRPr lang="en-US" dirty="0"/>
          </a:p>
        </p:txBody>
      </p:sp>
    </p:spTree>
    <p:extLst>
      <p:ext uri="{BB962C8B-B14F-4D97-AF65-F5344CB8AC3E}">
        <p14:creationId xmlns:p14="http://schemas.microsoft.com/office/powerpoint/2010/main" val="366037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80E9C-7DF0-7F4F-CB78-627CE8242933}"/>
              </a:ext>
            </a:extLst>
          </p:cNvPr>
          <p:cNvSpPr>
            <a:spLocks noGrp="1"/>
          </p:cNvSpPr>
          <p:nvPr>
            <p:ph type="title"/>
          </p:nvPr>
        </p:nvSpPr>
        <p:spPr/>
        <p:txBody>
          <a:bodyPr/>
          <a:lstStyle/>
          <a:p>
            <a:r>
              <a:rPr lang="en-US" b="1" dirty="0"/>
              <a:t>Goal of the Talk</a:t>
            </a:r>
          </a:p>
        </p:txBody>
      </p:sp>
      <p:pic>
        <p:nvPicPr>
          <p:cNvPr id="8" name="Content Placeholder 7" descr="A person and person studying at a desk&#10;&#10;AI-generated content may be incorrect.">
            <a:extLst>
              <a:ext uri="{FF2B5EF4-FFF2-40B4-BE49-F238E27FC236}">
                <a16:creationId xmlns:a16="http://schemas.microsoft.com/office/drawing/2014/main" id="{F26C2DEE-02AB-36F6-BCD6-7B42A19116A2}"/>
              </a:ext>
            </a:extLst>
          </p:cNvPr>
          <p:cNvPicPr>
            <a:picLocks noGrp="1" noChangeAspect="1"/>
          </p:cNvPicPr>
          <p:nvPr>
            <p:ph idx="1"/>
          </p:nvPr>
        </p:nvPicPr>
        <p:blipFill>
          <a:blip r:embed="rId3"/>
          <a:stretch>
            <a:fillRect/>
          </a:stretch>
        </p:blipFill>
        <p:spPr>
          <a:xfrm>
            <a:off x="668438" y="2027087"/>
            <a:ext cx="2603165" cy="1735444"/>
          </a:xfrm>
        </p:spPr>
      </p:pic>
      <p:sp>
        <p:nvSpPr>
          <p:cNvPr id="4" name="Date Placeholder 3">
            <a:extLst>
              <a:ext uri="{FF2B5EF4-FFF2-40B4-BE49-F238E27FC236}">
                <a16:creationId xmlns:a16="http://schemas.microsoft.com/office/drawing/2014/main" id="{67EE55C1-F163-4524-DA5A-C9E86900DB73}"/>
              </a:ext>
            </a:extLst>
          </p:cNvPr>
          <p:cNvSpPr>
            <a:spLocks noGrp="1"/>
          </p:cNvSpPr>
          <p:nvPr>
            <p:ph type="dt" sz="half" idx="10"/>
          </p:nvPr>
        </p:nvSpPr>
        <p:spPr/>
        <p:txBody>
          <a:bodyPr/>
          <a:lstStyle/>
          <a:p>
            <a:r>
              <a:rPr lang="en-US"/>
              <a:t>9/26/25</a:t>
            </a:r>
            <a:endParaRPr lang="en-US" dirty="0"/>
          </a:p>
        </p:txBody>
      </p:sp>
      <p:sp>
        <p:nvSpPr>
          <p:cNvPr id="5" name="Footer Placeholder 4">
            <a:extLst>
              <a:ext uri="{FF2B5EF4-FFF2-40B4-BE49-F238E27FC236}">
                <a16:creationId xmlns:a16="http://schemas.microsoft.com/office/drawing/2014/main" id="{FE0EBB3C-7820-2B32-09A2-1E1C2323D250}"/>
              </a:ext>
            </a:extLst>
          </p:cNvPr>
          <p:cNvSpPr>
            <a:spLocks noGrp="1"/>
          </p:cNvSpPr>
          <p:nvPr>
            <p:ph type="ftr" sz="quarter" idx="11"/>
          </p:nvPr>
        </p:nvSpPr>
        <p:spPr>
          <a:xfrm>
            <a:off x="4038599" y="6356350"/>
            <a:ext cx="5199993" cy="217871"/>
          </a:xfrm>
        </p:spPr>
        <p:txBody>
          <a:bodyPr/>
          <a:lstStyle/>
          <a:p>
            <a:r>
              <a:rPr lang="en-US" dirty="0"/>
              <a:t>Variation in the Dissertation Writing across Applied Sciences</a:t>
            </a:r>
          </a:p>
        </p:txBody>
      </p:sp>
      <p:sp>
        <p:nvSpPr>
          <p:cNvPr id="6" name="Slide Number Placeholder 5">
            <a:extLst>
              <a:ext uri="{FF2B5EF4-FFF2-40B4-BE49-F238E27FC236}">
                <a16:creationId xmlns:a16="http://schemas.microsoft.com/office/drawing/2014/main" id="{E213E5DF-FE7A-D6C2-41BB-8C427F4F01E8}"/>
              </a:ext>
            </a:extLst>
          </p:cNvPr>
          <p:cNvSpPr>
            <a:spLocks noGrp="1"/>
          </p:cNvSpPr>
          <p:nvPr>
            <p:ph type="sldNum" sz="quarter" idx="12"/>
          </p:nvPr>
        </p:nvSpPr>
        <p:spPr/>
        <p:txBody>
          <a:bodyPr/>
          <a:lstStyle/>
          <a:p>
            <a:fld id="{A65A5C87-DF58-40C8-B092-1DE63DB4547E}" type="slidenum">
              <a:rPr lang="en-US" smtClean="0"/>
              <a:t>4</a:t>
            </a:fld>
            <a:endParaRPr lang="en-US" dirty="0"/>
          </a:p>
        </p:txBody>
      </p:sp>
      <p:pic>
        <p:nvPicPr>
          <p:cNvPr id="10" name="Picture 9" descr="A person sitting at a desk writing on a paper&#10;&#10;AI-generated content may be incorrect.">
            <a:extLst>
              <a:ext uri="{FF2B5EF4-FFF2-40B4-BE49-F238E27FC236}">
                <a16:creationId xmlns:a16="http://schemas.microsoft.com/office/drawing/2014/main" id="{E488FAF5-4D30-408C-4EE0-683A26BCA50B}"/>
              </a:ext>
            </a:extLst>
          </p:cNvPr>
          <p:cNvPicPr>
            <a:picLocks noChangeAspect="1"/>
          </p:cNvPicPr>
          <p:nvPr/>
        </p:nvPicPr>
        <p:blipFill>
          <a:blip r:embed="rId4"/>
          <a:stretch>
            <a:fillRect/>
          </a:stretch>
        </p:blipFill>
        <p:spPr>
          <a:xfrm>
            <a:off x="668438" y="3762531"/>
            <a:ext cx="1301582" cy="1867371"/>
          </a:xfrm>
          <a:prstGeom prst="rect">
            <a:avLst/>
          </a:prstGeom>
        </p:spPr>
      </p:pic>
      <p:pic>
        <p:nvPicPr>
          <p:cNvPr id="12" name="Picture 11" descr="A person wearing a hard hat writing on a paper&#10;&#10;AI-generated content may be incorrect.">
            <a:extLst>
              <a:ext uri="{FF2B5EF4-FFF2-40B4-BE49-F238E27FC236}">
                <a16:creationId xmlns:a16="http://schemas.microsoft.com/office/drawing/2014/main" id="{2200B9E6-27AC-93DD-B2E2-60720E91E397}"/>
              </a:ext>
            </a:extLst>
          </p:cNvPr>
          <p:cNvPicPr>
            <a:picLocks noChangeAspect="1"/>
          </p:cNvPicPr>
          <p:nvPr/>
        </p:nvPicPr>
        <p:blipFill>
          <a:blip r:embed="rId5"/>
          <a:stretch>
            <a:fillRect/>
          </a:stretch>
        </p:blipFill>
        <p:spPr>
          <a:xfrm>
            <a:off x="1970021" y="3762531"/>
            <a:ext cx="1301582" cy="1867371"/>
          </a:xfrm>
          <a:prstGeom prst="rect">
            <a:avLst/>
          </a:prstGeom>
        </p:spPr>
      </p:pic>
      <p:sp>
        <p:nvSpPr>
          <p:cNvPr id="13" name="TextBox 12">
            <a:extLst>
              <a:ext uri="{FF2B5EF4-FFF2-40B4-BE49-F238E27FC236}">
                <a16:creationId xmlns:a16="http://schemas.microsoft.com/office/drawing/2014/main" id="{76408A78-4C20-EFC7-2C20-27CEA4045BDA}"/>
              </a:ext>
            </a:extLst>
          </p:cNvPr>
          <p:cNvSpPr txBox="1"/>
          <p:nvPr/>
        </p:nvSpPr>
        <p:spPr>
          <a:xfrm>
            <a:off x="3507698" y="2443397"/>
            <a:ext cx="8135662" cy="1938992"/>
          </a:xfrm>
          <a:prstGeom prst="rect">
            <a:avLst/>
          </a:prstGeom>
          <a:noFill/>
        </p:spPr>
        <p:txBody>
          <a:bodyPr wrap="square" rtlCol="0">
            <a:spAutoFit/>
          </a:bodyPr>
          <a:lstStyle/>
          <a:p>
            <a:r>
              <a:rPr lang="en-US" sz="2000" dirty="0"/>
              <a:t>Identifying the variation in the dissertation writing across applied sciences:</a:t>
            </a:r>
          </a:p>
          <a:p>
            <a:pPr marL="342900" indent="-342900">
              <a:buFont typeface="Arial" panose="020B0604020202020204" pitchFamily="34" charset="0"/>
              <a:buChar char="•"/>
            </a:pPr>
            <a:r>
              <a:rPr lang="en-US" sz="2000" dirty="0"/>
              <a:t>How the situational and textual characteristics are similar/ different across disciplines</a:t>
            </a:r>
          </a:p>
          <a:p>
            <a:pPr marL="342900" indent="-342900">
              <a:buFont typeface="Arial" panose="020B0604020202020204" pitchFamily="34" charset="0"/>
              <a:buChar char="•"/>
            </a:pPr>
            <a:r>
              <a:rPr lang="en-US" sz="2000" dirty="0"/>
              <a:t>How the linguistic patterns are similar/ different across disciplines</a:t>
            </a:r>
          </a:p>
          <a:p>
            <a:endParaRPr lang="en-US" sz="2000" dirty="0"/>
          </a:p>
        </p:txBody>
      </p:sp>
    </p:spTree>
    <p:extLst>
      <p:ext uri="{BB962C8B-B14F-4D97-AF65-F5344CB8AC3E}">
        <p14:creationId xmlns:p14="http://schemas.microsoft.com/office/powerpoint/2010/main" val="1686994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01372-908A-CC6C-5BFD-5FB07BC026EB}"/>
              </a:ext>
            </a:extLst>
          </p:cNvPr>
          <p:cNvSpPr>
            <a:spLocks noGrp="1"/>
          </p:cNvSpPr>
          <p:nvPr>
            <p:ph type="title"/>
          </p:nvPr>
        </p:nvSpPr>
        <p:spPr/>
        <p:txBody>
          <a:bodyPr/>
          <a:lstStyle/>
          <a:p>
            <a:r>
              <a:rPr lang="en-US" b="1" dirty="0"/>
              <a:t>Research Questions</a:t>
            </a:r>
          </a:p>
        </p:txBody>
      </p:sp>
      <p:sp>
        <p:nvSpPr>
          <p:cNvPr id="3" name="Content Placeholder 2">
            <a:extLst>
              <a:ext uri="{FF2B5EF4-FFF2-40B4-BE49-F238E27FC236}">
                <a16:creationId xmlns:a16="http://schemas.microsoft.com/office/drawing/2014/main" id="{C76D4BF8-CA98-4234-5E83-FC56C0867FFE}"/>
              </a:ext>
            </a:extLst>
          </p:cNvPr>
          <p:cNvSpPr>
            <a:spLocks noGrp="1"/>
          </p:cNvSpPr>
          <p:nvPr>
            <p:ph idx="1"/>
          </p:nvPr>
        </p:nvSpPr>
        <p:spPr/>
        <p:txBody>
          <a:bodyPr>
            <a:normAutofit/>
          </a:bodyPr>
          <a:lstStyle/>
          <a:p>
            <a:pPr marL="514350" lvl="0" indent="-514350">
              <a:buFont typeface="+mj-lt"/>
              <a:buAutoNum type="arabicPeriod"/>
            </a:pPr>
            <a:r>
              <a:rPr lang="en-US" sz="2400" dirty="0"/>
              <a:t>What are the </a:t>
            </a:r>
            <a:r>
              <a:rPr lang="en-US" sz="2400" b="1" i="1" dirty="0">
                <a:solidFill>
                  <a:srgbClr val="C00000"/>
                </a:solidFill>
              </a:rPr>
              <a:t>situational and textual characteristics</a:t>
            </a:r>
            <a:r>
              <a:rPr lang="en-US" sz="2400" b="1" dirty="0">
                <a:solidFill>
                  <a:srgbClr val="C00000"/>
                </a:solidFill>
              </a:rPr>
              <a:t> </a:t>
            </a:r>
            <a:r>
              <a:rPr lang="en-US" sz="2400" dirty="0"/>
              <a:t>of dissertation writing in the applied science fields, and how can those be used to identify sub-register within and across disciplines? </a:t>
            </a:r>
          </a:p>
          <a:p>
            <a:pPr marL="514350" lvl="0" indent="-514350">
              <a:buFont typeface="+mj-lt"/>
              <a:buAutoNum type="arabicPeriod"/>
            </a:pPr>
            <a:r>
              <a:rPr lang="en-US" sz="2400" dirty="0"/>
              <a:t>What are the patterns of </a:t>
            </a:r>
            <a:r>
              <a:rPr lang="en-US" sz="2400" b="1" i="1" dirty="0">
                <a:solidFill>
                  <a:srgbClr val="C00000"/>
                </a:solidFill>
              </a:rPr>
              <a:t>linguistic variation</a:t>
            </a:r>
            <a:r>
              <a:rPr lang="en-US" sz="2400" b="1" dirty="0">
                <a:solidFill>
                  <a:srgbClr val="C00000"/>
                </a:solidFill>
              </a:rPr>
              <a:t> </a:t>
            </a:r>
            <a:r>
              <a:rPr lang="en-US" sz="2400" dirty="0"/>
              <a:t>in dissertation writing in the applied science fields, and how is this variation related to the situational characteristics of different sub-registers and disciplines?</a:t>
            </a:r>
          </a:p>
          <a:p>
            <a:pPr marL="0" indent="0">
              <a:buNone/>
            </a:pPr>
            <a:endParaRPr lang="en-US" sz="2400" dirty="0"/>
          </a:p>
        </p:txBody>
      </p:sp>
      <p:sp>
        <p:nvSpPr>
          <p:cNvPr id="4" name="Date Placeholder 3">
            <a:extLst>
              <a:ext uri="{FF2B5EF4-FFF2-40B4-BE49-F238E27FC236}">
                <a16:creationId xmlns:a16="http://schemas.microsoft.com/office/drawing/2014/main" id="{ED03CB79-EF8C-0B0E-63D0-77CDEF2D1B89}"/>
              </a:ext>
            </a:extLst>
          </p:cNvPr>
          <p:cNvSpPr>
            <a:spLocks noGrp="1"/>
          </p:cNvSpPr>
          <p:nvPr>
            <p:ph type="dt" sz="half" idx="10"/>
          </p:nvPr>
        </p:nvSpPr>
        <p:spPr/>
        <p:txBody>
          <a:bodyPr/>
          <a:lstStyle/>
          <a:p>
            <a:r>
              <a:rPr lang="en-US"/>
              <a:t>9/4/20XX</a:t>
            </a:r>
            <a:endParaRPr lang="en-US" dirty="0"/>
          </a:p>
        </p:txBody>
      </p:sp>
      <p:sp>
        <p:nvSpPr>
          <p:cNvPr id="5" name="Footer Placeholder 4">
            <a:extLst>
              <a:ext uri="{FF2B5EF4-FFF2-40B4-BE49-F238E27FC236}">
                <a16:creationId xmlns:a16="http://schemas.microsoft.com/office/drawing/2014/main" id="{8D9AF581-469E-49FD-0A4C-94997105AC27}"/>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D1B891CC-B72D-D424-96AE-578FD64E4D2B}"/>
              </a:ext>
            </a:extLst>
          </p:cNvPr>
          <p:cNvSpPr>
            <a:spLocks noGrp="1"/>
          </p:cNvSpPr>
          <p:nvPr>
            <p:ph type="sldNum" sz="quarter" idx="12"/>
          </p:nvPr>
        </p:nvSpPr>
        <p:spPr/>
        <p:txBody>
          <a:bodyPr/>
          <a:lstStyle/>
          <a:p>
            <a:fld id="{A65A5C87-DF58-40C8-B092-1DE63DB4547E}" type="slidenum">
              <a:rPr lang="en-US" smtClean="0"/>
              <a:t>5</a:t>
            </a:fld>
            <a:endParaRPr lang="en-US" dirty="0"/>
          </a:p>
        </p:txBody>
      </p:sp>
    </p:spTree>
    <p:extLst>
      <p:ext uri="{BB962C8B-B14F-4D97-AF65-F5344CB8AC3E}">
        <p14:creationId xmlns:p14="http://schemas.microsoft.com/office/powerpoint/2010/main" val="284466537"/>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4D024-E9C0-5590-F8E4-59D4620A174A}"/>
              </a:ext>
            </a:extLst>
          </p:cNvPr>
          <p:cNvSpPr>
            <a:spLocks noGrp="1"/>
          </p:cNvSpPr>
          <p:nvPr>
            <p:ph type="title"/>
          </p:nvPr>
        </p:nvSpPr>
        <p:spPr>
          <a:xfrm>
            <a:off x="1011936" y="501650"/>
            <a:ext cx="10168128" cy="1179576"/>
          </a:xfrm>
        </p:spPr>
        <p:txBody>
          <a:bodyPr>
            <a:normAutofit fontScale="90000"/>
          </a:bodyPr>
          <a:lstStyle/>
          <a:p>
            <a:r>
              <a:rPr lang="en-US" b="1" dirty="0"/>
              <a:t>Text-Linguistics (</a:t>
            </a:r>
            <a:r>
              <a:rPr lang="en-US" b="1" dirty="0" err="1"/>
              <a:t>TxtLx</a:t>
            </a:r>
            <a:r>
              <a:rPr lang="en-US" b="1" dirty="0"/>
              <a:t>) Approach to Register Variation</a:t>
            </a:r>
          </a:p>
        </p:txBody>
      </p:sp>
      <p:graphicFrame>
        <p:nvGraphicFramePr>
          <p:cNvPr id="7" name="Content Placeholder 6">
            <a:extLst>
              <a:ext uri="{FF2B5EF4-FFF2-40B4-BE49-F238E27FC236}">
                <a16:creationId xmlns:a16="http://schemas.microsoft.com/office/drawing/2014/main" id="{786D3325-3585-312E-BF76-E2ECAE2BBD0F}"/>
              </a:ext>
            </a:extLst>
          </p:cNvPr>
          <p:cNvGraphicFramePr>
            <a:graphicFrameLocks noGrp="1"/>
          </p:cNvGraphicFramePr>
          <p:nvPr>
            <p:ph idx="1"/>
            <p:extLst>
              <p:ext uri="{D42A27DB-BD31-4B8C-83A1-F6EECF244321}">
                <p14:modId xmlns:p14="http://schemas.microsoft.com/office/powerpoint/2010/main" val="333301693"/>
              </p:ext>
            </p:extLst>
          </p:nvPr>
        </p:nvGraphicFramePr>
        <p:xfrm>
          <a:off x="1984907" y="1764880"/>
          <a:ext cx="8748583" cy="21539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AA216209-A715-4641-51DF-704D82077EEA}"/>
              </a:ext>
            </a:extLst>
          </p:cNvPr>
          <p:cNvSpPr>
            <a:spLocks noGrp="1"/>
          </p:cNvSpPr>
          <p:nvPr>
            <p:ph type="dt" sz="half" idx="10"/>
          </p:nvPr>
        </p:nvSpPr>
        <p:spPr/>
        <p:txBody>
          <a:bodyPr/>
          <a:lstStyle/>
          <a:p>
            <a:r>
              <a:rPr lang="en-US"/>
              <a:t>9/26/25</a:t>
            </a:r>
            <a:endParaRPr lang="en-US" dirty="0"/>
          </a:p>
        </p:txBody>
      </p:sp>
      <p:sp>
        <p:nvSpPr>
          <p:cNvPr id="5" name="Footer Placeholder 4">
            <a:extLst>
              <a:ext uri="{FF2B5EF4-FFF2-40B4-BE49-F238E27FC236}">
                <a16:creationId xmlns:a16="http://schemas.microsoft.com/office/drawing/2014/main" id="{2271AB7C-63E7-AE7E-F027-5C588241F0FC}"/>
              </a:ext>
            </a:extLst>
          </p:cNvPr>
          <p:cNvSpPr>
            <a:spLocks noGrp="1"/>
          </p:cNvSpPr>
          <p:nvPr>
            <p:ph type="ftr" sz="quarter" idx="11"/>
          </p:nvPr>
        </p:nvSpPr>
        <p:spPr>
          <a:xfrm>
            <a:off x="3845052" y="6356350"/>
            <a:ext cx="4767649" cy="365125"/>
          </a:xfrm>
        </p:spPr>
        <p:txBody>
          <a:bodyPr/>
          <a:lstStyle/>
          <a:p>
            <a:r>
              <a:rPr lang="en-US" dirty="0"/>
              <a:t>Variation in the Dissertation Writing across Applied Sciences</a:t>
            </a:r>
          </a:p>
        </p:txBody>
      </p:sp>
      <p:sp>
        <p:nvSpPr>
          <p:cNvPr id="6" name="Slide Number Placeholder 5">
            <a:extLst>
              <a:ext uri="{FF2B5EF4-FFF2-40B4-BE49-F238E27FC236}">
                <a16:creationId xmlns:a16="http://schemas.microsoft.com/office/drawing/2014/main" id="{4EDDCAFA-AD1A-0C50-BE8D-840FAA178B0B}"/>
              </a:ext>
            </a:extLst>
          </p:cNvPr>
          <p:cNvSpPr>
            <a:spLocks noGrp="1"/>
          </p:cNvSpPr>
          <p:nvPr>
            <p:ph type="sldNum" sz="quarter" idx="12"/>
          </p:nvPr>
        </p:nvSpPr>
        <p:spPr/>
        <p:txBody>
          <a:bodyPr/>
          <a:lstStyle/>
          <a:p>
            <a:fld id="{A65A5C87-DF58-40C8-B092-1DE63DB4547E}" type="slidenum">
              <a:rPr lang="en-US" smtClean="0"/>
              <a:t>6</a:t>
            </a:fld>
            <a:endParaRPr lang="en-US" dirty="0"/>
          </a:p>
        </p:txBody>
      </p:sp>
      <p:sp>
        <p:nvSpPr>
          <p:cNvPr id="8" name="TextBox 7">
            <a:extLst>
              <a:ext uri="{FF2B5EF4-FFF2-40B4-BE49-F238E27FC236}">
                <a16:creationId xmlns:a16="http://schemas.microsoft.com/office/drawing/2014/main" id="{4CFE64FB-7319-CCF6-45D9-532AE41F7944}"/>
              </a:ext>
            </a:extLst>
          </p:cNvPr>
          <p:cNvSpPr txBox="1"/>
          <p:nvPr/>
        </p:nvSpPr>
        <p:spPr>
          <a:xfrm>
            <a:off x="600019" y="4294247"/>
            <a:ext cx="10991962" cy="2062103"/>
          </a:xfrm>
          <a:prstGeom prst="rect">
            <a:avLst/>
          </a:prstGeom>
          <a:noFill/>
        </p:spPr>
        <p:txBody>
          <a:bodyPr wrap="square" rtlCol="0">
            <a:spAutoFit/>
          </a:bodyPr>
          <a:lstStyle/>
          <a:p>
            <a:r>
              <a:rPr lang="en-US" b="1" dirty="0"/>
              <a:t>Goal:</a:t>
            </a:r>
          </a:p>
          <a:p>
            <a:r>
              <a:rPr lang="en-US" dirty="0"/>
              <a:t>Identifying variation in the dissertation writing </a:t>
            </a:r>
            <a:r>
              <a:rPr lang="en-US" b="1" dirty="0">
                <a:solidFill>
                  <a:srgbClr val="C8102E"/>
                </a:solidFill>
              </a:rPr>
              <a:t>at the text-level</a:t>
            </a:r>
          </a:p>
          <a:p>
            <a:pPr marL="285750" indent="-285750">
              <a:buFont typeface="Arial" panose="020B0604020202020204" pitchFamily="34" charset="0"/>
              <a:buChar char="•"/>
            </a:pPr>
            <a:r>
              <a:rPr lang="en-US" dirty="0"/>
              <a:t>Situational and textual characteristics among texts</a:t>
            </a:r>
          </a:p>
          <a:p>
            <a:pPr marL="285750" indent="-285750">
              <a:buFont typeface="Arial" panose="020B0604020202020204" pitchFamily="34" charset="0"/>
              <a:buChar char="•"/>
            </a:pPr>
            <a:r>
              <a:rPr lang="en-US" dirty="0"/>
              <a:t>Linguistic (co-)variation among texts</a:t>
            </a:r>
          </a:p>
          <a:p>
            <a:pPr lvl="1"/>
            <a:r>
              <a:rPr lang="en-US" dirty="0"/>
              <a:t>“strong co-occurrence patterns of linguistic features mark underlying functional dimensions. Features do not randomly co-occur in texts” </a:t>
            </a:r>
            <a:r>
              <a:rPr lang="en-US" sz="2000" dirty="0"/>
              <a:t>(Biber, 1988:13).</a:t>
            </a:r>
          </a:p>
          <a:p>
            <a:endParaRPr lang="en-US" dirty="0"/>
          </a:p>
        </p:txBody>
      </p:sp>
    </p:spTree>
    <p:extLst>
      <p:ext uri="{BB962C8B-B14F-4D97-AF65-F5344CB8AC3E}">
        <p14:creationId xmlns:p14="http://schemas.microsoft.com/office/powerpoint/2010/main" val="3632837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F5A21-E1D4-5A02-7705-58BA37C40092}"/>
              </a:ext>
            </a:extLst>
          </p:cNvPr>
          <p:cNvSpPr>
            <a:spLocks noGrp="1"/>
          </p:cNvSpPr>
          <p:nvPr>
            <p:ph type="title"/>
          </p:nvPr>
        </p:nvSpPr>
        <p:spPr/>
        <p:txBody>
          <a:bodyPr>
            <a:normAutofit fontScale="90000"/>
          </a:bodyPr>
          <a:lstStyle/>
          <a:p>
            <a:r>
              <a:rPr lang="en-US" dirty="0"/>
              <a:t>Method</a:t>
            </a:r>
            <a:br>
              <a:rPr lang="en-US" dirty="0"/>
            </a:br>
            <a:r>
              <a:rPr lang="en-US" b="1" dirty="0"/>
              <a:t>Domain Analysis Procedure</a:t>
            </a:r>
          </a:p>
        </p:txBody>
      </p:sp>
      <p:sp>
        <p:nvSpPr>
          <p:cNvPr id="3" name="Content Placeholder 2">
            <a:extLst>
              <a:ext uri="{FF2B5EF4-FFF2-40B4-BE49-F238E27FC236}">
                <a16:creationId xmlns:a16="http://schemas.microsoft.com/office/drawing/2014/main" id="{D626DCC0-C6A2-E013-3575-74398121A50C}"/>
              </a:ext>
            </a:extLst>
          </p:cNvPr>
          <p:cNvSpPr>
            <a:spLocks noGrp="1"/>
          </p:cNvSpPr>
          <p:nvPr>
            <p:ph idx="1"/>
          </p:nvPr>
        </p:nvSpPr>
        <p:spPr>
          <a:xfrm>
            <a:off x="1115568" y="3216168"/>
            <a:ext cx="10375446" cy="3827233"/>
          </a:xfrm>
        </p:spPr>
        <p:txBody>
          <a:bodyPr>
            <a:normAutofit/>
          </a:bodyPr>
          <a:lstStyle/>
          <a:p>
            <a:pPr marL="0" indent="0">
              <a:lnSpc>
                <a:spcPct val="100000"/>
              </a:lnSpc>
              <a:spcBef>
                <a:spcPts val="0"/>
              </a:spcBef>
              <a:buNone/>
            </a:pPr>
            <a:r>
              <a:rPr lang="en-US" sz="2000" dirty="0">
                <a:solidFill>
                  <a:srgbClr val="C00000"/>
                </a:solidFill>
              </a:rPr>
              <a:t>1. Describing the domain</a:t>
            </a:r>
          </a:p>
          <a:p>
            <a:pPr marL="971550" lvl="1" indent="-514350">
              <a:lnSpc>
                <a:spcPct val="100000"/>
              </a:lnSpc>
              <a:spcBef>
                <a:spcPts val="0"/>
              </a:spcBef>
              <a:buFont typeface="+mj-lt"/>
              <a:buAutoNum type="alphaLcPeriod"/>
            </a:pPr>
            <a:r>
              <a:rPr lang="en-US" sz="2000" dirty="0"/>
              <a:t>Collecting and reviewing information from the university</a:t>
            </a:r>
          </a:p>
          <a:p>
            <a:pPr marL="971550" lvl="1" indent="-514350">
              <a:lnSpc>
                <a:spcPct val="100000"/>
              </a:lnSpc>
              <a:spcBef>
                <a:spcPts val="0"/>
              </a:spcBef>
              <a:buFont typeface="+mj-lt"/>
              <a:buAutoNum type="alphaLcPeriod"/>
            </a:pPr>
            <a:r>
              <a:rPr lang="en-US" sz="2000" dirty="0"/>
              <a:t>Asking expert informants</a:t>
            </a:r>
          </a:p>
          <a:p>
            <a:pPr marL="971550" lvl="1" indent="-514350">
              <a:lnSpc>
                <a:spcPct val="100000"/>
              </a:lnSpc>
              <a:spcBef>
                <a:spcPts val="0"/>
              </a:spcBef>
              <a:buFont typeface="+mj-lt"/>
              <a:buAutoNum type="alphaLcPeriod"/>
            </a:pPr>
            <a:r>
              <a:rPr lang="en-US" sz="2000" dirty="0"/>
              <a:t>Reviewing the departmental websites across fields</a:t>
            </a:r>
          </a:p>
          <a:p>
            <a:pPr marL="971550" lvl="1" indent="-514350">
              <a:lnSpc>
                <a:spcPct val="100000"/>
              </a:lnSpc>
              <a:spcBef>
                <a:spcPts val="0"/>
              </a:spcBef>
              <a:buFont typeface="+mj-lt"/>
              <a:buAutoNum type="alphaLcPeriod"/>
            </a:pPr>
            <a:r>
              <a:rPr lang="en-US" sz="2000" dirty="0"/>
              <a:t>Synthesizing findings about dissertation writing from the previous studies </a:t>
            </a:r>
          </a:p>
          <a:p>
            <a:pPr marL="971550" lvl="1" indent="-514350">
              <a:lnSpc>
                <a:spcPct val="100000"/>
              </a:lnSpc>
              <a:spcBef>
                <a:spcPts val="0"/>
              </a:spcBef>
              <a:buFont typeface="+mj-lt"/>
              <a:buAutoNum type="alphaLcPeriod"/>
            </a:pPr>
            <a:r>
              <a:rPr lang="en-US" sz="2000" dirty="0"/>
              <a:t>Observing actual dissertation texts in the applied science fields </a:t>
            </a:r>
          </a:p>
          <a:p>
            <a:pPr marL="0" indent="0">
              <a:lnSpc>
                <a:spcPct val="100000"/>
              </a:lnSpc>
              <a:spcBef>
                <a:spcPts val="0"/>
              </a:spcBef>
              <a:buNone/>
            </a:pPr>
            <a:r>
              <a:rPr lang="en-US" sz="2000" dirty="0">
                <a:solidFill>
                  <a:srgbClr val="C00000"/>
                </a:solidFill>
              </a:rPr>
              <a:t>2. Operationalize</a:t>
            </a:r>
            <a:r>
              <a:rPr lang="en-US" sz="2000" i="1" dirty="0">
                <a:solidFill>
                  <a:srgbClr val="C00000"/>
                </a:solidFill>
              </a:rPr>
              <a:t> </a:t>
            </a:r>
            <a:r>
              <a:rPr lang="en-US" sz="2000" dirty="0">
                <a:solidFill>
                  <a:srgbClr val="C00000"/>
                </a:solidFill>
              </a:rPr>
              <a:t>the domain</a:t>
            </a:r>
            <a:r>
              <a:rPr lang="en-US" sz="2000" dirty="0"/>
              <a:t>: Operationalizing dissertation writing register in the applied science fields</a:t>
            </a:r>
          </a:p>
          <a:p>
            <a:pPr marL="0" indent="0">
              <a:lnSpc>
                <a:spcPct val="100000"/>
              </a:lnSpc>
              <a:spcBef>
                <a:spcPts val="0"/>
              </a:spcBef>
              <a:buNone/>
            </a:pPr>
            <a:r>
              <a:rPr lang="en-US" sz="2000" dirty="0">
                <a:solidFill>
                  <a:srgbClr val="C00000"/>
                </a:solidFill>
              </a:rPr>
              <a:t>3. Sampling the corpus </a:t>
            </a:r>
            <a:r>
              <a:rPr lang="en-US" sz="2000" dirty="0"/>
              <a:t>for situational and textual analysis purpose</a:t>
            </a:r>
          </a:p>
          <a:p>
            <a:pPr marL="0" indent="0" algn="r">
              <a:lnSpc>
                <a:spcPct val="100000"/>
              </a:lnSpc>
              <a:spcBef>
                <a:spcPts val="0"/>
              </a:spcBef>
              <a:buNone/>
            </a:pPr>
            <a:r>
              <a:rPr lang="en-US" sz="2000" dirty="0">
                <a:solidFill>
                  <a:srgbClr val="C00000"/>
                </a:solidFill>
              </a:rPr>
              <a:t>(Egbert et al., 2022)</a:t>
            </a:r>
          </a:p>
          <a:p>
            <a:pPr marL="0" indent="0">
              <a:lnSpc>
                <a:spcPct val="100000"/>
              </a:lnSpc>
              <a:spcBef>
                <a:spcPts val="0"/>
              </a:spcBef>
              <a:buNone/>
            </a:pPr>
            <a:endParaRPr lang="en-US" sz="2000" dirty="0"/>
          </a:p>
        </p:txBody>
      </p:sp>
      <p:sp>
        <p:nvSpPr>
          <p:cNvPr id="4" name="Date Placeholder 3">
            <a:extLst>
              <a:ext uri="{FF2B5EF4-FFF2-40B4-BE49-F238E27FC236}">
                <a16:creationId xmlns:a16="http://schemas.microsoft.com/office/drawing/2014/main" id="{64911D46-E0B8-C605-A7D5-AA95489725DA}"/>
              </a:ext>
            </a:extLst>
          </p:cNvPr>
          <p:cNvSpPr>
            <a:spLocks noGrp="1"/>
          </p:cNvSpPr>
          <p:nvPr>
            <p:ph type="dt" sz="half" idx="10"/>
          </p:nvPr>
        </p:nvSpPr>
        <p:spPr/>
        <p:txBody>
          <a:bodyPr/>
          <a:lstStyle/>
          <a:p>
            <a:r>
              <a:rPr lang="en-US"/>
              <a:t>9/26/25</a:t>
            </a:r>
            <a:endParaRPr lang="en-US" dirty="0"/>
          </a:p>
        </p:txBody>
      </p:sp>
      <p:sp>
        <p:nvSpPr>
          <p:cNvPr id="5" name="Footer Placeholder 4">
            <a:extLst>
              <a:ext uri="{FF2B5EF4-FFF2-40B4-BE49-F238E27FC236}">
                <a16:creationId xmlns:a16="http://schemas.microsoft.com/office/drawing/2014/main" id="{B3A39B63-ADE7-A9FD-7DEA-860ECB7B0072}"/>
              </a:ext>
            </a:extLst>
          </p:cNvPr>
          <p:cNvSpPr>
            <a:spLocks noGrp="1"/>
          </p:cNvSpPr>
          <p:nvPr>
            <p:ph type="ftr" sz="quarter" idx="11"/>
          </p:nvPr>
        </p:nvSpPr>
        <p:spPr>
          <a:xfrm>
            <a:off x="4038599" y="6356350"/>
            <a:ext cx="4868917" cy="365125"/>
          </a:xfrm>
        </p:spPr>
        <p:txBody>
          <a:bodyPr/>
          <a:lstStyle/>
          <a:p>
            <a:r>
              <a:rPr lang="en-US" dirty="0"/>
              <a:t>Variation in the Dissertation Writing across Applied Sciences</a:t>
            </a:r>
          </a:p>
        </p:txBody>
      </p:sp>
      <p:sp>
        <p:nvSpPr>
          <p:cNvPr id="6" name="Slide Number Placeholder 5">
            <a:extLst>
              <a:ext uri="{FF2B5EF4-FFF2-40B4-BE49-F238E27FC236}">
                <a16:creationId xmlns:a16="http://schemas.microsoft.com/office/drawing/2014/main" id="{81631D31-B169-593D-CAF1-2F59746EDC43}"/>
              </a:ext>
            </a:extLst>
          </p:cNvPr>
          <p:cNvSpPr>
            <a:spLocks noGrp="1"/>
          </p:cNvSpPr>
          <p:nvPr>
            <p:ph type="sldNum" sz="quarter" idx="12"/>
          </p:nvPr>
        </p:nvSpPr>
        <p:spPr/>
        <p:txBody>
          <a:bodyPr/>
          <a:lstStyle/>
          <a:p>
            <a:fld id="{A65A5C87-DF58-40C8-B092-1DE63DB4547E}" type="slidenum">
              <a:rPr lang="en-US" smtClean="0"/>
              <a:t>7</a:t>
            </a:fld>
            <a:endParaRPr lang="en-US" dirty="0"/>
          </a:p>
        </p:txBody>
      </p:sp>
      <p:sp>
        <p:nvSpPr>
          <p:cNvPr id="7" name="TextBox 6">
            <a:extLst>
              <a:ext uri="{FF2B5EF4-FFF2-40B4-BE49-F238E27FC236}">
                <a16:creationId xmlns:a16="http://schemas.microsoft.com/office/drawing/2014/main" id="{EF4743FE-7B84-33BF-AECE-EA20D603D83D}"/>
              </a:ext>
            </a:extLst>
          </p:cNvPr>
          <p:cNvSpPr txBox="1"/>
          <p:nvPr/>
        </p:nvSpPr>
        <p:spPr>
          <a:xfrm>
            <a:off x="1115568" y="2191407"/>
            <a:ext cx="10375446" cy="954107"/>
          </a:xfrm>
          <a:prstGeom prst="rect">
            <a:avLst/>
          </a:prstGeom>
          <a:noFill/>
        </p:spPr>
        <p:txBody>
          <a:bodyPr wrap="square" rtlCol="0">
            <a:spAutoFit/>
          </a:bodyPr>
          <a:lstStyle/>
          <a:p>
            <a:pPr algn="ctr"/>
            <a:r>
              <a:rPr lang="en-US" sz="2800" b="1" dirty="0"/>
              <a:t>Learning about the target language: </a:t>
            </a:r>
          </a:p>
          <a:p>
            <a:pPr algn="ctr"/>
            <a:r>
              <a:rPr lang="en-US" sz="2800" b="1" i="1" dirty="0">
                <a:solidFill>
                  <a:srgbClr val="C00000"/>
                </a:solidFill>
              </a:rPr>
              <a:t>Dissertation writing across applied sciences</a:t>
            </a:r>
          </a:p>
        </p:txBody>
      </p:sp>
    </p:spTree>
    <p:extLst>
      <p:ext uri="{BB962C8B-B14F-4D97-AF65-F5344CB8AC3E}">
        <p14:creationId xmlns:p14="http://schemas.microsoft.com/office/powerpoint/2010/main" val="2118746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2F612-9F88-888C-3246-69FBBEDC10F9}"/>
              </a:ext>
            </a:extLst>
          </p:cNvPr>
          <p:cNvSpPr>
            <a:spLocks noGrp="1"/>
          </p:cNvSpPr>
          <p:nvPr>
            <p:ph type="title"/>
          </p:nvPr>
        </p:nvSpPr>
        <p:spPr/>
        <p:txBody>
          <a:bodyPr/>
          <a:lstStyle/>
          <a:p>
            <a:r>
              <a:rPr lang="en-US" b="1" dirty="0"/>
              <a:t>Domain Analysis</a:t>
            </a:r>
          </a:p>
        </p:txBody>
      </p:sp>
      <p:sp>
        <p:nvSpPr>
          <p:cNvPr id="4" name="Date Placeholder 3">
            <a:extLst>
              <a:ext uri="{FF2B5EF4-FFF2-40B4-BE49-F238E27FC236}">
                <a16:creationId xmlns:a16="http://schemas.microsoft.com/office/drawing/2014/main" id="{D41C1BB2-C846-DD2D-849D-041D30D53728}"/>
              </a:ext>
            </a:extLst>
          </p:cNvPr>
          <p:cNvSpPr>
            <a:spLocks noGrp="1"/>
          </p:cNvSpPr>
          <p:nvPr>
            <p:ph type="dt" sz="half" idx="10"/>
          </p:nvPr>
        </p:nvSpPr>
        <p:spPr/>
        <p:txBody>
          <a:bodyPr/>
          <a:lstStyle/>
          <a:p>
            <a:r>
              <a:rPr lang="en-US"/>
              <a:t>9/26/25</a:t>
            </a:r>
            <a:endParaRPr lang="en-US" dirty="0"/>
          </a:p>
        </p:txBody>
      </p:sp>
      <p:sp>
        <p:nvSpPr>
          <p:cNvPr id="5" name="Footer Placeholder 4">
            <a:extLst>
              <a:ext uri="{FF2B5EF4-FFF2-40B4-BE49-F238E27FC236}">
                <a16:creationId xmlns:a16="http://schemas.microsoft.com/office/drawing/2014/main" id="{9F41D9F0-2A86-B603-1CDC-5B1E85E3A0F2}"/>
              </a:ext>
            </a:extLst>
          </p:cNvPr>
          <p:cNvSpPr>
            <a:spLocks noGrp="1"/>
          </p:cNvSpPr>
          <p:nvPr>
            <p:ph type="ftr" sz="quarter" idx="11"/>
          </p:nvPr>
        </p:nvSpPr>
        <p:spPr/>
        <p:txBody>
          <a:bodyPr/>
          <a:lstStyle/>
          <a:p>
            <a:r>
              <a:rPr lang="en-US"/>
              <a:t>Variation in the Dissertation Writing across Applied Sciences</a:t>
            </a:r>
            <a:endParaRPr lang="en-US" dirty="0"/>
          </a:p>
        </p:txBody>
      </p:sp>
      <p:sp>
        <p:nvSpPr>
          <p:cNvPr id="6" name="Slide Number Placeholder 5">
            <a:extLst>
              <a:ext uri="{FF2B5EF4-FFF2-40B4-BE49-F238E27FC236}">
                <a16:creationId xmlns:a16="http://schemas.microsoft.com/office/drawing/2014/main" id="{FF1009C6-D0F8-95A9-1145-7EF19A333488}"/>
              </a:ext>
            </a:extLst>
          </p:cNvPr>
          <p:cNvSpPr>
            <a:spLocks noGrp="1"/>
          </p:cNvSpPr>
          <p:nvPr>
            <p:ph type="sldNum" sz="quarter" idx="12"/>
          </p:nvPr>
        </p:nvSpPr>
        <p:spPr/>
        <p:txBody>
          <a:bodyPr/>
          <a:lstStyle/>
          <a:p>
            <a:fld id="{A65A5C87-DF58-40C8-B092-1DE63DB4547E}" type="slidenum">
              <a:rPr lang="en-US" smtClean="0"/>
              <a:t>8</a:t>
            </a:fld>
            <a:endParaRPr lang="en-US" dirty="0"/>
          </a:p>
        </p:txBody>
      </p:sp>
      <p:sp>
        <p:nvSpPr>
          <p:cNvPr id="7" name="TextBox 6">
            <a:extLst>
              <a:ext uri="{FF2B5EF4-FFF2-40B4-BE49-F238E27FC236}">
                <a16:creationId xmlns:a16="http://schemas.microsoft.com/office/drawing/2014/main" id="{5FD71E77-94A8-3494-B79F-0A1E5BBB1F35}"/>
              </a:ext>
            </a:extLst>
          </p:cNvPr>
          <p:cNvSpPr txBox="1"/>
          <p:nvPr/>
        </p:nvSpPr>
        <p:spPr>
          <a:xfrm>
            <a:off x="721430" y="2134602"/>
            <a:ext cx="10375446" cy="954107"/>
          </a:xfrm>
          <a:prstGeom prst="rect">
            <a:avLst/>
          </a:prstGeom>
          <a:noFill/>
        </p:spPr>
        <p:txBody>
          <a:bodyPr wrap="square" rtlCol="0">
            <a:spAutoFit/>
          </a:bodyPr>
          <a:lstStyle/>
          <a:p>
            <a:pPr algn="ctr"/>
            <a:r>
              <a:rPr lang="en-US" sz="2800" b="1" dirty="0"/>
              <a:t>Learning about the target language: </a:t>
            </a:r>
          </a:p>
          <a:p>
            <a:pPr algn="ctr"/>
            <a:r>
              <a:rPr lang="en-US" sz="2800" b="1" i="1" dirty="0">
                <a:solidFill>
                  <a:srgbClr val="C00000"/>
                </a:solidFill>
              </a:rPr>
              <a:t>Dissertation writing across applied sciences</a:t>
            </a:r>
          </a:p>
        </p:txBody>
      </p:sp>
      <p:sp>
        <p:nvSpPr>
          <p:cNvPr id="8" name="TextBox 7">
            <a:extLst>
              <a:ext uri="{FF2B5EF4-FFF2-40B4-BE49-F238E27FC236}">
                <a16:creationId xmlns:a16="http://schemas.microsoft.com/office/drawing/2014/main" id="{AA34B314-851D-914A-D396-46DAE6AC3869}"/>
              </a:ext>
            </a:extLst>
          </p:cNvPr>
          <p:cNvSpPr txBox="1"/>
          <p:nvPr/>
        </p:nvSpPr>
        <p:spPr>
          <a:xfrm>
            <a:off x="1115568" y="3769292"/>
            <a:ext cx="10375446" cy="2369880"/>
          </a:xfrm>
          <a:prstGeom prst="rect">
            <a:avLst/>
          </a:prstGeom>
          <a:noFill/>
        </p:spPr>
        <p:txBody>
          <a:bodyPr wrap="square" rtlCol="0">
            <a:spAutoFit/>
          </a:bodyPr>
          <a:lstStyle/>
          <a:p>
            <a:pPr algn="ctr"/>
            <a:r>
              <a:rPr lang="en-US" sz="2800" b="1" dirty="0"/>
              <a:t>Highlights:</a:t>
            </a:r>
            <a:endParaRPr lang="en-US" sz="2800" b="1" dirty="0">
              <a:solidFill>
                <a:srgbClr val="C00000"/>
              </a:solidFill>
            </a:endParaRPr>
          </a:p>
          <a:p>
            <a:endParaRPr lang="en-US" sz="2000" dirty="0"/>
          </a:p>
          <a:p>
            <a:pPr marL="342900" indent="-342900">
              <a:buFont typeface="Arial" panose="020B0604020202020204" pitchFamily="34" charset="0"/>
              <a:buChar char="•"/>
            </a:pPr>
            <a:r>
              <a:rPr lang="en-US" sz="2000" dirty="0"/>
              <a:t>Under one university that share some institutional rules, dissertation writing varies!</a:t>
            </a:r>
          </a:p>
          <a:p>
            <a:pPr marL="342900" indent="-342900">
              <a:buFont typeface="Arial" panose="020B0604020202020204" pitchFamily="34" charset="0"/>
              <a:buChar char="•"/>
            </a:pPr>
            <a:r>
              <a:rPr lang="en-US" sz="2000" dirty="0"/>
              <a:t>Existing ‘macrostructure’ framework does not really portray the existing dissertation writing texts</a:t>
            </a:r>
          </a:p>
          <a:p>
            <a:pPr marL="342900" indent="-342900">
              <a:buFont typeface="Arial" panose="020B0604020202020204" pitchFamily="34" charset="0"/>
              <a:buChar char="•"/>
            </a:pPr>
            <a:r>
              <a:rPr lang="en-US" sz="2000" dirty="0"/>
              <a:t>(Potential) variables that characterize the variation motivates the development of the situational and textual characteristics framework </a:t>
            </a:r>
          </a:p>
        </p:txBody>
      </p:sp>
    </p:spTree>
    <p:extLst>
      <p:ext uri="{BB962C8B-B14F-4D97-AF65-F5344CB8AC3E}">
        <p14:creationId xmlns:p14="http://schemas.microsoft.com/office/powerpoint/2010/main" val="4226108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72DCD-BF35-A2DD-6F58-5739399B32A5}"/>
              </a:ext>
            </a:extLst>
          </p:cNvPr>
          <p:cNvSpPr>
            <a:spLocks noGrp="1"/>
          </p:cNvSpPr>
          <p:nvPr>
            <p:ph type="title"/>
          </p:nvPr>
        </p:nvSpPr>
        <p:spPr/>
        <p:txBody>
          <a:bodyPr>
            <a:normAutofit fontScale="90000"/>
          </a:bodyPr>
          <a:lstStyle/>
          <a:p>
            <a:r>
              <a:rPr lang="en-US" dirty="0"/>
              <a:t>Method</a:t>
            </a:r>
            <a:br>
              <a:rPr lang="en-US" dirty="0"/>
            </a:br>
            <a:r>
              <a:rPr lang="en-US" b="1" dirty="0"/>
              <a:t>Dissertation Register Corpus (DRC)</a:t>
            </a:r>
            <a:endParaRPr lang="en-US" dirty="0"/>
          </a:p>
        </p:txBody>
      </p:sp>
      <p:graphicFrame>
        <p:nvGraphicFramePr>
          <p:cNvPr id="7" name="Content Placeholder 6">
            <a:extLst>
              <a:ext uri="{FF2B5EF4-FFF2-40B4-BE49-F238E27FC236}">
                <a16:creationId xmlns:a16="http://schemas.microsoft.com/office/drawing/2014/main" id="{A7693ECB-540A-607C-DCF0-B3D903CF4E59}"/>
              </a:ext>
            </a:extLst>
          </p:cNvPr>
          <p:cNvGraphicFramePr>
            <a:graphicFrameLocks noGrp="1"/>
          </p:cNvGraphicFramePr>
          <p:nvPr>
            <p:ph idx="1"/>
            <p:extLst>
              <p:ext uri="{D42A27DB-BD31-4B8C-83A1-F6EECF244321}">
                <p14:modId xmlns:p14="http://schemas.microsoft.com/office/powerpoint/2010/main" val="3652703970"/>
              </p:ext>
            </p:extLst>
          </p:nvPr>
        </p:nvGraphicFramePr>
        <p:xfrm>
          <a:off x="1116013" y="2478088"/>
          <a:ext cx="10167936" cy="1854200"/>
        </p:xfrm>
        <a:graphic>
          <a:graphicData uri="http://schemas.openxmlformats.org/drawingml/2006/table">
            <a:tbl>
              <a:tblPr firstRow="1" bandRow="1">
                <a:tableStyleId>{5C22544A-7EE6-4342-B048-85BDC9FD1C3A}</a:tableStyleId>
              </a:tblPr>
              <a:tblGrid>
                <a:gridCol w="3389312">
                  <a:extLst>
                    <a:ext uri="{9D8B030D-6E8A-4147-A177-3AD203B41FA5}">
                      <a16:colId xmlns:a16="http://schemas.microsoft.com/office/drawing/2014/main" val="4282973089"/>
                    </a:ext>
                  </a:extLst>
                </a:gridCol>
                <a:gridCol w="3389312">
                  <a:extLst>
                    <a:ext uri="{9D8B030D-6E8A-4147-A177-3AD203B41FA5}">
                      <a16:colId xmlns:a16="http://schemas.microsoft.com/office/drawing/2014/main" val="3968353414"/>
                    </a:ext>
                  </a:extLst>
                </a:gridCol>
                <a:gridCol w="3389312">
                  <a:extLst>
                    <a:ext uri="{9D8B030D-6E8A-4147-A177-3AD203B41FA5}">
                      <a16:colId xmlns:a16="http://schemas.microsoft.com/office/drawing/2014/main" val="910347198"/>
                    </a:ext>
                  </a:extLst>
                </a:gridCol>
              </a:tblGrid>
              <a:tr h="370840">
                <a:tc>
                  <a:txBody>
                    <a:bodyPr/>
                    <a:lstStyle/>
                    <a:p>
                      <a:r>
                        <a:rPr lang="en-US" dirty="0"/>
                        <a:t>Discipline</a:t>
                      </a:r>
                    </a:p>
                  </a:txBody>
                  <a:tcPr/>
                </a:tc>
                <a:tc>
                  <a:txBody>
                    <a:bodyPr/>
                    <a:lstStyle/>
                    <a:p>
                      <a:r>
                        <a:rPr lang="en-US" dirty="0"/>
                        <a:t>Text </a:t>
                      </a:r>
                    </a:p>
                  </a:txBody>
                  <a:tcPr/>
                </a:tc>
                <a:tc>
                  <a:txBody>
                    <a:bodyPr/>
                    <a:lstStyle/>
                    <a:p>
                      <a:r>
                        <a:rPr lang="en-US" dirty="0"/>
                        <a:t>Words</a:t>
                      </a:r>
                    </a:p>
                  </a:txBody>
                  <a:tcPr/>
                </a:tc>
                <a:extLst>
                  <a:ext uri="{0D108BD9-81ED-4DB2-BD59-A6C34878D82A}">
                    <a16:rowId xmlns:a16="http://schemas.microsoft.com/office/drawing/2014/main" val="1514419966"/>
                  </a:ext>
                </a:extLst>
              </a:tr>
              <a:tr h="370840">
                <a:tc>
                  <a:txBody>
                    <a:bodyPr/>
                    <a:lstStyle/>
                    <a:p>
                      <a:r>
                        <a:rPr lang="en-US" dirty="0"/>
                        <a:t>Applied Linguistics</a:t>
                      </a:r>
                    </a:p>
                  </a:txBody>
                  <a:tcPr/>
                </a:tc>
                <a:tc>
                  <a:txBody>
                    <a:bodyPr/>
                    <a:lstStyle/>
                    <a:p>
                      <a:r>
                        <a:rPr lang="en-US" dirty="0"/>
                        <a:t>43</a:t>
                      </a:r>
                    </a:p>
                  </a:txBody>
                  <a:tcPr/>
                </a:tc>
                <a:tc>
                  <a:txBody>
                    <a:bodyPr/>
                    <a:lstStyle/>
                    <a:p>
                      <a:r>
                        <a:rPr lang="en-US" b="1" dirty="0">
                          <a:solidFill>
                            <a:srgbClr val="C00000"/>
                          </a:solidFill>
                        </a:rPr>
                        <a:t>2,617,973</a:t>
                      </a:r>
                    </a:p>
                  </a:txBody>
                  <a:tcPr/>
                </a:tc>
                <a:extLst>
                  <a:ext uri="{0D108BD9-81ED-4DB2-BD59-A6C34878D82A}">
                    <a16:rowId xmlns:a16="http://schemas.microsoft.com/office/drawing/2014/main" val="1946058295"/>
                  </a:ext>
                </a:extLst>
              </a:tr>
              <a:tr h="370840">
                <a:tc>
                  <a:txBody>
                    <a:bodyPr/>
                    <a:lstStyle/>
                    <a:p>
                      <a:r>
                        <a:rPr lang="en-US" dirty="0"/>
                        <a:t>Psychology</a:t>
                      </a:r>
                    </a:p>
                  </a:txBody>
                  <a:tcPr/>
                </a:tc>
                <a:tc>
                  <a:txBody>
                    <a:bodyPr/>
                    <a:lstStyle/>
                    <a:p>
                      <a:r>
                        <a:rPr lang="en-US" dirty="0"/>
                        <a:t>43</a:t>
                      </a:r>
                    </a:p>
                  </a:txBody>
                  <a:tcPr/>
                </a:tc>
                <a:tc>
                  <a:txBody>
                    <a:bodyPr/>
                    <a:lstStyle/>
                    <a:p>
                      <a:endParaRPr lang="en-US"/>
                    </a:p>
                  </a:txBody>
                  <a:tcPr/>
                </a:tc>
                <a:extLst>
                  <a:ext uri="{0D108BD9-81ED-4DB2-BD59-A6C34878D82A}">
                    <a16:rowId xmlns:a16="http://schemas.microsoft.com/office/drawing/2014/main" val="3721401880"/>
                  </a:ext>
                </a:extLst>
              </a:tr>
              <a:tr h="370840">
                <a:tc>
                  <a:txBody>
                    <a:bodyPr/>
                    <a:lstStyle/>
                    <a:p>
                      <a:r>
                        <a:rPr lang="en-US" dirty="0"/>
                        <a:t>Engineering</a:t>
                      </a:r>
                    </a:p>
                  </a:txBody>
                  <a:tcPr/>
                </a:tc>
                <a:tc>
                  <a:txBody>
                    <a:bodyPr/>
                    <a:lstStyle/>
                    <a:p>
                      <a:r>
                        <a:rPr lang="en-US" dirty="0"/>
                        <a:t>43</a:t>
                      </a:r>
                    </a:p>
                  </a:txBody>
                  <a:tcPr/>
                </a:tc>
                <a:tc>
                  <a:txBody>
                    <a:bodyPr/>
                    <a:lstStyle/>
                    <a:p>
                      <a:endParaRPr lang="en-US"/>
                    </a:p>
                  </a:txBody>
                  <a:tcPr/>
                </a:tc>
                <a:extLst>
                  <a:ext uri="{0D108BD9-81ED-4DB2-BD59-A6C34878D82A}">
                    <a16:rowId xmlns:a16="http://schemas.microsoft.com/office/drawing/2014/main" val="1483911127"/>
                  </a:ext>
                </a:extLst>
              </a:tr>
              <a:tr h="370840">
                <a:tc>
                  <a:txBody>
                    <a:bodyPr/>
                    <a:lstStyle/>
                    <a:p>
                      <a:r>
                        <a:rPr lang="en-US" dirty="0"/>
                        <a:t>Veterinary Medicine</a:t>
                      </a:r>
                    </a:p>
                  </a:txBody>
                  <a:tcPr/>
                </a:tc>
                <a:tc>
                  <a:txBody>
                    <a:bodyPr/>
                    <a:lstStyle/>
                    <a:p>
                      <a:r>
                        <a:rPr lang="en-US" dirty="0"/>
                        <a:t>43</a:t>
                      </a:r>
                    </a:p>
                  </a:txBody>
                  <a:tcPr/>
                </a:tc>
                <a:tc>
                  <a:txBody>
                    <a:bodyPr/>
                    <a:lstStyle/>
                    <a:p>
                      <a:endParaRPr lang="en-US" dirty="0"/>
                    </a:p>
                  </a:txBody>
                  <a:tcPr/>
                </a:tc>
                <a:extLst>
                  <a:ext uri="{0D108BD9-81ED-4DB2-BD59-A6C34878D82A}">
                    <a16:rowId xmlns:a16="http://schemas.microsoft.com/office/drawing/2014/main" val="4185115857"/>
                  </a:ext>
                </a:extLst>
              </a:tr>
            </a:tbl>
          </a:graphicData>
        </a:graphic>
      </p:graphicFrame>
      <p:sp>
        <p:nvSpPr>
          <p:cNvPr id="4" name="Date Placeholder 3">
            <a:extLst>
              <a:ext uri="{FF2B5EF4-FFF2-40B4-BE49-F238E27FC236}">
                <a16:creationId xmlns:a16="http://schemas.microsoft.com/office/drawing/2014/main" id="{836A5FF0-F22E-2D7A-ABF9-D4A7DEDED489}"/>
              </a:ext>
            </a:extLst>
          </p:cNvPr>
          <p:cNvSpPr>
            <a:spLocks noGrp="1"/>
          </p:cNvSpPr>
          <p:nvPr>
            <p:ph type="dt" sz="half" idx="10"/>
          </p:nvPr>
        </p:nvSpPr>
        <p:spPr/>
        <p:txBody>
          <a:bodyPr/>
          <a:lstStyle/>
          <a:p>
            <a:r>
              <a:rPr lang="en-US"/>
              <a:t>9/26/25</a:t>
            </a:r>
            <a:endParaRPr lang="en-US" dirty="0"/>
          </a:p>
        </p:txBody>
      </p:sp>
      <p:sp>
        <p:nvSpPr>
          <p:cNvPr id="5" name="Footer Placeholder 4">
            <a:extLst>
              <a:ext uri="{FF2B5EF4-FFF2-40B4-BE49-F238E27FC236}">
                <a16:creationId xmlns:a16="http://schemas.microsoft.com/office/drawing/2014/main" id="{CB1CA44E-56DE-65FA-EBF0-05F6C3E3F499}"/>
              </a:ext>
            </a:extLst>
          </p:cNvPr>
          <p:cNvSpPr>
            <a:spLocks noGrp="1"/>
          </p:cNvSpPr>
          <p:nvPr>
            <p:ph type="ftr" sz="quarter" idx="11"/>
          </p:nvPr>
        </p:nvSpPr>
        <p:spPr>
          <a:xfrm>
            <a:off x="4038599" y="6356350"/>
            <a:ext cx="4868917" cy="365125"/>
          </a:xfrm>
        </p:spPr>
        <p:txBody>
          <a:bodyPr/>
          <a:lstStyle/>
          <a:p>
            <a:r>
              <a:rPr lang="en-US"/>
              <a:t>Variation in the Dissertation Writing across Applied Sciences</a:t>
            </a:r>
            <a:endParaRPr lang="en-US" dirty="0"/>
          </a:p>
        </p:txBody>
      </p:sp>
      <p:sp>
        <p:nvSpPr>
          <p:cNvPr id="6" name="Slide Number Placeholder 5">
            <a:extLst>
              <a:ext uri="{FF2B5EF4-FFF2-40B4-BE49-F238E27FC236}">
                <a16:creationId xmlns:a16="http://schemas.microsoft.com/office/drawing/2014/main" id="{A853BA87-52C8-254F-A7D7-7D3ADFCD72DC}"/>
              </a:ext>
            </a:extLst>
          </p:cNvPr>
          <p:cNvSpPr>
            <a:spLocks noGrp="1"/>
          </p:cNvSpPr>
          <p:nvPr>
            <p:ph type="sldNum" sz="quarter" idx="12"/>
          </p:nvPr>
        </p:nvSpPr>
        <p:spPr/>
        <p:txBody>
          <a:bodyPr/>
          <a:lstStyle/>
          <a:p>
            <a:fld id="{A65A5C87-DF58-40C8-B092-1DE63DB4547E}" type="slidenum">
              <a:rPr lang="en-US" smtClean="0"/>
              <a:t>9</a:t>
            </a:fld>
            <a:endParaRPr lang="en-US" dirty="0"/>
          </a:p>
        </p:txBody>
      </p:sp>
    </p:spTree>
    <p:extLst>
      <p:ext uri="{BB962C8B-B14F-4D97-AF65-F5344CB8AC3E}">
        <p14:creationId xmlns:p14="http://schemas.microsoft.com/office/powerpoint/2010/main" val="3161455690"/>
      </p:ext>
    </p:extLst>
  </p:cSld>
  <p:clrMapOvr>
    <a:masterClrMapping/>
  </p:clrMapOvr>
</p:sld>
</file>

<file path=ppt/theme/theme1.xml><?xml version="1.0" encoding="utf-8"?>
<a:theme xmlns:a="http://schemas.openxmlformats.org/drawingml/2006/main" name="AccentBoxVTI">
  <a:themeElements>
    <a:clrScheme name="Custom 1">
      <a:dk1>
        <a:srgbClr val="000000"/>
      </a:dk1>
      <a:lt1>
        <a:sysClr val="window" lastClr="FFFFFF"/>
      </a:lt1>
      <a:dk2>
        <a:srgbClr val="262626"/>
      </a:dk2>
      <a:lt2>
        <a:srgbClr val="FFFFFF"/>
      </a:lt2>
      <a:accent1>
        <a:srgbClr val="C8102E"/>
      </a:accent1>
      <a:accent2>
        <a:srgbClr val="524727"/>
      </a:accent2>
      <a:accent3>
        <a:srgbClr val="CAC7A7"/>
      </a:accent3>
      <a:accent4>
        <a:srgbClr val="F1BE48"/>
      </a:accent4>
      <a:accent5>
        <a:srgbClr val="9B945F"/>
      </a:accent5>
      <a:accent6>
        <a:srgbClr val="5C5C5C"/>
      </a:accent6>
      <a:hlink>
        <a:srgbClr val="2998E3"/>
      </a:hlink>
      <a:folHlink>
        <a:srgbClr val="7F723D"/>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rgbClr val="000000"/>
    </a:dk1>
    <a:lt1>
      <a:sysClr val="window" lastClr="FFFFFF"/>
    </a:lt1>
    <a:dk2>
      <a:srgbClr val="262626"/>
    </a:dk2>
    <a:lt2>
      <a:srgbClr val="FFFFFF"/>
    </a:lt2>
    <a:accent1>
      <a:srgbClr val="C8102E"/>
    </a:accent1>
    <a:accent2>
      <a:srgbClr val="524727"/>
    </a:accent2>
    <a:accent3>
      <a:srgbClr val="CAC7A7"/>
    </a:accent3>
    <a:accent4>
      <a:srgbClr val="F1BE48"/>
    </a:accent4>
    <a:accent5>
      <a:srgbClr val="9B945F"/>
    </a:accent5>
    <a:accent6>
      <a:srgbClr val="5C5C5C"/>
    </a:accent6>
    <a:hlink>
      <a:srgbClr val="2998E3"/>
    </a:hlink>
    <a:folHlink>
      <a:srgbClr val="7F723D"/>
    </a:folHlink>
  </a:clrScheme>
</a:themeOverride>
</file>

<file path=ppt/theme/themeOverride2.xml><?xml version="1.0" encoding="utf-8"?>
<a:themeOverride xmlns:a="http://schemas.openxmlformats.org/drawingml/2006/main">
  <a:clrScheme name="Custom 1">
    <a:dk1>
      <a:srgbClr val="000000"/>
    </a:dk1>
    <a:lt1>
      <a:sysClr val="window" lastClr="FFFFFF"/>
    </a:lt1>
    <a:dk2>
      <a:srgbClr val="262626"/>
    </a:dk2>
    <a:lt2>
      <a:srgbClr val="FFFFFF"/>
    </a:lt2>
    <a:accent1>
      <a:srgbClr val="C8102E"/>
    </a:accent1>
    <a:accent2>
      <a:srgbClr val="524727"/>
    </a:accent2>
    <a:accent3>
      <a:srgbClr val="CAC7A7"/>
    </a:accent3>
    <a:accent4>
      <a:srgbClr val="F1BE48"/>
    </a:accent4>
    <a:accent5>
      <a:srgbClr val="9B945F"/>
    </a:accent5>
    <a:accent6>
      <a:srgbClr val="5C5C5C"/>
    </a:accent6>
    <a:hlink>
      <a:srgbClr val="2998E3"/>
    </a:hlink>
    <a:folHlink>
      <a:srgbClr val="7F723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0D7697-8E53-4EA8-8CBB-9C19575257BF}">
  <ds:schemaRefs>
    <ds:schemaRef ds:uri="http://purl.org/dc/elements/1.1/"/>
    <ds:schemaRef ds:uri="http://purl.org/dc/dcmitype/"/>
    <ds:schemaRef ds:uri="http://purl.org/dc/terms/"/>
    <ds:schemaRef ds:uri="http://schemas.microsoft.com/office/2006/metadata/properties"/>
    <ds:schemaRef ds:uri="http://schemas.microsoft.com/office/2006/documentManagement/types"/>
    <ds:schemaRef ds:uri="16c05727-aa75-4e4a-9b5f-8a80a1165891"/>
    <ds:schemaRef ds:uri="http://www.w3.org/XML/1998/namespace"/>
    <ds:schemaRef ds:uri="http://schemas.openxmlformats.org/package/2006/metadata/core-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1DF0A252-5923-47A2-A53A-F9BF729089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927DC71-2909-427C-BDB0-3E47E21015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16320</TotalTime>
  <Words>4270</Words>
  <Application>Microsoft Macintosh PowerPoint</Application>
  <PresentationFormat>Widescreen</PresentationFormat>
  <Paragraphs>517</Paragraphs>
  <Slides>38</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Arial Narrow</vt:lpstr>
      <vt:lpstr>Avenir Book</vt:lpstr>
      <vt:lpstr>Avenir Next LT Pro</vt:lpstr>
      <vt:lpstr>Calibri</vt:lpstr>
      <vt:lpstr>Symbol</vt:lpstr>
      <vt:lpstr>Times New Roman</vt:lpstr>
      <vt:lpstr>AccentBoxVTI</vt:lpstr>
      <vt:lpstr>Variation in the Dissertation Writing across Applied Science Disciplines</vt:lpstr>
      <vt:lpstr>Dissertation Writing</vt:lpstr>
      <vt:lpstr>Research Motivation</vt:lpstr>
      <vt:lpstr>Goal of the Talk</vt:lpstr>
      <vt:lpstr>Research Questions</vt:lpstr>
      <vt:lpstr>Text-Linguistics (TxtLx) Approach to Register Variation</vt:lpstr>
      <vt:lpstr>Method Domain Analysis Procedure</vt:lpstr>
      <vt:lpstr>Domain Analysis</vt:lpstr>
      <vt:lpstr>Method Dissertation Register Corpus (DRC)</vt:lpstr>
      <vt:lpstr>Method Analysis of Situational and Textual Characteristics</vt:lpstr>
      <vt:lpstr>Method Linguistic Analysis: Additive MDA</vt:lpstr>
      <vt:lpstr>Method Linguistic Analysis: Additive MDA</vt:lpstr>
      <vt:lpstr>Analysis of  Situational and Textual Characteristics on Dissertation Register Corpus (DRC): Applied Linguistics, Psychology, Engineering, &amp;  Veterinary Medicine</vt:lpstr>
      <vt:lpstr>Existing Framework on the Dissertation Macrostructure</vt:lpstr>
      <vt:lpstr>Results of the Present Study</vt:lpstr>
      <vt:lpstr>Results of the Present Study Two Major Sub-registers Found</vt:lpstr>
      <vt:lpstr>Sub-register 1: Monograph</vt:lpstr>
      <vt:lpstr>Sub-register 2: Hybrid Monograph</vt:lpstr>
      <vt:lpstr>Sub-register 3: Hybrid article</vt:lpstr>
      <vt:lpstr>Sub-register 4: Article-based</vt:lpstr>
      <vt:lpstr>Results: The Trend</vt:lpstr>
      <vt:lpstr>Additive Multi-Dimensional Analysis (MDA) Results on Applied Linguistics Dissertation Sub-Corpus </vt:lpstr>
      <vt:lpstr>Dimensions in AJRC (Article Writing)</vt:lpstr>
      <vt:lpstr>Dimension 1</vt:lpstr>
      <vt:lpstr>Linguistic Features in AJRC</vt:lpstr>
      <vt:lpstr>Text Excerpt: Dimension 1</vt:lpstr>
      <vt:lpstr>Dimension 2</vt:lpstr>
      <vt:lpstr>Linguistic Features in AJRC</vt:lpstr>
      <vt:lpstr>Text Excerpt: Dimension 2</vt:lpstr>
      <vt:lpstr>Dimension 3</vt:lpstr>
      <vt:lpstr>Dimension 3</vt:lpstr>
      <vt:lpstr>Text Excerpt: Dimension 3</vt:lpstr>
      <vt:lpstr>Dimension 4</vt:lpstr>
      <vt:lpstr>Linguistic Features in AJRC</vt:lpstr>
      <vt:lpstr>Discussion</vt:lpstr>
      <vt:lpstr>Implication</vt:lpstr>
      <vt:lpstr>Further Research</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Gray, Bethany D [ENGL]</dc:creator>
  <cp:lastModifiedBy>Lestari, Febriana [ENGL]</cp:lastModifiedBy>
  <cp:revision>214</cp:revision>
  <dcterms:created xsi:type="dcterms:W3CDTF">2024-07-02T19:54:58Z</dcterms:created>
  <dcterms:modified xsi:type="dcterms:W3CDTF">2025-09-24T19:39:55Z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