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2"/>
  </p:notesMasterIdLst>
  <p:handoutMasterIdLst>
    <p:handoutMasterId r:id="rId53"/>
  </p:handoutMasterIdLst>
  <p:sldIdLst>
    <p:sldId id="416" r:id="rId2"/>
    <p:sldId id="309" r:id="rId3"/>
    <p:sldId id="268" r:id="rId4"/>
    <p:sldId id="398" r:id="rId5"/>
    <p:sldId id="311" r:id="rId6"/>
    <p:sldId id="303" r:id="rId7"/>
    <p:sldId id="314" r:id="rId8"/>
    <p:sldId id="315" r:id="rId9"/>
    <p:sldId id="317" r:id="rId10"/>
    <p:sldId id="319" r:id="rId11"/>
    <p:sldId id="321" r:id="rId12"/>
    <p:sldId id="322" r:id="rId13"/>
    <p:sldId id="324" r:id="rId14"/>
    <p:sldId id="326" r:id="rId15"/>
    <p:sldId id="331" r:id="rId16"/>
    <p:sldId id="334" r:id="rId17"/>
    <p:sldId id="336" r:id="rId18"/>
    <p:sldId id="338" r:id="rId19"/>
    <p:sldId id="337" r:id="rId20"/>
    <p:sldId id="339" r:id="rId21"/>
    <p:sldId id="341" r:id="rId22"/>
    <p:sldId id="402" r:id="rId23"/>
    <p:sldId id="343" r:id="rId24"/>
    <p:sldId id="349" r:id="rId25"/>
    <p:sldId id="350" r:id="rId26"/>
    <p:sldId id="352" r:id="rId27"/>
    <p:sldId id="353" r:id="rId28"/>
    <p:sldId id="347" r:id="rId29"/>
    <p:sldId id="354" r:id="rId30"/>
    <p:sldId id="408" r:id="rId31"/>
    <p:sldId id="358" r:id="rId32"/>
    <p:sldId id="375" r:id="rId33"/>
    <p:sldId id="357" r:id="rId34"/>
    <p:sldId id="374" r:id="rId35"/>
    <p:sldId id="361" r:id="rId36"/>
    <p:sldId id="360" r:id="rId37"/>
    <p:sldId id="364" r:id="rId38"/>
    <p:sldId id="366" r:id="rId39"/>
    <p:sldId id="373" r:id="rId40"/>
    <p:sldId id="376" r:id="rId41"/>
    <p:sldId id="377" r:id="rId42"/>
    <p:sldId id="378" r:id="rId43"/>
    <p:sldId id="379" r:id="rId44"/>
    <p:sldId id="380" r:id="rId45"/>
    <p:sldId id="381" r:id="rId46"/>
    <p:sldId id="367" r:id="rId47"/>
    <p:sldId id="372" r:id="rId48"/>
    <p:sldId id="370" r:id="rId49"/>
    <p:sldId id="382" r:id="rId50"/>
    <p:sldId id="277" r:id="rId5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Virginia Tech" id="{EF1B8CD1-4DC2-4694-BC1F-6CF013FB394E}">
          <p14:sldIdLst>
            <p14:sldId id="416"/>
            <p14:sldId id="309"/>
            <p14:sldId id="268"/>
            <p14:sldId id="398"/>
            <p14:sldId id="311"/>
            <p14:sldId id="303"/>
            <p14:sldId id="314"/>
            <p14:sldId id="315"/>
            <p14:sldId id="317"/>
            <p14:sldId id="319"/>
            <p14:sldId id="321"/>
            <p14:sldId id="322"/>
            <p14:sldId id="324"/>
            <p14:sldId id="326"/>
            <p14:sldId id="331"/>
            <p14:sldId id="334"/>
            <p14:sldId id="336"/>
            <p14:sldId id="338"/>
            <p14:sldId id="337"/>
            <p14:sldId id="339"/>
            <p14:sldId id="341"/>
            <p14:sldId id="402"/>
            <p14:sldId id="343"/>
            <p14:sldId id="349"/>
            <p14:sldId id="350"/>
            <p14:sldId id="352"/>
            <p14:sldId id="353"/>
            <p14:sldId id="347"/>
            <p14:sldId id="354"/>
            <p14:sldId id="408"/>
            <p14:sldId id="358"/>
            <p14:sldId id="375"/>
            <p14:sldId id="357"/>
            <p14:sldId id="374"/>
            <p14:sldId id="361"/>
            <p14:sldId id="360"/>
            <p14:sldId id="364"/>
            <p14:sldId id="366"/>
            <p14:sldId id="373"/>
            <p14:sldId id="376"/>
            <p14:sldId id="377"/>
            <p14:sldId id="378"/>
            <p14:sldId id="379"/>
            <p14:sldId id="380"/>
            <p14:sldId id="381"/>
            <p14:sldId id="367"/>
            <p14:sldId id="372"/>
            <p14:sldId id="370"/>
            <p14:sldId id="382"/>
            <p14:sldId id="2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303946-68A5-7D04-B3DC-852F525F5BC0}" name="Fox, Edward" initials="FE" userId="S::fox@vt.edu::08ea39b2-43fb-4dce-af71-a7a6782560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5E1E6"/>
    <a:srgbClr val="757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62B33-8EA5-EA11-05A6-7086AC2A3E74}" v="56" dt="2024-12-13T14:40:27.470"/>
    <p1510:client id="{3E9D0966-E8B3-3A0A-6278-E8C3F0893E04}" v="12" dt="2024-12-12T01:40:59.737"/>
    <p1510:client id="{41149634-B46C-E199-7D53-0D1ED0322E52}" v="242" dt="2024-12-11T19:17:53.626"/>
    <p1510:client id="{45BC565F-0ADE-AF2F-4E9C-A81549BF9B05}" v="22" dt="2024-12-12T21:06:51.039"/>
    <p1510:client id="{9A31A559-F661-52FE-2EBD-285F7F411A6F}" v="61" dt="2024-12-11T20:52:57.529"/>
    <p1510:client id="{9B0EB524-78FB-F7CB-94D9-B8E797BCC32E}" v="10" dt="2024-12-12T02:10:08.989"/>
    <p1510:client id="{9E1F0623-B7BB-5D13-42AE-0C89056544C9}" v="97" dt="2024-12-11T21:24:50.916"/>
    <p1510:client id="{A388BF6E-C424-08FC-D2AD-D1E7BA641E07}" v="2" dt="2024-12-12T01:55:19.525"/>
    <p1510:client id="{AFB4AB2B-C1E1-4811-BAB3-D78A2CAC35E9}" v="2" dt="2024-12-12T02:51:52.753"/>
    <p1510:client id="{E0D58BC0-F72E-ADDB-9A72-CE39F40DE617}" v="547" dt="2024-12-13T03:59:35.706"/>
  </p1510:revLst>
</p1510:revInfo>
</file>

<file path=ppt/tableStyles.xml><?xml version="1.0" encoding="utf-8"?>
<a:tblStyleLst xmlns:a="http://schemas.openxmlformats.org/drawingml/2006/main" def="{5604F27E-8229-41CF-A8A8-ACC0C4F785B8}">
  <a:tblStyle styleId="{5604F27E-8229-41CF-A8A8-ACC0C4F785B8}"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54"/>
  </p:normalViewPr>
  <p:slideViewPr>
    <p:cSldViewPr snapToGrid="0">
      <p:cViewPr varScale="1">
        <p:scale>
          <a:sx n="105" d="100"/>
          <a:sy n="105" d="100"/>
        </p:scale>
        <p:origin x="83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877CD0-59AE-0B91-C022-8989D3A6EE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1439E6-E15E-9632-3EDD-B63313219B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B353E7-12BF-5647-A30A-46B82BF79869}" type="datetimeFigureOut">
              <a:rPr lang="en-US" smtClean="0"/>
              <a:t>10/13/2025</a:t>
            </a:fld>
            <a:endParaRPr lang="en-US"/>
          </a:p>
        </p:txBody>
      </p:sp>
      <p:sp>
        <p:nvSpPr>
          <p:cNvPr id="4" name="Footer Placeholder 3">
            <a:extLst>
              <a:ext uri="{FF2B5EF4-FFF2-40B4-BE49-F238E27FC236}">
                <a16:creationId xmlns:a16="http://schemas.microsoft.com/office/drawing/2014/main" id="{F36920AF-5C38-98CB-1FDA-70D4A8FF49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A04BF4-1590-D89F-247E-86617859B8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391077-78FF-BC47-83F5-0F73CA15E9D1}" type="slidenum">
              <a:rPr lang="en-US" smtClean="0"/>
              <a:t>‹#›</a:t>
            </a:fld>
            <a:endParaRPr lang="en-US"/>
          </a:p>
        </p:txBody>
      </p:sp>
    </p:spTree>
    <p:extLst>
      <p:ext uri="{BB962C8B-B14F-4D97-AF65-F5344CB8AC3E}">
        <p14:creationId xmlns:p14="http://schemas.microsoft.com/office/powerpoint/2010/main" val="3728475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indent="0"/>
            <a:br>
              <a:rPr lang="en-US" dirty="0"/>
            </a:br>
            <a:br>
              <a:rPr lang="en-US" dirty="0"/>
            </a:br>
            <a:br>
              <a:rPr lang="en-US" dirty="0"/>
            </a:br>
            <a:br>
              <a:rPr lang="en-US" dirty="0"/>
            </a:br>
            <a:endParaRPr lang="en-US" dirty="0"/>
          </a:p>
          <a:p>
            <a:pPr marL="0" indent="0"/>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76396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3000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90584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69849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967943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068972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4921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28438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01332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95143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89085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92229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76521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06348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26301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84735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71949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2067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22694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58701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4014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28655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26134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7509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25573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36244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83598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02873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27229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04544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5165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02758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97973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9391025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186694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806588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173186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75711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630204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551626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360188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5739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61592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3" name="Google Shape;243;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0060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7597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993966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60249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empty background alt footer" userDrawn="1">
  <p:cSld name="1_empty background">
    <p:bg>
      <p:bgPr>
        <a:solidFill>
          <a:srgbClr val="FFFFFF"/>
        </a:solidFill>
        <a:effectLst/>
      </p:bgPr>
    </p:bg>
    <p:spTree>
      <p:nvGrpSpPr>
        <p:cNvPr id="1" name="Shape 8"/>
        <p:cNvGrpSpPr/>
        <p:nvPr/>
      </p:nvGrpSpPr>
      <p:grpSpPr>
        <a:xfrm>
          <a:off x="0" y="0"/>
          <a:ext cx="0" cy="0"/>
          <a:chOff x="0" y="0"/>
          <a:chExt cx="0" cy="0"/>
        </a:xfrm>
      </p:grpSpPr>
      <p:sp>
        <p:nvSpPr>
          <p:cNvPr id="9" name="Google Shape;9;p2">
            <a:extLst>
              <a:ext uri="{C183D7F6-B498-43B3-948B-1728B52AA6E4}">
                <adec:decorative xmlns:adec="http://schemas.microsoft.com/office/drawing/2017/decorative" val="1"/>
              </a:ext>
            </a:extLst>
          </p:cNvPr>
          <p:cNvSpPr/>
          <p:nvPr/>
        </p:nvSpPr>
        <p:spPr>
          <a:xfrm>
            <a:off x="-15607" y="-643262"/>
            <a:ext cx="12223214" cy="8144524"/>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Arial" panose="020B0604020202020204" pitchFamily="34" charset="0"/>
              <a:ea typeface="Calibri"/>
              <a:cs typeface="Arial" panose="020B0604020202020204" pitchFamily="34" charset="0"/>
              <a:sym typeface="Calibri"/>
            </a:endParaRPr>
          </a:p>
        </p:txBody>
      </p:sp>
      <p:sp>
        <p:nvSpPr>
          <p:cNvPr id="10" name="Google Shape;10;p2"/>
          <p:cNvSpPr txBox="1">
            <a:spLocks noGrp="1"/>
          </p:cNvSpPr>
          <p:nvPr>
            <p:ph type="title"/>
          </p:nvPr>
        </p:nvSpPr>
        <p:spPr>
          <a:xfrm>
            <a:off x="838200" y="40227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1800"/>
              <a:buNone/>
              <a:defRPr>
                <a:latin typeface="Arial" panose="020B0604020202020204" pitchFamily="34" charset="0"/>
                <a:cs typeface="Arial" panose="020B0604020202020204" pitchFamily="34" charset="0"/>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3" name="Text Placeholder 2">
            <a:extLst>
              <a:ext uri="{FF2B5EF4-FFF2-40B4-BE49-F238E27FC236}">
                <a16:creationId xmlns:a16="http://schemas.microsoft.com/office/drawing/2014/main" id="{421FBB34-73A7-487F-A6DD-9AB01190CC80}"/>
              </a:ext>
            </a:extLst>
          </p:cNvPr>
          <p:cNvSpPr>
            <a:spLocks noGrp="1"/>
          </p:cNvSpPr>
          <p:nvPr>
            <p:ph type="body" sz="quarter" idx="10"/>
          </p:nvPr>
        </p:nvSpPr>
        <p:spPr>
          <a:xfrm>
            <a:off x="838200" y="2001838"/>
            <a:ext cx="10515600" cy="4454525"/>
          </a:xfrm>
        </p:spPr>
        <p:txBody>
          <a:bodyPr/>
          <a:lstStyle>
            <a:lvl1pPr>
              <a:defRPr>
                <a:latin typeface="Arial" panose="020B0604020202020204" pitchFamily="34" charset="0"/>
                <a:cs typeface="Arial" panose="020B0604020202020204" pitchFamily="34" charset="0"/>
              </a:defRPr>
            </a:lvl1pPr>
          </a:lstStyle>
          <a:p>
            <a:pPr lvl="0"/>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gray graphic empty background">
  <p:cSld name="maroon background, main logo corner">
    <p:bg>
      <p:bgPr>
        <a:solidFill>
          <a:schemeClr val="dk1"/>
        </a:solidFill>
        <a:effectLst/>
      </p:bgPr>
    </p:bg>
    <p:spTree>
      <p:nvGrpSpPr>
        <p:cNvPr id="1" name="Shape 48"/>
        <p:cNvGrpSpPr/>
        <p:nvPr/>
      </p:nvGrpSpPr>
      <p:grpSpPr>
        <a:xfrm>
          <a:off x="0" y="0"/>
          <a:ext cx="0" cy="0"/>
          <a:chOff x="0" y="0"/>
          <a:chExt cx="0" cy="0"/>
        </a:xfrm>
      </p:grpSpPr>
      <p:pic>
        <p:nvPicPr>
          <p:cNvPr id="49" name="Google Shape;49;p11">
            <a:extLs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236623" y="6278880"/>
            <a:ext cx="1719412" cy="32477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3" name="Footer Placeholder 2"/>
          <p:cNvSpPr>
            <a:spLocks noGrp="1"/>
          </p:cNvSpPr>
          <p:nvPr>
            <p:ph type="ftr" sz="quarter" idx="11"/>
          </p:nvPr>
        </p:nvSpPr>
        <p:spPr/>
        <p:txBody>
          <a:bodyPr/>
          <a:lstStyle/>
          <a:p>
            <a:r>
              <a:rPr lang="en-US"/>
              <a:t>95</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4220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rey partial background" userDrawn="1">
  <p:cSld name="Grey partial background">
    <p:spTree>
      <p:nvGrpSpPr>
        <p:cNvPr id="1" name="Shape 11"/>
        <p:cNvGrpSpPr/>
        <p:nvPr/>
      </p:nvGrpSpPr>
      <p:grpSpPr>
        <a:xfrm>
          <a:off x="0" y="0"/>
          <a:ext cx="0" cy="0"/>
          <a:chOff x="0" y="0"/>
          <a:chExt cx="0" cy="0"/>
        </a:xfrm>
      </p:grpSpPr>
      <p:sp>
        <p:nvSpPr>
          <p:cNvPr id="13" name="Google Shape;13;p3">
            <a:extLst>
              <a:ext uri="{C183D7F6-B498-43B3-948B-1728B52AA6E4}">
                <adec:decorative xmlns:adec="http://schemas.microsoft.com/office/drawing/2017/decorative" val="1"/>
              </a:ext>
            </a:extLst>
          </p:cNvPr>
          <p:cNvSpPr/>
          <p:nvPr/>
        </p:nvSpPr>
        <p:spPr>
          <a:xfrm>
            <a:off x="0" y="63661"/>
            <a:ext cx="9016375" cy="6858001"/>
          </a:xfrm>
          <a:prstGeom prst="rect">
            <a:avLst/>
          </a:prstGeom>
          <a:solidFill>
            <a:srgbClr val="3A3C3D"/>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bg1"/>
              </a:solidFill>
              <a:latin typeface="Arial" panose="020B0604020202020204" pitchFamily="34" charset="0"/>
              <a:ea typeface="Calibri"/>
              <a:cs typeface="Arial" panose="020B0604020202020204" pitchFamily="34" charset="0"/>
              <a:sym typeface="Calibri"/>
            </a:endParaRPr>
          </a:p>
        </p:txBody>
      </p:sp>
      <p:sp>
        <p:nvSpPr>
          <p:cNvPr id="12" name="Google Shape;12;p3"/>
          <p:cNvSpPr txBox="1">
            <a:spLocks noGrp="1"/>
          </p:cNvSpPr>
          <p:nvPr>
            <p:ph type="title"/>
          </p:nvPr>
        </p:nvSpPr>
        <p:spPr>
          <a:xfrm>
            <a:off x="838200" y="49166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500"/>
              <a:buNone/>
              <a:defRPr>
                <a:solidFill>
                  <a:schemeClr val="bg1"/>
                </a:solidFill>
                <a:latin typeface="Arial" panose="020B0604020202020204" pitchFamily="34" charset="0"/>
                <a:cs typeface="Arial" panose="020B0604020202020204" pitchFamily="34" charset="0"/>
              </a:defRPr>
            </a:lvl1pPr>
            <a:lvl2pPr lvl="1" algn="l">
              <a:lnSpc>
                <a:spcPct val="90000"/>
              </a:lnSpc>
              <a:spcBef>
                <a:spcPts val="0"/>
              </a:spcBef>
              <a:spcAft>
                <a:spcPts val="0"/>
              </a:spcAft>
              <a:buSzPts val="3500"/>
              <a:buNone/>
              <a:defRPr/>
            </a:lvl2pPr>
            <a:lvl3pPr lvl="2" algn="l">
              <a:lnSpc>
                <a:spcPct val="90000"/>
              </a:lnSpc>
              <a:spcBef>
                <a:spcPts val="0"/>
              </a:spcBef>
              <a:spcAft>
                <a:spcPts val="0"/>
              </a:spcAft>
              <a:buSzPts val="3500"/>
              <a:buNone/>
              <a:defRPr/>
            </a:lvl3pPr>
            <a:lvl4pPr lvl="3" algn="l">
              <a:lnSpc>
                <a:spcPct val="90000"/>
              </a:lnSpc>
              <a:spcBef>
                <a:spcPts val="0"/>
              </a:spcBef>
              <a:spcAft>
                <a:spcPts val="0"/>
              </a:spcAft>
              <a:buSzPts val="3500"/>
              <a:buNone/>
              <a:defRPr/>
            </a:lvl4pPr>
            <a:lvl5pPr lvl="4" algn="l">
              <a:lnSpc>
                <a:spcPct val="90000"/>
              </a:lnSpc>
              <a:spcBef>
                <a:spcPts val="0"/>
              </a:spcBef>
              <a:spcAft>
                <a:spcPts val="0"/>
              </a:spcAft>
              <a:buSzPts val="3500"/>
              <a:buNone/>
              <a:defRPr/>
            </a:lvl5pPr>
            <a:lvl6pPr lvl="5" algn="l">
              <a:lnSpc>
                <a:spcPct val="90000"/>
              </a:lnSpc>
              <a:spcBef>
                <a:spcPts val="0"/>
              </a:spcBef>
              <a:spcAft>
                <a:spcPts val="0"/>
              </a:spcAft>
              <a:buSzPts val="3500"/>
              <a:buNone/>
              <a:defRPr/>
            </a:lvl6pPr>
            <a:lvl7pPr lvl="6" algn="l">
              <a:lnSpc>
                <a:spcPct val="90000"/>
              </a:lnSpc>
              <a:spcBef>
                <a:spcPts val="0"/>
              </a:spcBef>
              <a:spcAft>
                <a:spcPts val="0"/>
              </a:spcAft>
              <a:buSzPts val="3500"/>
              <a:buNone/>
              <a:defRPr/>
            </a:lvl7pPr>
            <a:lvl8pPr lvl="7" algn="l">
              <a:lnSpc>
                <a:spcPct val="90000"/>
              </a:lnSpc>
              <a:spcBef>
                <a:spcPts val="0"/>
              </a:spcBef>
              <a:spcAft>
                <a:spcPts val="0"/>
              </a:spcAft>
              <a:buSzPts val="3500"/>
              <a:buNone/>
              <a:defRPr/>
            </a:lvl8pPr>
            <a:lvl9pPr lvl="8" algn="l">
              <a:lnSpc>
                <a:spcPct val="90000"/>
              </a:lnSpc>
              <a:spcBef>
                <a:spcPts val="0"/>
              </a:spcBef>
              <a:spcAft>
                <a:spcPts val="0"/>
              </a:spcAft>
              <a:buSzPts val="3500"/>
              <a:buNone/>
              <a:defRPr/>
            </a:lvl9pPr>
          </a:lstStyle>
          <a:p>
            <a:endParaRPr/>
          </a:p>
        </p:txBody>
      </p:sp>
      <p:sp>
        <p:nvSpPr>
          <p:cNvPr id="3" name="Text Placeholder 2">
            <a:extLst>
              <a:ext uri="{FF2B5EF4-FFF2-40B4-BE49-F238E27FC236}">
                <a16:creationId xmlns:a16="http://schemas.microsoft.com/office/drawing/2014/main" id="{DA2EB5B3-8E4C-4592-AC6D-F1AF07F40BE2}"/>
              </a:ext>
            </a:extLst>
          </p:cNvPr>
          <p:cNvSpPr>
            <a:spLocks noGrp="1"/>
          </p:cNvSpPr>
          <p:nvPr>
            <p:ph type="body" sz="quarter" idx="10"/>
          </p:nvPr>
        </p:nvSpPr>
        <p:spPr>
          <a:xfrm>
            <a:off x="838201" y="2308888"/>
            <a:ext cx="10515600" cy="665806"/>
          </a:xfrm>
        </p:spPr>
        <p:txBody>
          <a:bodyPr/>
          <a:lstStyle>
            <a:lvl1pPr marL="50800" indent="0">
              <a:buNone/>
              <a:defRPr>
                <a:solidFill>
                  <a:schemeClr val="bg1"/>
                </a:solidFill>
                <a:latin typeface="Arial" panose="020B0604020202020204" pitchFamily="34" charset="0"/>
                <a:cs typeface="Arial" panose="020B0604020202020204" pitchFamily="34" charset="0"/>
              </a:defRPr>
            </a:lvl1pPr>
          </a:lstStyle>
          <a:p>
            <a:pPr lvl="0"/>
            <a:endParaRPr lang="en-US"/>
          </a:p>
        </p:txBody>
      </p:sp>
      <p:sp>
        <p:nvSpPr>
          <p:cNvPr id="5" name="Text Placeholder 4">
            <a:extLst>
              <a:ext uri="{FF2B5EF4-FFF2-40B4-BE49-F238E27FC236}">
                <a16:creationId xmlns:a16="http://schemas.microsoft.com/office/drawing/2014/main" id="{F74E8BAF-BCD0-40B4-8B9F-0350DDCA418B}"/>
              </a:ext>
            </a:extLst>
          </p:cNvPr>
          <p:cNvSpPr>
            <a:spLocks noGrp="1"/>
          </p:cNvSpPr>
          <p:nvPr>
            <p:ph type="body" sz="quarter" idx="11"/>
          </p:nvPr>
        </p:nvSpPr>
        <p:spPr>
          <a:xfrm>
            <a:off x="838200" y="3275013"/>
            <a:ext cx="10515600" cy="787400"/>
          </a:xfrm>
        </p:spPr>
        <p:txBody>
          <a:bodyPr/>
          <a:lstStyle>
            <a:lvl1pPr marL="50800" indent="0">
              <a:buNone/>
              <a:defRPr>
                <a:solidFill>
                  <a:schemeClr val="bg1"/>
                </a:solidFill>
                <a:latin typeface="Arial" panose="020B0604020202020204" pitchFamily="34" charset="0"/>
                <a:cs typeface="Arial" panose="020B0604020202020204" pitchFamily="34" charset="0"/>
              </a:defRPr>
            </a:lvl1pPr>
          </a:lstStyle>
          <a:p>
            <a:pPr lvl="0"/>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mpty background" userDrawn="1">
  <p:cSld name="white corner logo, maroon corner">
    <p:bg>
      <p:bgPr>
        <a:solidFill>
          <a:srgbClr val="FFFFFF"/>
        </a:solidFill>
        <a:effectLst/>
      </p:bgPr>
    </p:bg>
    <p:spTree>
      <p:nvGrpSpPr>
        <p:cNvPr id="1" name="Shape 14"/>
        <p:cNvGrpSpPr/>
        <p:nvPr/>
      </p:nvGrpSpPr>
      <p:grpSpPr>
        <a:xfrm>
          <a:off x="0" y="0"/>
          <a:ext cx="0" cy="0"/>
          <a:chOff x="0" y="0"/>
          <a:chExt cx="0" cy="0"/>
        </a:xfrm>
      </p:grpSpPr>
      <p:sp>
        <p:nvSpPr>
          <p:cNvPr id="15" name="Google Shape;15;p4">
            <a:extLst>
              <a:ext uri="{C183D7F6-B498-43B3-948B-1728B52AA6E4}">
                <adec:decorative xmlns:adec="http://schemas.microsoft.com/office/drawing/2017/decorative" val="1"/>
              </a:ext>
            </a:extLst>
          </p:cNvPr>
          <p:cNvSpPr/>
          <p:nvPr/>
        </p:nvSpPr>
        <p:spPr>
          <a:xfrm>
            <a:off x="-15607" y="-643262"/>
            <a:ext cx="12223214" cy="8144524"/>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Arial" panose="020B0604020202020204" pitchFamily="34" charset="0"/>
              <a:ea typeface="Calibri"/>
              <a:cs typeface="Arial" panose="020B0604020202020204" pitchFamily="34" charset="0"/>
              <a:sym typeface="Calibri"/>
            </a:endParaRPr>
          </a:p>
        </p:txBody>
      </p:sp>
      <p:sp>
        <p:nvSpPr>
          <p:cNvPr id="16" name="Google Shape;16;p4"/>
          <p:cNvSpPr txBox="1">
            <a:spLocks noGrp="1"/>
          </p:cNvSpPr>
          <p:nvPr>
            <p:ph type="title"/>
          </p:nvPr>
        </p:nvSpPr>
        <p:spPr>
          <a:xfrm>
            <a:off x="838200" y="2620451"/>
            <a:ext cx="10515600" cy="15400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3500"/>
              <a:buFont typeface="Arial"/>
              <a:buNone/>
              <a:defRPr>
                <a:solidFill>
                  <a:srgbClr val="002060"/>
                </a:solidFill>
                <a:latin typeface="Arial" panose="020B0604020202020204" pitchFamily="34" charset="0"/>
                <a:cs typeface="Arial" panose="020B0604020202020204" pitchFamily="34" charset="0"/>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17" name="Google Shape;17;p4">
            <a:extLst>
              <a:ext uri="{C183D7F6-B498-43B3-948B-1728B52AA6E4}">
                <adec:decorative xmlns:adec="http://schemas.microsoft.com/office/drawing/2017/decorative" val="1"/>
              </a:ext>
            </a:extLst>
          </p:cNvPr>
          <p:cNvSpPr/>
          <p:nvPr/>
        </p:nvSpPr>
        <p:spPr>
          <a:xfrm>
            <a:off x="9254059" y="-6100"/>
            <a:ext cx="2940214" cy="875893"/>
          </a:xfrm>
          <a:prstGeom prst="rect">
            <a:avLst/>
          </a:prstGeom>
          <a:solidFill>
            <a:schemeClr val="dk1"/>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Arial" panose="020B0604020202020204" pitchFamily="34" charset="0"/>
              <a:ea typeface="Calibri"/>
              <a:cs typeface="Arial" panose="020B0604020202020204" pitchFamily="34" charset="0"/>
              <a:sym typeface="Calibri"/>
            </a:endParaRPr>
          </a:p>
        </p:txBody>
      </p:sp>
      <p:pic>
        <p:nvPicPr>
          <p:cNvPr id="18" name="Google Shape;18;p4"/>
          <p:cNvPicPr preferRelativeResize="0"/>
          <p:nvPr/>
        </p:nvPicPr>
        <p:blipFill rotWithShape="1">
          <a:blip r:embed="rId2">
            <a:alphaModFix/>
          </a:blip>
          <a:srcRect/>
          <a:stretch/>
        </p:blipFill>
        <p:spPr>
          <a:xfrm>
            <a:off x="9628836" y="257770"/>
            <a:ext cx="2053002" cy="387789"/>
          </a:xfrm>
          <a:prstGeom prst="rect">
            <a:avLst/>
          </a:prstGeom>
          <a:noFill/>
          <a:ln>
            <a:noFill/>
          </a:ln>
        </p:spPr>
      </p:pic>
      <p:sp>
        <p:nvSpPr>
          <p:cNvPr id="3" name="Text Placeholder 2">
            <a:extLst>
              <a:ext uri="{FF2B5EF4-FFF2-40B4-BE49-F238E27FC236}">
                <a16:creationId xmlns:a16="http://schemas.microsoft.com/office/drawing/2014/main" id="{1E7F8F44-B635-4FCB-8D18-224854E87C3B}"/>
              </a:ext>
            </a:extLst>
          </p:cNvPr>
          <p:cNvSpPr>
            <a:spLocks noGrp="1"/>
          </p:cNvSpPr>
          <p:nvPr>
            <p:ph type="body" sz="quarter" idx="10"/>
          </p:nvPr>
        </p:nvSpPr>
        <p:spPr>
          <a:xfrm>
            <a:off x="960438" y="4491038"/>
            <a:ext cx="5661025" cy="544512"/>
          </a:xfrm>
        </p:spPr>
        <p:txBody>
          <a:bodyPr/>
          <a:lstStyle>
            <a:lvl1pPr marL="50800" indent="0">
              <a:buNone/>
              <a:defRPr>
                <a:latin typeface="Arial" panose="020B0604020202020204" pitchFamily="34" charset="0"/>
                <a:cs typeface="Arial" panose="020B0604020202020204" pitchFamily="34" charset="0"/>
              </a:defRPr>
            </a:lvl1pPr>
          </a:lstStyle>
          <a:p>
            <a:pPr lvl="0"/>
            <a:endParaRPr lang="en-US"/>
          </a:p>
        </p:txBody>
      </p:sp>
      <p:sp>
        <p:nvSpPr>
          <p:cNvPr id="5" name="Content Placeholder 4">
            <a:extLst>
              <a:ext uri="{FF2B5EF4-FFF2-40B4-BE49-F238E27FC236}">
                <a16:creationId xmlns:a16="http://schemas.microsoft.com/office/drawing/2014/main" id="{2A388248-0E75-42A8-A19A-2B4C7ECE9F1F}"/>
              </a:ext>
            </a:extLst>
          </p:cNvPr>
          <p:cNvSpPr>
            <a:spLocks noGrp="1"/>
          </p:cNvSpPr>
          <p:nvPr>
            <p:ph sz="quarter" idx="11"/>
          </p:nvPr>
        </p:nvSpPr>
        <p:spPr>
          <a:xfrm>
            <a:off x="960438" y="5208588"/>
            <a:ext cx="5661025" cy="544512"/>
          </a:xfrm>
        </p:spPr>
        <p:txBody>
          <a:bodyPr/>
          <a:lstStyle>
            <a:lvl1pPr marL="50800" indent="0">
              <a:buNone/>
              <a:defRPr>
                <a:latin typeface="Arial" panose="020B0604020202020204" pitchFamily="34" charset="0"/>
                <a:cs typeface="Arial" panose="020B0604020202020204" pitchFamily="34" charset="0"/>
              </a:defRPr>
            </a:lvl1pPr>
          </a:lstStyle>
          <a:p>
            <a:pPr lvl="0"/>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rey background White corner logo" userDrawn="1">
  <p:cSld name="Grey background White corner logo">
    <p:spTree>
      <p:nvGrpSpPr>
        <p:cNvPr id="1" name="Shape 19"/>
        <p:cNvGrpSpPr/>
        <p:nvPr/>
      </p:nvGrpSpPr>
      <p:grpSpPr>
        <a:xfrm>
          <a:off x="0" y="0"/>
          <a:ext cx="0" cy="0"/>
          <a:chOff x="0" y="0"/>
          <a:chExt cx="0" cy="0"/>
        </a:xfrm>
      </p:grpSpPr>
      <p:sp>
        <p:nvSpPr>
          <p:cNvPr id="21" name="Google Shape;21;p5">
            <a:extLst>
              <a:ext uri="{C183D7F6-B498-43B3-948B-1728B52AA6E4}">
                <adec:decorative xmlns:adec="http://schemas.microsoft.com/office/drawing/2017/decorative" val="1"/>
              </a:ext>
            </a:extLst>
          </p:cNvPr>
          <p:cNvSpPr/>
          <p:nvPr userDrawn="1"/>
        </p:nvSpPr>
        <p:spPr>
          <a:xfrm>
            <a:off x="0" y="-1"/>
            <a:ext cx="12192000" cy="6858001"/>
          </a:xfrm>
          <a:prstGeom prst="rect">
            <a:avLst/>
          </a:prstGeom>
          <a:solidFill>
            <a:srgbClr val="3A3C3D"/>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rgbClr val="3A3C3D"/>
              </a:solidFill>
              <a:latin typeface="Arial" panose="020B0604020202020204" pitchFamily="34" charset="0"/>
              <a:ea typeface="Calibri"/>
              <a:cs typeface="Arial" panose="020B0604020202020204" pitchFamily="34" charset="0"/>
              <a:sym typeface="Calibri"/>
            </a:endParaRPr>
          </a:p>
        </p:txBody>
      </p:sp>
      <p:sp>
        <p:nvSpPr>
          <p:cNvPr id="20" name="Google Shape;20;p5"/>
          <p:cNvSpPr txBox="1">
            <a:spLocks noGrp="1"/>
          </p:cNvSpPr>
          <p:nvPr>
            <p:ph type="title"/>
          </p:nvPr>
        </p:nvSpPr>
        <p:spPr>
          <a:xfrm>
            <a:off x="838200" y="140063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500"/>
              <a:buNone/>
              <a:defRPr>
                <a:latin typeface="Arial" panose="020B0604020202020204" pitchFamily="34" charset="0"/>
                <a:cs typeface="Arial" panose="020B0604020202020204" pitchFamily="34" charset="0"/>
              </a:defRPr>
            </a:lvl1pPr>
            <a:lvl2pPr lvl="1" algn="l">
              <a:lnSpc>
                <a:spcPct val="90000"/>
              </a:lnSpc>
              <a:spcBef>
                <a:spcPts val="0"/>
              </a:spcBef>
              <a:spcAft>
                <a:spcPts val="0"/>
              </a:spcAft>
              <a:buSzPts val="3500"/>
              <a:buNone/>
              <a:defRPr/>
            </a:lvl2pPr>
            <a:lvl3pPr lvl="2" algn="l">
              <a:lnSpc>
                <a:spcPct val="90000"/>
              </a:lnSpc>
              <a:spcBef>
                <a:spcPts val="0"/>
              </a:spcBef>
              <a:spcAft>
                <a:spcPts val="0"/>
              </a:spcAft>
              <a:buSzPts val="3500"/>
              <a:buNone/>
              <a:defRPr/>
            </a:lvl3pPr>
            <a:lvl4pPr lvl="3" algn="l">
              <a:lnSpc>
                <a:spcPct val="90000"/>
              </a:lnSpc>
              <a:spcBef>
                <a:spcPts val="0"/>
              </a:spcBef>
              <a:spcAft>
                <a:spcPts val="0"/>
              </a:spcAft>
              <a:buSzPts val="3500"/>
              <a:buNone/>
              <a:defRPr/>
            </a:lvl4pPr>
            <a:lvl5pPr lvl="4" algn="l">
              <a:lnSpc>
                <a:spcPct val="90000"/>
              </a:lnSpc>
              <a:spcBef>
                <a:spcPts val="0"/>
              </a:spcBef>
              <a:spcAft>
                <a:spcPts val="0"/>
              </a:spcAft>
              <a:buSzPts val="3500"/>
              <a:buNone/>
              <a:defRPr/>
            </a:lvl5pPr>
            <a:lvl6pPr lvl="5" algn="l">
              <a:lnSpc>
                <a:spcPct val="90000"/>
              </a:lnSpc>
              <a:spcBef>
                <a:spcPts val="0"/>
              </a:spcBef>
              <a:spcAft>
                <a:spcPts val="0"/>
              </a:spcAft>
              <a:buSzPts val="3500"/>
              <a:buNone/>
              <a:defRPr/>
            </a:lvl6pPr>
            <a:lvl7pPr lvl="6" algn="l">
              <a:lnSpc>
                <a:spcPct val="90000"/>
              </a:lnSpc>
              <a:spcBef>
                <a:spcPts val="0"/>
              </a:spcBef>
              <a:spcAft>
                <a:spcPts val="0"/>
              </a:spcAft>
              <a:buSzPts val="3500"/>
              <a:buNone/>
              <a:defRPr/>
            </a:lvl7pPr>
            <a:lvl8pPr lvl="7" algn="l">
              <a:lnSpc>
                <a:spcPct val="90000"/>
              </a:lnSpc>
              <a:spcBef>
                <a:spcPts val="0"/>
              </a:spcBef>
              <a:spcAft>
                <a:spcPts val="0"/>
              </a:spcAft>
              <a:buSzPts val="3500"/>
              <a:buNone/>
              <a:defRPr/>
            </a:lvl8pPr>
            <a:lvl9pPr lvl="8" algn="l">
              <a:lnSpc>
                <a:spcPct val="90000"/>
              </a:lnSpc>
              <a:spcBef>
                <a:spcPts val="0"/>
              </a:spcBef>
              <a:spcAft>
                <a:spcPts val="0"/>
              </a:spcAft>
              <a:buSzPts val="3500"/>
              <a:buNone/>
              <a:defRPr/>
            </a:lvl9pPr>
          </a:lstStyle>
          <a:p>
            <a:endParaRPr/>
          </a:p>
        </p:txBody>
      </p:sp>
      <p:pic>
        <p:nvPicPr>
          <p:cNvPr id="22" name="Google Shape;22;p5" descr="A black and white sign&#10;&#10;Description automatically generated with low confidence"/>
          <p:cNvPicPr preferRelativeResize="0"/>
          <p:nvPr/>
        </p:nvPicPr>
        <p:blipFill rotWithShape="1">
          <a:blip r:embed="rId2">
            <a:alphaModFix/>
          </a:blip>
          <a:srcRect/>
          <a:stretch/>
        </p:blipFill>
        <p:spPr>
          <a:xfrm>
            <a:off x="9963396" y="363022"/>
            <a:ext cx="1823853" cy="344506"/>
          </a:xfrm>
          <a:prstGeom prst="rect">
            <a:avLst/>
          </a:prstGeom>
          <a:noFill/>
          <a:ln>
            <a:noFill/>
          </a:ln>
        </p:spPr>
      </p:pic>
      <p:sp>
        <p:nvSpPr>
          <p:cNvPr id="9" name="Text Placeholder 2">
            <a:extLst>
              <a:ext uri="{FF2B5EF4-FFF2-40B4-BE49-F238E27FC236}">
                <a16:creationId xmlns:a16="http://schemas.microsoft.com/office/drawing/2014/main" id="{FF1DB766-EC6F-42E7-B10F-80B2DF02131D}"/>
              </a:ext>
            </a:extLst>
          </p:cNvPr>
          <p:cNvSpPr>
            <a:spLocks noGrp="1"/>
          </p:cNvSpPr>
          <p:nvPr>
            <p:ph type="body" sz="quarter" idx="10"/>
          </p:nvPr>
        </p:nvSpPr>
        <p:spPr>
          <a:xfrm>
            <a:off x="838201" y="3026521"/>
            <a:ext cx="10515600" cy="665806"/>
          </a:xfrm>
        </p:spPr>
        <p:txBody>
          <a:bodyPr/>
          <a:lstStyle>
            <a:lvl1pPr marL="50800" indent="0">
              <a:buNone/>
              <a:defRPr baseline="0">
                <a:solidFill>
                  <a:schemeClr val="accent1">
                    <a:lumMod val="40000"/>
                    <a:lumOff val="60000"/>
                  </a:schemeClr>
                </a:solidFill>
                <a:latin typeface="Arial" panose="020B0604020202020204" pitchFamily="34" charset="0"/>
                <a:cs typeface="Arial" panose="020B0604020202020204" pitchFamily="34" charset="0"/>
              </a:defRPr>
            </a:lvl1pPr>
          </a:lstStyle>
          <a:p>
            <a:pPr lvl="0"/>
            <a:endParaRPr lang="en-US"/>
          </a:p>
        </p:txBody>
      </p:sp>
      <p:sp>
        <p:nvSpPr>
          <p:cNvPr id="10" name="Text Placeholder 4">
            <a:extLst>
              <a:ext uri="{FF2B5EF4-FFF2-40B4-BE49-F238E27FC236}">
                <a16:creationId xmlns:a16="http://schemas.microsoft.com/office/drawing/2014/main" id="{D153BC2E-365C-419B-84C0-08B0CBBB1507}"/>
              </a:ext>
            </a:extLst>
          </p:cNvPr>
          <p:cNvSpPr>
            <a:spLocks noGrp="1"/>
          </p:cNvSpPr>
          <p:nvPr>
            <p:ph type="body" sz="quarter" idx="11"/>
          </p:nvPr>
        </p:nvSpPr>
        <p:spPr>
          <a:xfrm>
            <a:off x="838200" y="3992646"/>
            <a:ext cx="10515600" cy="787400"/>
          </a:xfrm>
        </p:spPr>
        <p:txBody>
          <a:bodyPr/>
          <a:lstStyle>
            <a:lvl1pPr marL="50800" indent="0">
              <a:buNone/>
              <a:defRPr baseline="0">
                <a:solidFill>
                  <a:schemeClr val="accent1">
                    <a:lumMod val="40000"/>
                    <a:lumOff val="60000"/>
                  </a:schemeClr>
                </a:solidFill>
                <a:latin typeface="Arial" panose="020B0604020202020204" pitchFamily="34" charset="0"/>
                <a:cs typeface="Arial" panose="020B0604020202020204" pitchFamily="34" charset="0"/>
              </a:defRPr>
            </a:lvl1pPr>
          </a:lstStyle>
          <a:p>
            <a:pPr lvl="0"/>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logo corner" userDrawn="1">
  <p:cSld name="main logo corn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38200" y="111669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500"/>
              <a:buNone/>
              <a:defRPr/>
            </a:lvl1pPr>
            <a:lvl2pPr lvl="1" algn="l">
              <a:lnSpc>
                <a:spcPct val="90000"/>
              </a:lnSpc>
              <a:spcBef>
                <a:spcPts val="0"/>
              </a:spcBef>
              <a:spcAft>
                <a:spcPts val="0"/>
              </a:spcAft>
              <a:buSzPts val="3500"/>
              <a:buNone/>
              <a:defRPr/>
            </a:lvl2pPr>
            <a:lvl3pPr lvl="2" algn="l">
              <a:lnSpc>
                <a:spcPct val="90000"/>
              </a:lnSpc>
              <a:spcBef>
                <a:spcPts val="0"/>
              </a:spcBef>
              <a:spcAft>
                <a:spcPts val="0"/>
              </a:spcAft>
              <a:buSzPts val="3500"/>
              <a:buNone/>
              <a:defRPr/>
            </a:lvl3pPr>
            <a:lvl4pPr lvl="3" algn="l">
              <a:lnSpc>
                <a:spcPct val="90000"/>
              </a:lnSpc>
              <a:spcBef>
                <a:spcPts val="0"/>
              </a:spcBef>
              <a:spcAft>
                <a:spcPts val="0"/>
              </a:spcAft>
              <a:buSzPts val="3500"/>
              <a:buNone/>
              <a:defRPr/>
            </a:lvl4pPr>
            <a:lvl5pPr lvl="4" algn="l">
              <a:lnSpc>
                <a:spcPct val="90000"/>
              </a:lnSpc>
              <a:spcBef>
                <a:spcPts val="0"/>
              </a:spcBef>
              <a:spcAft>
                <a:spcPts val="0"/>
              </a:spcAft>
              <a:buSzPts val="3500"/>
              <a:buNone/>
              <a:defRPr/>
            </a:lvl5pPr>
            <a:lvl6pPr lvl="5" algn="l">
              <a:lnSpc>
                <a:spcPct val="90000"/>
              </a:lnSpc>
              <a:spcBef>
                <a:spcPts val="0"/>
              </a:spcBef>
              <a:spcAft>
                <a:spcPts val="0"/>
              </a:spcAft>
              <a:buSzPts val="3500"/>
              <a:buNone/>
              <a:defRPr/>
            </a:lvl6pPr>
            <a:lvl7pPr lvl="6" algn="l">
              <a:lnSpc>
                <a:spcPct val="90000"/>
              </a:lnSpc>
              <a:spcBef>
                <a:spcPts val="0"/>
              </a:spcBef>
              <a:spcAft>
                <a:spcPts val="0"/>
              </a:spcAft>
              <a:buSzPts val="3500"/>
              <a:buNone/>
              <a:defRPr/>
            </a:lvl7pPr>
            <a:lvl8pPr lvl="7" algn="l">
              <a:lnSpc>
                <a:spcPct val="90000"/>
              </a:lnSpc>
              <a:spcBef>
                <a:spcPts val="0"/>
              </a:spcBef>
              <a:spcAft>
                <a:spcPts val="0"/>
              </a:spcAft>
              <a:buSzPts val="3500"/>
              <a:buNone/>
              <a:defRPr/>
            </a:lvl8pPr>
            <a:lvl9pPr lvl="8" algn="l">
              <a:lnSpc>
                <a:spcPct val="90000"/>
              </a:lnSpc>
              <a:spcBef>
                <a:spcPts val="0"/>
              </a:spcBef>
              <a:spcAft>
                <a:spcPts val="0"/>
              </a:spcAft>
              <a:buSzPts val="3500"/>
              <a:buNone/>
              <a:defRPr/>
            </a:lvl9pPr>
          </a:lstStyle>
          <a:p>
            <a:endParaRPr/>
          </a:p>
        </p:txBody>
      </p:sp>
      <p:sp>
        <p:nvSpPr>
          <p:cNvPr id="4" name="Google Shape;7;p1">
            <a:extLst>
              <a:ext uri="{FF2B5EF4-FFF2-40B4-BE49-F238E27FC236}">
                <a16:creationId xmlns:a16="http://schemas.microsoft.com/office/drawing/2014/main" id="{2C2D5096-0CC8-411E-A02D-A4B254F7C237}"/>
              </a:ext>
            </a:extLst>
          </p:cNvPr>
          <p:cNvSpPr txBox="1">
            <a:spLocks noGrp="1"/>
          </p:cNvSpPr>
          <p:nvPr>
            <p:ph idx="1"/>
          </p:nvPr>
        </p:nvSpPr>
        <p:spPr>
          <a:xfrm>
            <a:off x="838200" y="2673751"/>
            <a:ext cx="10515600" cy="3503211"/>
          </a:xfrm>
          <a:prstGeom prst="rect">
            <a:avLst/>
          </a:prstGeom>
          <a:noFill/>
          <a:ln>
            <a:noFill/>
          </a:ln>
        </p:spPr>
        <p:txBody>
          <a:bodyPr spcFirstLastPara="1" wrap="square" lIns="91425" tIns="45700" rIns="91425" bIns="45700" anchor="t" anchorCtr="0">
            <a:normAutofit/>
          </a:bodyPr>
          <a:lstStyle>
            <a:lvl1pPr marL="50800" marR="0" lvl="0" indent="0" algn="l" rtl="0">
              <a:lnSpc>
                <a:spcPct val="90000"/>
              </a:lnSpc>
              <a:spcBef>
                <a:spcPts val="1000"/>
              </a:spcBef>
              <a:spcAft>
                <a:spcPts val="0"/>
              </a:spcAft>
              <a:buClr>
                <a:schemeClr val="accent1"/>
              </a:buClr>
              <a:buSzPts val="2800"/>
              <a:buFont typeface="Arial"/>
              <a:buNone/>
              <a:defRPr sz="28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Calibri"/>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pic>
        <p:nvPicPr>
          <p:cNvPr id="25" name="Google Shape;25;p6">
            <a:extLs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345374" y="6218073"/>
            <a:ext cx="1780309" cy="336281"/>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hree item circle pictures" userDrawn="1">
  <p:cSld name="1_three item circle pictures">
    <p:bg>
      <p:bgPr>
        <a:solidFill>
          <a:srgbClr val="FFFFFF"/>
        </a:solidFill>
        <a:effectLst/>
      </p:bgPr>
    </p:bg>
    <p:spTree>
      <p:nvGrpSpPr>
        <p:cNvPr id="1" name="Shape 26"/>
        <p:cNvGrpSpPr/>
        <p:nvPr/>
      </p:nvGrpSpPr>
      <p:grpSpPr>
        <a:xfrm>
          <a:off x="0" y="0"/>
          <a:ext cx="0" cy="0"/>
          <a:chOff x="0" y="0"/>
          <a:chExt cx="0" cy="0"/>
        </a:xfrm>
      </p:grpSpPr>
      <p:sp>
        <p:nvSpPr>
          <p:cNvPr id="29" name="Google Shape;29;p7"/>
          <p:cNvSpPr txBox="1">
            <a:spLocks noGrp="1"/>
          </p:cNvSpPr>
          <p:nvPr>
            <p:ph type="title"/>
          </p:nvPr>
        </p:nvSpPr>
        <p:spPr>
          <a:xfrm>
            <a:off x="987335" y="-165517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1800"/>
              <a:buNone/>
              <a:defRPr>
                <a:latin typeface="Arial" panose="020B0604020202020204" pitchFamily="34" charset="0"/>
                <a:cs typeface="Arial" panose="020B0604020202020204" pitchFamily="34" charset="0"/>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30" name="Google Shape;30;p7">
            <a:extLst>
              <a:ext uri="{C183D7F6-B498-43B3-948B-1728B52AA6E4}">
                <adec:decorative xmlns:adec="http://schemas.microsoft.com/office/drawing/2017/decorative" val="1"/>
              </a:ext>
            </a:extLst>
          </p:cNvPr>
          <p:cNvSpPr/>
          <p:nvPr/>
        </p:nvSpPr>
        <p:spPr>
          <a:xfrm>
            <a:off x="700640" y="1080655"/>
            <a:ext cx="2743200" cy="1828800"/>
          </a:xfrm>
          <a:prstGeom prst="rect">
            <a:avLst/>
          </a:prstGeom>
          <a:noFill/>
          <a:ln w="9525" cap="flat" cmpd="sng">
            <a:solidFill>
              <a:schemeClr val="accent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cxnSp>
        <p:nvCxnSpPr>
          <p:cNvPr id="27" name="Google Shape;27;p7">
            <a:extLst>
              <a:ext uri="{C183D7F6-B498-43B3-948B-1728B52AA6E4}">
                <adec:decorative xmlns:adec="http://schemas.microsoft.com/office/drawing/2017/decorative" val="1"/>
              </a:ext>
            </a:extLst>
          </p:cNvPr>
          <p:cNvCxnSpPr/>
          <p:nvPr/>
        </p:nvCxnSpPr>
        <p:spPr>
          <a:xfrm>
            <a:off x="3443840" y="2909455"/>
            <a:ext cx="1280560" cy="1280556"/>
          </a:xfrm>
          <a:prstGeom prst="straightConnector1">
            <a:avLst/>
          </a:prstGeom>
          <a:noFill/>
          <a:ln w="9525" cap="flat" cmpd="sng">
            <a:solidFill>
              <a:schemeClr val="accent2"/>
            </a:solidFill>
            <a:prstDash val="dash"/>
            <a:round/>
            <a:headEnd type="none" w="sm" len="sm"/>
            <a:tailEnd type="none" w="sm" len="sm"/>
          </a:ln>
        </p:spPr>
      </p:cxnSp>
      <p:sp>
        <p:nvSpPr>
          <p:cNvPr id="31" name="Google Shape;31;p7">
            <a:extLst>
              <a:ext uri="{C183D7F6-B498-43B3-948B-1728B52AA6E4}">
                <adec:decorative xmlns:adec="http://schemas.microsoft.com/office/drawing/2017/decorative" val="1"/>
              </a:ext>
            </a:extLst>
          </p:cNvPr>
          <p:cNvSpPr/>
          <p:nvPr/>
        </p:nvSpPr>
        <p:spPr>
          <a:xfrm>
            <a:off x="4724400" y="4190011"/>
            <a:ext cx="2743200" cy="1828800"/>
          </a:xfrm>
          <a:prstGeom prst="rect">
            <a:avLst/>
          </a:prstGeom>
          <a:noFill/>
          <a:ln w="9525" cap="flat" cmpd="sng">
            <a:solidFill>
              <a:schemeClr val="accent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cxnSp>
        <p:nvCxnSpPr>
          <p:cNvPr id="28" name="Google Shape;28;p7">
            <a:extLst>
              <a:ext uri="{C183D7F6-B498-43B3-948B-1728B52AA6E4}">
                <adec:decorative xmlns:adec="http://schemas.microsoft.com/office/drawing/2017/decorative" val="1"/>
              </a:ext>
            </a:extLst>
          </p:cNvPr>
          <p:cNvCxnSpPr/>
          <p:nvPr/>
        </p:nvCxnSpPr>
        <p:spPr>
          <a:xfrm rot="10800000" flipH="1">
            <a:off x="7467600" y="2909455"/>
            <a:ext cx="1152931" cy="1280556"/>
          </a:xfrm>
          <a:prstGeom prst="straightConnector1">
            <a:avLst/>
          </a:prstGeom>
          <a:noFill/>
          <a:ln w="9525" cap="flat" cmpd="sng">
            <a:solidFill>
              <a:schemeClr val="accent2"/>
            </a:solidFill>
            <a:prstDash val="dash"/>
            <a:round/>
            <a:headEnd type="none" w="sm" len="sm"/>
            <a:tailEnd type="none" w="sm" len="sm"/>
          </a:ln>
        </p:spPr>
      </p:cxnSp>
      <p:sp>
        <p:nvSpPr>
          <p:cNvPr id="32" name="Google Shape;32;p7">
            <a:extLst>
              <a:ext uri="{C183D7F6-B498-43B3-948B-1728B52AA6E4}">
                <adec:decorative xmlns:adec="http://schemas.microsoft.com/office/drawing/2017/decorative" val="1"/>
              </a:ext>
            </a:extLst>
          </p:cNvPr>
          <p:cNvSpPr/>
          <p:nvPr/>
        </p:nvSpPr>
        <p:spPr>
          <a:xfrm>
            <a:off x="8620531" y="1080655"/>
            <a:ext cx="2743200" cy="1828800"/>
          </a:xfrm>
          <a:prstGeom prst="rect">
            <a:avLst/>
          </a:prstGeom>
          <a:noFill/>
          <a:ln w="9525" cap="flat" cmpd="sng">
            <a:solidFill>
              <a:schemeClr val="accent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pic>
        <p:nvPicPr>
          <p:cNvPr id="33" name="Google Shape;33;p7">
            <a:extLs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345374" y="6218073"/>
            <a:ext cx="1780309" cy="336281"/>
          </a:xfrm>
          <a:prstGeom prst="rect">
            <a:avLst/>
          </a:prstGeom>
          <a:noFill/>
          <a:ln>
            <a:noFill/>
          </a:ln>
        </p:spPr>
      </p:pic>
      <p:sp>
        <p:nvSpPr>
          <p:cNvPr id="3" name="Text Placeholder 2">
            <a:extLst>
              <a:ext uri="{FF2B5EF4-FFF2-40B4-BE49-F238E27FC236}">
                <a16:creationId xmlns:a16="http://schemas.microsoft.com/office/drawing/2014/main" id="{A54BF0F2-F16D-42C4-AF3E-2A4481DFE1F5}"/>
              </a:ext>
            </a:extLst>
          </p:cNvPr>
          <p:cNvSpPr>
            <a:spLocks noGrp="1"/>
          </p:cNvSpPr>
          <p:nvPr>
            <p:ph type="body" sz="quarter" idx="10"/>
          </p:nvPr>
        </p:nvSpPr>
        <p:spPr>
          <a:xfrm>
            <a:off x="3669175" y="1081087"/>
            <a:ext cx="3798425" cy="678265"/>
          </a:xfrm>
        </p:spPr>
        <p:txBody>
          <a:bodyPr>
            <a:normAutofit/>
          </a:bodyPr>
          <a:lstStyle>
            <a:lvl1pPr marL="50800" indent="0">
              <a:buNone/>
              <a:defRPr sz="2500">
                <a:latin typeface="Arial" panose="020B0604020202020204" pitchFamily="34" charset="0"/>
                <a:cs typeface="Arial" panose="020B0604020202020204" pitchFamily="34" charset="0"/>
              </a:defRPr>
            </a:lvl1pPr>
          </a:lstStyle>
          <a:p>
            <a:pPr lvl="0"/>
            <a:endParaRPr lang="en-US"/>
          </a:p>
        </p:txBody>
      </p:sp>
      <p:sp>
        <p:nvSpPr>
          <p:cNvPr id="5" name="Text Placeholder 4">
            <a:extLst>
              <a:ext uri="{FF2B5EF4-FFF2-40B4-BE49-F238E27FC236}">
                <a16:creationId xmlns:a16="http://schemas.microsoft.com/office/drawing/2014/main" id="{8BBF8531-609E-4363-91FB-85A2090950E4}"/>
              </a:ext>
            </a:extLst>
          </p:cNvPr>
          <p:cNvSpPr>
            <a:spLocks noGrp="1"/>
          </p:cNvSpPr>
          <p:nvPr>
            <p:ph type="body" sz="quarter" idx="13"/>
          </p:nvPr>
        </p:nvSpPr>
        <p:spPr>
          <a:xfrm>
            <a:off x="3668713" y="1898650"/>
            <a:ext cx="3798887" cy="1141413"/>
          </a:xfrm>
        </p:spPr>
        <p:txBody>
          <a:bodyPr/>
          <a:lstStyle>
            <a:lvl1pPr marL="50800" indent="0">
              <a:buNone/>
              <a:defRPr>
                <a:solidFill>
                  <a:srgbClr val="000000"/>
                </a:solidFill>
                <a:latin typeface="Arial" panose="020B0604020202020204" pitchFamily="34" charset="0"/>
                <a:cs typeface="Arial" panose="020B0604020202020204" pitchFamily="34" charset="0"/>
              </a:defRPr>
            </a:lvl1pPr>
          </a:lstStyle>
          <a:p>
            <a:pPr lvl="0"/>
            <a:endParaRPr lang="en-US"/>
          </a:p>
        </p:txBody>
      </p:sp>
      <p:sp>
        <p:nvSpPr>
          <p:cNvPr id="11" name="Text Placeholder 2">
            <a:extLst>
              <a:ext uri="{FF2B5EF4-FFF2-40B4-BE49-F238E27FC236}">
                <a16:creationId xmlns:a16="http://schemas.microsoft.com/office/drawing/2014/main" id="{70A8299C-516F-454F-8140-EBAC919F3EA0}"/>
              </a:ext>
            </a:extLst>
          </p:cNvPr>
          <p:cNvSpPr>
            <a:spLocks noGrp="1"/>
          </p:cNvSpPr>
          <p:nvPr>
            <p:ph type="body" sz="quarter" idx="11"/>
          </p:nvPr>
        </p:nvSpPr>
        <p:spPr>
          <a:xfrm>
            <a:off x="236222" y="4189845"/>
            <a:ext cx="4109374" cy="548410"/>
          </a:xfrm>
        </p:spPr>
        <p:txBody>
          <a:bodyPr>
            <a:normAutofit/>
          </a:bodyPr>
          <a:lstStyle>
            <a:lvl1pPr marL="50800" indent="0" algn="r">
              <a:buNone/>
              <a:defRPr sz="2500">
                <a:latin typeface="Arial" panose="020B0604020202020204" pitchFamily="34" charset="0"/>
                <a:cs typeface="Arial" panose="020B0604020202020204" pitchFamily="34" charset="0"/>
              </a:defRPr>
            </a:lvl1pPr>
          </a:lstStyle>
          <a:p>
            <a:pPr lvl="0"/>
            <a:endParaRPr lang="en-US"/>
          </a:p>
        </p:txBody>
      </p:sp>
      <p:sp>
        <p:nvSpPr>
          <p:cNvPr id="7" name="Text Placeholder 6">
            <a:extLst>
              <a:ext uri="{FF2B5EF4-FFF2-40B4-BE49-F238E27FC236}">
                <a16:creationId xmlns:a16="http://schemas.microsoft.com/office/drawing/2014/main" id="{29CA257C-04F0-44EE-8E2B-5D4F2697F0DB}"/>
              </a:ext>
            </a:extLst>
          </p:cNvPr>
          <p:cNvSpPr>
            <a:spLocks noGrp="1"/>
          </p:cNvSpPr>
          <p:nvPr>
            <p:ph type="body" sz="quarter" idx="14"/>
          </p:nvPr>
        </p:nvSpPr>
        <p:spPr>
          <a:xfrm>
            <a:off x="236222" y="4849813"/>
            <a:ext cx="4109373" cy="1168400"/>
          </a:xfrm>
        </p:spPr>
        <p:txBody>
          <a:bodyPr/>
          <a:lstStyle>
            <a:lvl1pPr marL="50800" indent="0" algn="r">
              <a:buNone/>
              <a:defRPr>
                <a:solidFill>
                  <a:srgbClr val="000000"/>
                </a:solidFill>
                <a:latin typeface="Arial" panose="020B0604020202020204" pitchFamily="34" charset="0"/>
                <a:cs typeface="Arial" panose="020B0604020202020204" pitchFamily="34" charset="0"/>
              </a:defRPr>
            </a:lvl1pPr>
          </a:lstStyle>
          <a:p>
            <a:pPr lvl="0"/>
            <a:endParaRPr lang="en-US"/>
          </a:p>
        </p:txBody>
      </p:sp>
      <p:sp>
        <p:nvSpPr>
          <p:cNvPr id="12" name="Text Placeholder 2">
            <a:extLst>
              <a:ext uri="{FF2B5EF4-FFF2-40B4-BE49-F238E27FC236}">
                <a16:creationId xmlns:a16="http://schemas.microsoft.com/office/drawing/2014/main" id="{3404FA12-71FF-4F43-BAAF-DBE71275962C}"/>
              </a:ext>
            </a:extLst>
          </p:cNvPr>
          <p:cNvSpPr>
            <a:spLocks noGrp="1"/>
          </p:cNvSpPr>
          <p:nvPr>
            <p:ph type="body" sz="quarter" idx="12"/>
          </p:nvPr>
        </p:nvSpPr>
        <p:spPr>
          <a:xfrm>
            <a:off x="8620532" y="3422871"/>
            <a:ext cx="2743200" cy="636687"/>
          </a:xfrm>
        </p:spPr>
        <p:txBody>
          <a:bodyPr>
            <a:normAutofit/>
          </a:bodyPr>
          <a:lstStyle>
            <a:lvl1pPr marL="50800" indent="0">
              <a:buNone/>
              <a:defRPr sz="2500">
                <a:latin typeface="Arial" panose="020B0604020202020204" pitchFamily="34" charset="0"/>
                <a:cs typeface="Arial" panose="020B0604020202020204" pitchFamily="34" charset="0"/>
              </a:defRPr>
            </a:lvl1pPr>
          </a:lstStyle>
          <a:p>
            <a:pPr lvl="0"/>
            <a:endParaRPr lang="en-US"/>
          </a:p>
        </p:txBody>
      </p:sp>
      <p:sp>
        <p:nvSpPr>
          <p:cNvPr id="9" name="Text Placeholder 8">
            <a:extLst>
              <a:ext uri="{FF2B5EF4-FFF2-40B4-BE49-F238E27FC236}">
                <a16:creationId xmlns:a16="http://schemas.microsoft.com/office/drawing/2014/main" id="{472328B2-1AAF-4125-ABD5-E4E83F5930B8}"/>
              </a:ext>
            </a:extLst>
          </p:cNvPr>
          <p:cNvSpPr>
            <a:spLocks noGrp="1"/>
          </p:cNvSpPr>
          <p:nvPr>
            <p:ph type="body" sz="quarter" idx="15"/>
          </p:nvPr>
        </p:nvSpPr>
        <p:spPr>
          <a:xfrm>
            <a:off x="8620125" y="4166863"/>
            <a:ext cx="2882900" cy="906462"/>
          </a:xfrm>
        </p:spPr>
        <p:txBody>
          <a:bodyPr/>
          <a:lstStyle>
            <a:lvl1pPr marL="50800" indent="0">
              <a:buNone/>
              <a:defRPr>
                <a:solidFill>
                  <a:srgbClr val="000000"/>
                </a:solidFill>
                <a:latin typeface="Arial" panose="020B0604020202020204" pitchFamily="34" charset="0"/>
                <a:cs typeface="Arial" panose="020B0604020202020204" pitchFamily="34" charset="0"/>
              </a:defRPr>
            </a:lvl1pPr>
          </a:lstStyle>
          <a:p>
            <a:pPr lvl="0"/>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io page" userDrawn="1">
  <p:cSld name="1_bio page">
    <p:bg>
      <p:bgPr>
        <a:solidFill>
          <a:srgbClr val="FFFFFF"/>
        </a:solidFill>
        <a:effectLst/>
      </p:bgPr>
    </p:bg>
    <p:spTree>
      <p:nvGrpSpPr>
        <p:cNvPr id="1" name="Shape 34"/>
        <p:cNvGrpSpPr/>
        <p:nvPr/>
      </p:nvGrpSpPr>
      <p:grpSpPr>
        <a:xfrm>
          <a:off x="0" y="0"/>
          <a:ext cx="0" cy="0"/>
          <a:chOff x="0" y="0"/>
          <a:chExt cx="0" cy="0"/>
        </a:xfrm>
      </p:grpSpPr>
      <p:sp>
        <p:nvSpPr>
          <p:cNvPr id="35" name="Google Shape;35;p8">
            <a:extLst>
              <a:ext uri="{C183D7F6-B498-43B3-948B-1728B52AA6E4}">
                <adec:decorative xmlns:adec="http://schemas.microsoft.com/office/drawing/2017/decorative" val="1"/>
              </a:ext>
            </a:extLst>
          </p:cNvPr>
          <p:cNvSpPr/>
          <p:nvPr/>
        </p:nvSpPr>
        <p:spPr>
          <a:xfrm>
            <a:off x="9960867" y="6357146"/>
            <a:ext cx="249382" cy="415217"/>
          </a:xfrm>
          <a:prstGeom prst="rect">
            <a:avLst/>
          </a:prstGeom>
          <a:no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Clr>
                <a:schemeClr val="accent3"/>
              </a:buClr>
              <a:buSzPts val="1200"/>
              <a:buFont typeface="Arial"/>
              <a:buNone/>
            </a:pPr>
            <a:endParaRPr sz="1200" b="0" i="0" u="none" strike="noStrike" cap="none">
              <a:solidFill>
                <a:schemeClr val="accent1"/>
              </a:solidFill>
              <a:latin typeface="Arial" panose="020B0604020202020204" pitchFamily="34" charset="0"/>
              <a:ea typeface="Calibri"/>
              <a:cs typeface="Arial" panose="020B0604020202020204" pitchFamily="34" charset="0"/>
              <a:sym typeface="Calibri"/>
            </a:endParaRPr>
          </a:p>
        </p:txBody>
      </p:sp>
      <p:sp>
        <p:nvSpPr>
          <p:cNvPr id="36" name="Google Shape;36;p8"/>
          <p:cNvSpPr txBox="1">
            <a:spLocks noGrp="1"/>
          </p:cNvSpPr>
          <p:nvPr>
            <p:ph type="title"/>
          </p:nvPr>
        </p:nvSpPr>
        <p:spPr>
          <a:xfrm>
            <a:off x="960863" y="-132556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1800"/>
              <a:buNone/>
              <a:defRPr>
                <a:latin typeface="Arial" panose="020B0604020202020204" pitchFamily="34" charset="0"/>
                <a:cs typeface="Arial" panose="020B0604020202020204" pitchFamily="34" charset="0"/>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37" name="Google Shape;37;p8">
            <a:extLst>
              <a:ext uri="{C183D7F6-B498-43B3-948B-1728B52AA6E4}">
                <adec:decorative xmlns:adec="http://schemas.microsoft.com/office/drawing/2017/decorative" val="1"/>
              </a:ext>
            </a:extLst>
          </p:cNvPr>
          <p:cNvSpPr/>
          <p:nvPr/>
        </p:nvSpPr>
        <p:spPr>
          <a:xfrm>
            <a:off x="629390" y="1080655"/>
            <a:ext cx="2743200" cy="1828800"/>
          </a:xfrm>
          <a:prstGeom prst="rect">
            <a:avLst/>
          </a:prstGeom>
          <a:noFill/>
          <a:ln w="9525" cap="flat" cmpd="sng">
            <a:solidFill>
              <a:schemeClr val="accent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3" name="Text Placeholder 2">
            <a:extLst>
              <a:ext uri="{FF2B5EF4-FFF2-40B4-BE49-F238E27FC236}">
                <a16:creationId xmlns:a16="http://schemas.microsoft.com/office/drawing/2014/main" id="{E3602087-9662-4918-B349-9460034CB5FA}"/>
              </a:ext>
            </a:extLst>
          </p:cNvPr>
          <p:cNvSpPr>
            <a:spLocks noGrp="1"/>
          </p:cNvSpPr>
          <p:nvPr>
            <p:ph type="body" sz="quarter" idx="10"/>
          </p:nvPr>
        </p:nvSpPr>
        <p:spPr>
          <a:xfrm>
            <a:off x="3646488" y="1080656"/>
            <a:ext cx="7829550" cy="655547"/>
          </a:xfrm>
        </p:spPr>
        <p:txBody>
          <a:bodyPr/>
          <a:lstStyle>
            <a:lvl1pPr marL="50800" indent="0">
              <a:buNone/>
              <a:defRPr>
                <a:latin typeface="Arial" panose="020B0604020202020204" pitchFamily="34" charset="0"/>
                <a:cs typeface="Arial" panose="020B0604020202020204" pitchFamily="34" charset="0"/>
              </a:defRPr>
            </a:lvl1pPr>
          </a:lstStyle>
          <a:p>
            <a:pPr lvl="0"/>
            <a:endParaRPr lang="en-US"/>
          </a:p>
        </p:txBody>
      </p:sp>
      <p:sp>
        <p:nvSpPr>
          <p:cNvPr id="7" name="Text Placeholder 6">
            <a:extLst>
              <a:ext uri="{FF2B5EF4-FFF2-40B4-BE49-F238E27FC236}">
                <a16:creationId xmlns:a16="http://schemas.microsoft.com/office/drawing/2014/main" id="{AE335FE9-129A-4922-9B6F-A4F7E2BEA4BC}"/>
              </a:ext>
            </a:extLst>
          </p:cNvPr>
          <p:cNvSpPr>
            <a:spLocks noGrp="1"/>
          </p:cNvSpPr>
          <p:nvPr>
            <p:ph type="body" sz="quarter" idx="12"/>
          </p:nvPr>
        </p:nvSpPr>
        <p:spPr>
          <a:xfrm>
            <a:off x="3646488" y="1885950"/>
            <a:ext cx="7829550" cy="1084263"/>
          </a:xfrm>
        </p:spPr>
        <p:txBody>
          <a:bodyPr/>
          <a:lstStyle>
            <a:lvl1pPr marL="50800" indent="0">
              <a:buNone/>
              <a:defRPr>
                <a:solidFill>
                  <a:srgbClr val="000000"/>
                </a:solidFill>
              </a:defRPr>
            </a:lvl1pPr>
          </a:lstStyle>
          <a:p>
            <a:pPr lvl="0"/>
            <a:endParaRPr lang="en-US"/>
          </a:p>
        </p:txBody>
      </p:sp>
      <p:sp>
        <p:nvSpPr>
          <p:cNvPr id="5" name="Text Placeholder 4">
            <a:extLst>
              <a:ext uri="{FF2B5EF4-FFF2-40B4-BE49-F238E27FC236}">
                <a16:creationId xmlns:a16="http://schemas.microsoft.com/office/drawing/2014/main" id="{D7FB74A7-700D-4A0B-BB8D-C6470A162B6D}"/>
              </a:ext>
            </a:extLst>
          </p:cNvPr>
          <p:cNvSpPr>
            <a:spLocks noGrp="1"/>
          </p:cNvSpPr>
          <p:nvPr>
            <p:ph type="body" sz="quarter" idx="11"/>
          </p:nvPr>
        </p:nvSpPr>
        <p:spPr>
          <a:xfrm>
            <a:off x="628649" y="3887355"/>
            <a:ext cx="7748802" cy="655547"/>
          </a:xfrm>
        </p:spPr>
        <p:txBody>
          <a:bodyPr/>
          <a:lstStyle>
            <a:lvl1pPr marL="50800" indent="0" algn="r">
              <a:buNone/>
              <a:defRPr>
                <a:latin typeface="Arial" panose="020B0604020202020204" pitchFamily="34" charset="0"/>
                <a:cs typeface="Arial" panose="020B0604020202020204" pitchFamily="34" charset="0"/>
              </a:defRPr>
            </a:lvl1pPr>
          </a:lstStyle>
          <a:p>
            <a:pPr lvl="0"/>
            <a:endParaRPr lang="en-US"/>
          </a:p>
        </p:txBody>
      </p:sp>
      <p:sp>
        <p:nvSpPr>
          <p:cNvPr id="13" name="Text Placeholder 6">
            <a:extLst>
              <a:ext uri="{FF2B5EF4-FFF2-40B4-BE49-F238E27FC236}">
                <a16:creationId xmlns:a16="http://schemas.microsoft.com/office/drawing/2014/main" id="{B47DF0FE-E192-49F4-B807-CF4E2033B882}"/>
              </a:ext>
            </a:extLst>
          </p:cNvPr>
          <p:cNvSpPr>
            <a:spLocks noGrp="1"/>
          </p:cNvSpPr>
          <p:nvPr>
            <p:ph type="body" sz="quarter" idx="13"/>
          </p:nvPr>
        </p:nvSpPr>
        <p:spPr>
          <a:xfrm>
            <a:off x="628649" y="4693081"/>
            <a:ext cx="7748802" cy="1084263"/>
          </a:xfrm>
        </p:spPr>
        <p:txBody>
          <a:bodyPr/>
          <a:lstStyle>
            <a:lvl1pPr marL="50800" indent="0" algn="r">
              <a:buNone/>
              <a:defRPr>
                <a:solidFill>
                  <a:srgbClr val="000000"/>
                </a:solidFill>
              </a:defRPr>
            </a:lvl1pPr>
          </a:lstStyle>
          <a:p>
            <a:pPr lvl="0"/>
            <a:endParaRPr lang="en-US"/>
          </a:p>
        </p:txBody>
      </p:sp>
      <p:sp>
        <p:nvSpPr>
          <p:cNvPr id="38" name="Google Shape;38;p8">
            <a:extLst>
              <a:ext uri="{C183D7F6-B498-43B3-948B-1728B52AA6E4}">
                <adec:decorative xmlns:adec="http://schemas.microsoft.com/office/drawing/2017/decorative" val="1"/>
              </a:ext>
            </a:extLst>
          </p:cNvPr>
          <p:cNvSpPr/>
          <p:nvPr/>
        </p:nvSpPr>
        <p:spPr>
          <a:xfrm>
            <a:off x="8733263" y="3888579"/>
            <a:ext cx="2743200" cy="1828800"/>
          </a:xfrm>
          <a:prstGeom prst="rect">
            <a:avLst/>
          </a:prstGeom>
          <a:noFill/>
          <a:ln w="9525" cap="flat" cmpd="sng">
            <a:solidFill>
              <a:schemeClr val="accent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pic>
        <p:nvPicPr>
          <p:cNvPr id="39" name="Google Shape;39;p8">
            <a:extLs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345374" y="6218073"/>
            <a:ext cx="1780309" cy="336281"/>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ight side photo" userDrawn="1">
  <p:cSld name="right side photo">
    <p:bg>
      <p:bgPr>
        <a:solidFill>
          <a:srgbClr val="FFFFFF"/>
        </a:solidFill>
        <a:effectLst/>
      </p:bgPr>
    </p:bg>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8200" y="429568"/>
            <a:ext cx="3992563" cy="8783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1800"/>
              <a:buNone/>
              <a:defRPr>
                <a:latin typeface="Arial" panose="020B0604020202020204" pitchFamily="34" charset="0"/>
                <a:cs typeface="Arial" panose="020B0604020202020204" pitchFamily="34" charset="0"/>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3" name="Text Placeholder 2">
            <a:extLst>
              <a:ext uri="{FF2B5EF4-FFF2-40B4-BE49-F238E27FC236}">
                <a16:creationId xmlns:a16="http://schemas.microsoft.com/office/drawing/2014/main" id="{DB210087-805E-48DF-BD46-27D6BDB7582A}"/>
              </a:ext>
              <a:ext uri="{C183D7F6-B498-43B3-948B-1728B52AA6E4}">
                <adec:decorative xmlns:adec="http://schemas.microsoft.com/office/drawing/2017/decorative" val="0"/>
              </a:ext>
            </a:extLst>
          </p:cNvPr>
          <p:cNvSpPr>
            <a:spLocks noGrp="1"/>
          </p:cNvSpPr>
          <p:nvPr>
            <p:ph type="body" sz="quarter" idx="10"/>
          </p:nvPr>
        </p:nvSpPr>
        <p:spPr>
          <a:xfrm>
            <a:off x="838200" y="1423988"/>
            <a:ext cx="3992563" cy="1160462"/>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42" name="Google Shape;42;p9">
            <a:extLst>
              <a:ext uri="{C183D7F6-B498-43B3-948B-1728B52AA6E4}">
                <adec:decorative xmlns:adec="http://schemas.microsoft.com/office/drawing/2017/decorative" val="1"/>
              </a:ext>
            </a:extLst>
          </p:cNvPr>
          <p:cNvSpPr/>
          <p:nvPr/>
        </p:nvSpPr>
        <p:spPr>
          <a:xfrm>
            <a:off x="679512" y="2712043"/>
            <a:ext cx="2468880" cy="2468880"/>
          </a:xfrm>
          <a:prstGeom prst="ellipse">
            <a:avLst/>
          </a:prstGeom>
          <a:noFill/>
          <a:ln w="12700" cap="flat" cmpd="sng">
            <a:solidFill>
              <a:schemeClr val="accent2"/>
            </a:solidFill>
            <a:prstDash val="dash"/>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2"/>
              </a:buClr>
              <a:buSzPts val="1800"/>
              <a:buFont typeface="Calibri"/>
              <a:buNone/>
            </a:pPr>
            <a:endParaRPr sz="1800" b="0" i="0" u="none" strike="noStrike" cap="none">
              <a:solidFill>
                <a:schemeClr val="accent1"/>
              </a:solidFill>
              <a:latin typeface="Arial" panose="020B0604020202020204" pitchFamily="34" charset="0"/>
              <a:ea typeface="Calibri"/>
              <a:cs typeface="Arial" panose="020B0604020202020204" pitchFamily="34" charset="0"/>
              <a:sym typeface="Calibri"/>
            </a:endParaRPr>
          </a:p>
        </p:txBody>
      </p:sp>
      <p:sp>
        <p:nvSpPr>
          <p:cNvPr id="43" name="Google Shape;43;p9">
            <a:extLst>
              <a:ext uri="{C183D7F6-B498-43B3-948B-1728B52AA6E4}">
                <adec:decorative xmlns:adec="http://schemas.microsoft.com/office/drawing/2017/decorative" val="1"/>
              </a:ext>
            </a:extLst>
          </p:cNvPr>
          <p:cNvSpPr/>
          <p:nvPr/>
        </p:nvSpPr>
        <p:spPr>
          <a:xfrm>
            <a:off x="2362538" y="2712043"/>
            <a:ext cx="2468880" cy="2468880"/>
          </a:xfrm>
          <a:prstGeom prst="ellipse">
            <a:avLst/>
          </a:prstGeom>
          <a:noFill/>
          <a:ln w="12700" cap="flat" cmpd="sng">
            <a:solidFill>
              <a:schemeClr val="accent1"/>
            </a:solidFill>
            <a:prstDash val="dash"/>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2"/>
              </a:buClr>
              <a:buSzPts val="1800"/>
              <a:buFont typeface="Calibri"/>
              <a:buNone/>
            </a:pPr>
            <a:endParaRPr sz="1800" b="0" i="0" u="none" strike="noStrike" cap="none">
              <a:solidFill>
                <a:schemeClr val="accent1"/>
              </a:solidFill>
              <a:latin typeface="Arial" panose="020B0604020202020204" pitchFamily="34" charset="0"/>
              <a:ea typeface="Calibri"/>
              <a:cs typeface="Arial" panose="020B0604020202020204" pitchFamily="34" charset="0"/>
              <a:sym typeface="Calibri"/>
            </a:endParaRPr>
          </a:p>
        </p:txBody>
      </p:sp>
      <p:sp>
        <p:nvSpPr>
          <p:cNvPr id="44" name="Google Shape;44;p9">
            <a:extLst>
              <a:ext uri="{C183D7F6-B498-43B3-948B-1728B52AA6E4}">
                <adec:decorative xmlns:adec="http://schemas.microsoft.com/office/drawing/2017/decorative" val="1"/>
              </a:ext>
            </a:extLst>
          </p:cNvPr>
          <p:cNvSpPr/>
          <p:nvPr/>
        </p:nvSpPr>
        <p:spPr>
          <a:xfrm>
            <a:off x="1475305" y="3988228"/>
            <a:ext cx="2468880" cy="2468880"/>
          </a:xfrm>
          <a:prstGeom prst="ellipse">
            <a:avLst/>
          </a:prstGeom>
          <a:noFill/>
          <a:ln w="12700" cap="flat" cmpd="sng">
            <a:solidFill>
              <a:srgbClr val="3A3C3D"/>
            </a:solidFill>
            <a:prstDash val="dash"/>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2"/>
              </a:buClr>
              <a:buSzPts val="1800"/>
              <a:buFont typeface="Calibri"/>
              <a:buNone/>
            </a:pPr>
            <a:endParaRPr sz="1800" b="0" i="0" u="none" strike="noStrike" cap="none">
              <a:solidFill>
                <a:schemeClr val="accent1"/>
              </a:solidFill>
              <a:latin typeface="Arial" panose="020B0604020202020204" pitchFamily="34" charset="0"/>
              <a:ea typeface="Calibri"/>
              <a:cs typeface="Arial" panose="020B0604020202020204" pitchFamily="34" charset="0"/>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empty background alt footer">
  <p:cSld name="1_maroon background">
    <p:bg>
      <p:bgPr>
        <a:solidFill>
          <a:schemeClr val="dk1"/>
        </a:solidFill>
        <a:effectLst/>
      </p:bgPr>
    </p:bg>
    <p:spTree>
      <p:nvGrpSpPr>
        <p:cNvPr id="1" name="Shape 45"/>
        <p:cNvGrpSpPr/>
        <p:nvPr/>
      </p:nvGrpSpPr>
      <p:grpSpPr>
        <a:xfrm>
          <a:off x="0" y="0"/>
          <a:ext cx="0" cy="0"/>
          <a:chOff x="0" y="0"/>
          <a:chExt cx="0" cy="0"/>
        </a:xfrm>
      </p:grpSpPr>
      <p:sp>
        <p:nvSpPr>
          <p:cNvPr id="46" name="Google Shape;46;p10">
            <a:extLst>
              <a:ext uri="{C183D7F6-B498-43B3-948B-1728B52AA6E4}">
                <adec:decorative xmlns:adec="http://schemas.microsoft.com/office/drawing/2017/decorative" val="1"/>
              </a:ext>
            </a:extLst>
          </p:cNvPr>
          <p:cNvSpPr/>
          <p:nvPr/>
        </p:nvSpPr>
        <p:spPr>
          <a:xfrm>
            <a:off x="-15607" y="-643262"/>
            <a:ext cx="12223214" cy="8144524"/>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Arial" panose="020B0604020202020204" pitchFamily="34" charset="0"/>
              <a:ea typeface="Calibri"/>
              <a:cs typeface="Arial" panose="020B0604020202020204" pitchFamily="34" charset="0"/>
              <a:sym typeface="Calibri"/>
            </a:endParaRPr>
          </a:p>
        </p:txBody>
      </p:sp>
      <p:sp>
        <p:nvSpPr>
          <p:cNvPr id="47" name="Google Shape;47;p10"/>
          <p:cNvSpPr txBox="1">
            <a:spLocks noGrp="1"/>
          </p:cNvSpPr>
          <p:nvPr>
            <p:ph type="title"/>
          </p:nvPr>
        </p:nvSpPr>
        <p:spPr>
          <a:xfrm>
            <a:off x="838200" y="50644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1800"/>
              <a:buNone/>
              <a:defRPr>
                <a:latin typeface="Arial" panose="020B0604020202020204" pitchFamily="34" charset="0"/>
                <a:cs typeface="Arial" panose="020B0604020202020204" pitchFamily="34" charset="0"/>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18041"/>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2"/>
              </a:buClr>
              <a:buSzPts val="3500"/>
              <a:buFont typeface="Arial"/>
              <a:buNone/>
              <a:defRPr sz="3500" b="0" i="0" u="none" strike="noStrike" cap="none">
                <a:solidFill>
                  <a:schemeClr val="lt2"/>
                </a:solidFill>
                <a:latin typeface="Arial"/>
                <a:ea typeface="Arial"/>
                <a:cs typeface="Arial"/>
                <a:sym typeface="Arial"/>
              </a:defRPr>
            </a:lvl1pPr>
            <a:lvl2pPr marR="0" lvl="1" algn="l" rtl="0">
              <a:lnSpc>
                <a:spcPct val="9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2pPr>
            <a:lvl3pPr marR="0" lvl="2" algn="l" rtl="0">
              <a:lnSpc>
                <a:spcPct val="9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3pPr>
            <a:lvl4pPr marR="0" lvl="3" algn="l" rtl="0">
              <a:lnSpc>
                <a:spcPct val="9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4pPr>
            <a:lvl5pPr marR="0" lvl="4" algn="l" rtl="0">
              <a:lnSpc>
                <a:spcPct val="9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5pPr>
            <a:lvl6pPr marR="0" lvl="5" algn="l" rtl="0">
              <a:lnSpc>
                <a:spcPct val="9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6pPr>
            <a:lvl7pPr marR="0" lvl="6" algn="l" rtl="0">
              <a:lnSpc>
                <a:spcPct val="9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7pPr>
            <a:lvl8pPr marR="0" lvl="7" algn="l" rtl="0">
              <a:lnSpc>
                <a:spcPct val="9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8pPr>
            <a:lvl9pPr marR="0" lvl="8" algn="l" rtl="0">
              <a:lnSpc>
                <a:spcPct val="9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2"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080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Title"/>
          <p:cNvSpPr txBox="1">
            <a:spLocks noGrp="1"/>
          </p:cNvSpPr>
          <p:nvPr>
            <p:ph type="title"/>
          </p:nvPr>
        </p:nvSpPr>
        <p:spPr>
          <a:xfrm>
            <a:off x="1663699" y="1056838"/>
            <a:ext cx="8871805" cy="1325563"/>
          </a:xfrm>
          <a:prstGeom prst="rect">
            <a:avLst/>
          </a:prstGeom>
          <a:noFill/>
          <a:ln>
            <a:noFill/>
          </a:ln>
        </p:spPr>
        <p:txBody>
          <a:bodyPr spcFirstLastPara="1" wrap="square" lIns="91425" tIns="45700" rIns="91425" bIns="45700" anchor="ctr" anchorCtr="0">
            <a:normAutofit/>
          </a:bodyPr>
          <a:lstStyle/>
          <a:p>
            <a:pPr algn="ctr"/>
            <a:r>
              <a:rPr lang="en-US" sz="2400" b="1" dirty="0">
                <a:solidFill>
                  <a:srgbClr val="3A3C3D"/>
                </a:solidFill>
                <a:latin typeface="Arial"/>
                <a:cs typeface="Arial"/>
              </a:rPr>
              <a:t>Enhancing ETD Topic Modeling: A Framework Integrating LLMs for Improved Digital Library Discovery</a:t>
            </a:r>
            <a:endParaRPr lang="en-US" dirty="0"/>
          </a:p>
        </p:txBody>
      </p:sp>
      <p:sp>
        <p:nvSpPr>
          <p:cNvPr id="2" name="Author">
            <a:extLst>
              <a:ext uri="{FF2B5EF4-FFF2-40B4-BE49-F238E27FC236}">
                <a16:creationId xmlns:a16="http://schemas.microsoft.com/office/drawing/2014/main" id="{6A3D7042-DF98-4AA6-9E52-0276FCC9F1C4}"/>
              </a:ext>
            </a:extLst>
          </p:cNvPr>
          <p:cNvSpPr>
            <a:spLocks noGrp="1"/>
          </p:cNvSpPr>
          <p:nvPr>
            <p:ph type="body" sz="quarter" idx="10"/>
          </p:nvPr>
        </p:nvSpPr>
        <p:spPr>
          <a:xfrm>
            <a:off x="1852406" y="2406917"/>
            <a:ext cx="8502855" cy="2044165"/>
          </a:xfrm>
        </p:spPr>
        <p:txBody>
          <a:bodyPr>
            <a:noAutofit/>
          </a:bodyPr>
          <a:lstStyle/>
          <a:p>
            <a:pPr marL="50800" indent="0" algn="ctr">
              <a:buNone/>
            </a:pPr>
            <a:r>
              <a:rPr lang="en-US" sz="2400" dirty="0">
                <a:solidFill>
                  <a:schemeClr val="dk1"/>
                </a:solidFill>
                <a:latin typeface="Arial"/>
                <a:ea typeface="Arial"/>
                <a:cs typeface="Arial"/>
                <a:sym typeface="Arial"/>
              </a:rPr>
              <a:t>Pradyumna Upendra Dasu (Virginia Tech CS), </a:t>
            </a:r>
            <a:endParaRPr lang="en-US" dirty="0">
              <a:solidFill>
                <a:schemeClr val="dk1"/>
              </a:solidFill>
              <a:sym typeface="Arial"/>
            </a:endParaRPr>
          </a:p>
          <a:p>
            <a:pPr marL="50800" indent="0" algn="ctr">
              <a:buNone/>
            </a:pPr>
            <a:r>
              <a:rPr lang="en-US" sz="2400" dirty="0">
                <a:solidFill>
                  <a:schemeClr val="dk1"/>
                </a:solidFill>
                <a:latin typeface="Arial"/>
                <a:ea typeface="Arial"/>
                <a:cs typeface="Arial"/>
                <a:sym typeface="Arial"/>
              </a:rPr>
              <a:t>Satvik Chekuri (Virginia Tech CS),</a:t>
            </a:r>
            <a:endParaRPr lang="en-US" dirty="0">
              <a:solidFill>
                <a:schemeClr val="dk1"/>
              </a:solidFill>
              <a:sym typeface="Arial"/>
            </a:endParaRPr>
          </a:p>
          <a:p>
            <a:pPr marL="50800" indent="0" algn="ctr">
              <a:buNone/>
            </a:pPr>
            <a:r>
              <a:rPr lang="en-US" sz="2400" dirty="0">
                <a:solidFill>
                  <a:schemeClr val="dk1"/>
                </a:solidFill>
                <a:latin typeface="Arial"/>
                <a:ea typeface="Arial"/>
                <a:cs typeface="Arial"/>
                <a:sym typeface="Arial"/>
              </a:rPr>
              <a:t>William Ingram (Virginia Tech University Libraries)</a:t>
            </a:r>
            <a:endParaRPr lang="en-US" dirty="0">
              <a:solidFill>
                <a:schemeClr val="dk1"/>
              </a:solidFill>
              <a:sym typeface="Arial"/>
            </a:endParaRPr>
          </a:p>
          <a:p>
            <a:pPr marL="50800" indent="0" algn="ctr">
              <a:buNone/>
            </a:pPr>
            <a:r>
              <a:rPr lang="en-US" sz="2400" dirty="0">
                <a:solidFill>
                  <a:schemeClr val="dk1"/>
                </a:solidFill>
                <a:latin typeface="Arial"/>
                <a:cs typeface="Arial"/>
              </a:rPr>
              <a:t>Edward A. Fox (Virginia Tech CS)</a:t>
            </a:r>
            <a:endParaRPr lang="en-US" dirty="0">
              <a:solidFill>
                <a:schemeClr val="dk1"/>
              </a:solidFill>
            </a:endParaRPr>
          </a:p>
          <a:p>
            <a:pPr algn="ctr">
              <a:buNone/>
            </a:pPr>
            <a:endParaRPr lang="en-US" sz="1800" dirty="0">
              <a:solidFill>
                <a:srgbClr val="000000"/>
              </a:solidFill>
              <a:latin typeface="Arial"/>
              <a:cs typeface="Arial"/>
            </a:endParaRPr>
          </a:p>
        </p:txBody>
      </p:sp>
      <p:pic>
        <p:nvPicPr>
          <p:cNvPr id="105" name="Virginia Tech Logo" descr="Virginia Tech"/>
          <p:cNvPicPr preferRelativeResize="0"/>
          <p:nvPr/>
        </p:nvPicPr>
        <p:blipFill rotWithShape="1">
          <a:blip r:embed="rId3">
            <a:alphaModFix/>
          </a:blip>
          <a:srcRect/>
          <a:stretch/>
        </p:blipFill>
        <p:spPr>
          <a:xfrm>
            <a:off x="841720" y="392924"/>
            <a:ext cx="2450248" cy="462825"/>
          </a:xfrm>
          <a:prstGeom prst="rect">
            <a:avLst/>
          </a:prstGeom>
          <a:noFill/>
          <a:ln>
            <a:noFill/>
          </a:ln>
        </p:spPr>
      </p:pic>
      <p:sp>
        <p:nvSpPr>
          <p:cNvPr id="9" name="Author">
            <a:extLst>
              <a:ext uri="{FF2B5EF4-FFF2-40B4-BE49-F238E27FC236}">
                <a16:creationId xmlns:a16="http://schemas.microsoft.com/office/drawing/2014/main" id="{7ED6FE21-8B88-2E65-CB03-6041BC17F329}"/>
              </a:ext>
            </a:extLst>
          </p:cNvPr>
          <p:cNvSpPr txBox="1">
            <a:spLocks/>
          </p:cNvSpPr>
          <p:nvPr/>
        </p:nvSpPr>
        <p:spPr>
          <a:xfrm>
            <a:off x="1660097" y="4612288"/>
            <a:ext cx="8871805" cy="171968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Arial" panose="020B0604020202020204" pitchFamily="34" charset="0"/>
                <a:ea typeface="Calibri"/>
                <a:cs typeface="Arial" panose="020B0604020202020204" pitchFamily="34" charset="0"/>
                <a:sym typeface="Calibri"/>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pPr algn="ctr">
              <a:buNone/>
            </a:pPr>
            <a:r>
              <a:rPr lang="en-US" sz="2000" dirty="0">
                <a:solidFill>
                  <a:srgbClr val="000000"/>
                </a:solidFill>
              </a:rPr>
              <a:t>The ETD 2025 Symposium – USETDA 2025 Conference </a:t>
            </a:r>
            <a:endParaRPr lang="en-US" sz="2000" dirty="0">
              <a:solidFill>
                <a:srgbClr val="000000"/>
              </a:solidFill>
              <a:latin typeface="Arial"/>
              <a:cs typeface="Arial"/>
            </a:endParaRPr>
          </a:p>
          <a:p>
            <a:pPr algn="ctr">
              <a:buNone/>
            </a:pPr>
            <a:r>
              <a:rPr lang="en-US" sz="2000" dirty="0">
                <a:solidFill>
                  <a:srgbClr val="000000"/>
                </a:solidFill>
                <a:latin typeface="Arial"/>
                <a:cs typeface="Arial"/>
              </a:rPr>
              <a:t>September 25, 2025</a:t>
            </a:r>
            <a:endParaRPr lang="en-US" sz="2000" dirty="0">
              <a:solidFill>
                <a:srgbClr val="000000"/>
              </a:solidFill>
            </a:endParaRPr>
          </a:p>
          <a:p>
            <a:pPr marL="50800" indent="0" algn="ctr">
              <a:buNone/>
            </a:pPr>
            <a:r>
              <a:rPr lang="en-US" sz="2000" dirty="0">
                <a:solidFill>
                  <a:srgbClr val="000000"/>
                </a:solidFill>
              </a:rPr>
              <a:t>Virtual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Evaluation of Topic Models</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1038463" cy="5559407"/>
          </a:xfrm>
        </p:spPr>
        <p:txBody>
          <a:bodyPr>
            <a:normAutofit/>
          </a:bodyPr>
          <a:lstStyle/>
          <a:p>
            <a:pPr marL="393700" indent="-342900">
              <a:lnSpc>
                <a:spcPct val="200000"/>
              </a:lnSpc>
              <a:buClr>
                <a:srgbClr val="861F41"/>
              </a:buClr>
              <a:buSzPts val="1800"/>
              <a:buFont typeface="Wingdings"/>
              <a:buChar char="Ø"/>
            </a:pPr>
            <a:r>
              <a:rPr lang="en-US" sz="1800" dirty="0">
                <a:solidFill>
                  <a:srgbClr val="000000"/>
                </a:solidFill>
                <a:latin typeface="Arial"/>
                <a:cs typeface="Arial"/>
              </a:rPr>
              <a:t>Metrics:</a:t>
            </a:r>
            <a:endParaRPr lang="en-US" sz="1800" dirty="0"/>
          </a:p>
          <a:p>
            <a:pPr lvl="1">
              <a:lnSpc>
                <a:spcPct val="200000"/>
              </a:lnSpc>
              <a:buClr>
                <a:srgbClr val="861F41"/>
              </a:buClr>
              <a:buSzPts val="1800"/>
            </a:pPr>
            <a:r>
              <a:rPr lang="en-US" sz="1800" b="1" dirty="0">
                <a:solidFill>
                  <a:srgbClr val="000000"/>
                </a:solidFill>
                <a:latin typeface="Arial"/>
                <a:cs typeface="Arial"/>
              </a:rPr>
              <a:t>Coherence</a:t>
            </a:r>
            <a:r>
              <a:rPr lang="en-US" sz="1800" dirty="0">
                <a:solidFill>
                  <a:srgbClr val="000000"/>
                </a:solidFill>
                <a:latin typeface="Arial"/>
                <a:cs typeface="Arial"/>
              </a:rPr>
              <a:t>: Measures semantic relatedness of words in a topic.</a:t>
            </a:r>
            <a:endParaRPr lang="en-US" sz="1800" dirty="0">
              <a:solidFill>
                <a:srgbClr val="000000"/>
              </a:solidFill>
              <a:latin typeface="Arial"/>
              <a:cs typeface="Arial" panose="020B0604020202020204" pitchFamily="34" charset="0"/>
            </a:endParaRPr>
          </a:p>
          <a:p>
            <a:pPr lvl="2">
              <a:lnSpc>
                <a:spcPct val="200000"/>
              </a:lnSpc>
              <a:buClr>
                <a:srgbClr val="861F41"/>
              </a:buClr>
              <a:buSzPts val="1800"/>
              <a:buFont typeface="Wingdings"/>
              <a:buChar char="§"/>
            </a:pPr>
            <a:r>
              <a:rPr lang="en-US" sz="1800" dirty="0">
                <a:solidFill>
                  <a:srgbClr val="000000"/>
                </a:solidFill>
                <a:latin typeface="Arial"/>
                <a:cs typeface="Arial"/>
              </a:rPr>
              <a:t>E.g., PMI, </a:t>
            </a:r>
            <a:r>
              <a:rPr lang="en-US" sz="1800" b="1" dirty="0">
                <a:solidFill>
                  <a:srgbClr val="000000"/>
                </a:solidFill>
                <a:latin typeface="Arial"/>
                <a:cs typeface="Arial"/>
              </a:rPr>
              <a:t>NPMI, CV</a:t>
            </a:r>
            <a:r>
              <a:rPr lang="en-US" sz="1800" dirty="0">
                <a:solidFill>
                  <a:srgbClr val="000000"/>
                </a:solidFill>
                <a:latin typeface="Arial"/>
                <a:cs typeface="Arial"/>
              </a:rPr>
              <a:t> (traditional coherence metrics), word-embedding based coherence.</a:t>
            </a:r>
            <a:endParaRPr lang="en-US" sz="1800" dirty="0">
              <a:solidFill>
                <a:srgbClr val="000000"/>
              </a:solidFill>
              <a:latin typeface="Arial"/>
            </a:endParaRPr>
          </a:p>
          <a:p>
            <a:pPr lvl="1">
              <a:lnSpc>
                <a:spcPct val="200000"/>
              </a:lnSpc>
              <a:buClr>
                <a:srgbClr val="861F41"/>
              </a:buClr>
              <a:buSzPts val="1800"/>
            </a:pPr>
            <a:r>
              <a:rPr lang="en-US" sz="1800" b="1" dirty="0">
                <a:solidFill>
                  <a:srgbClr val="000000"/>
                </a:solidFill>
                <a:latin typeface="Arial"/>
                <a:cs typeface="Arial"/>
              </a:rPr>
              <a:t>Diversity: </a:t>
            </a:r>
            <a:r>
              <a:rPr lang="en-US" sz="1800" dirty="0">
                <a:solidFill>
                  <a:srgbClr val="000000"/>
                </a:solidFill>
                <a:latin typeface="Arial"/>
                <a:cs typeface="Arial"/>
              </a:rPr>
              <a:t>Ensures topics are distinct and non-overlapping.</a:t>
            </a:r>
            <a:endParaRPr lang="en-US" sz="1800" dirty="0">
              <a:solidFill>
                <a:srgbClr val="000000"/>
              </a:solidFill>
              <a:latin typeface="Arial"/>
              <a:cs typeface="Arial" panose="020B0604020202020204" pitchFamily="34" charset="0"/>
            </a:endParaRPr>
          </a:p>
          <a:p>
            <a:pPr lvl="1">
              <a:lnSpc>
                <a:spcPct val="200000"/>
              </a:lnSpc>
              <a:buClr>
                <a:srgbClr val="861F41"/>
              </a:buClr>
              <a:buSzPts val="1800"/>
            </a:pPr>
            <a:r>
              <a:rPr lang="en-US" sz="1800" b="1" dirty="0">
                <a:solidFill>
                  <a:srgbClr val="000000"/>
                </a:solidFill>
                <a:latin typeface="Arial"/>
                <a:cs typeface="Arial"/>
              </a:rPr>
              <a:t>Human Interpretability: </a:t>
            </a:r>
            <a:r>
              <a:rPr lang="en-US" sz="1800" dirty="0">
                <a:solidFill>
                  <a:srgbClr val="000000"/>
                </a:solidFill>
                <a:latin typeface="Arial"/>
                <a:cs typeface="Arial"/>
              </a:rPr>
              <a:t>Assessed through manual evaluations.</a:t>
            </a:r>
            <a:endParaRPr lang="en-US" sz="1800" dirty="0">
              <a:solidFill>
                <a:srgbClr val="000000"/>
              </a:solidFill>
              <a:latin typeface="Arial"/>
              <a:cs typeface="Arial" panose="020B0604020202020204" pitchFamily="34" charset="0"/>
            </a:endParaRPr>
          </a:p>
          <a:p>
            <a:pPr marL="393700" lvl="1" indent="0">
              <a:lnSpc>
                <a:spcPct val="100000"/>
              </a:lnSpc>
              <a:spcBef>
                <a:spcPts val="0"/>
              </a:spcBef>
              <a:buClr>
                <a:srgbClr val="585C5E"/>
              </a:buClr>
              <a:buSzPts val="1800"/>
              <a:buNone/>
            </a:pPr>
            <a:endParaRPr lang="en-US" sz="1800" dirty="0">
              <a:solidFill>
                <a:srgbClr val="3A3C3D"/>
              </a:solidFill>
            </a:endParaRPr>
          </a:p>
          <a:p>
            <a:pPr marL="0" indent="0">
              <a:lnSpc>
                <a:spcPct val="100000"/>
              </a:lnSpc>
              <a:spcBef>
                <a:spcPts val="700"/>
              </a:spcBef>
              <a:spcAft>
                <a:spcPts val="700"/>
              </a:spcAft>
              <a:buClr>
                <a:srgbClr val="585C5E"/>
              </a:buClr>
              <a:buSzPts val="1800"/>
              <a:buNone/>
            </a:pPr>
            <a:endParaRPr lang="en-US" sz="1800" dirty="0">
              <a:solidFill>
                <a:srgbClr val="3A3C3D"/>
              </a:solidFill>
            </a:endParaRPr>
          </a:p>
        </p:txBody>
      </p:sp>
      <p:sp>
        <p:nvSpPr>
          <p:cNvPr id="4" name="TextBox 3">
            <a:extLst>
              <a:ext uri="{FF2B5EF4-FFF2-40B4-BE49-F238E27FC236}">
                <a16:creationId xmlns:a16="http://schemas.microsoft.com/office/drawing/2014/main" id="{E1A0A400-6EE2-F3E8-FAA1-7DD669F7FE86}"/>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7</a:t>
            </a:r>
          </a:p>
        </p:txBody>
      </p:sp>
    </p:spTree>
    <p:extLst>
      <p:ext uri="{BB962C8B-B14F-4D97-AF65-F5344CB8AC3E}">
        <p14:creationId xmlns:p14="http://schemas.microsoft.com/office/powerpoint/2010/main" val="4222125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0"/>
        <p:cNvGrpSpPr/>
        <p:nvPr/>
      </p:nvGrpSpPr>
      <p:grpSpPr>
        <a:xfrm>
          <a:off x="0" y="0"/>
          <a:ext cx="0" cy="0"/>
          <a:chOff x="0" y="0"/>
          <a:chExt cx="0" cy="0"/>
        </a:xfrm>
      </p:grpSpPr>
      <p:sp>
        <p:nvSpPr>
          <p:cNvPr id="161" name="Title"/>
          <p:cNvSpPr txBox="1">
            <a:spLocks noGrp="1"/>
          </p:cNvSpPr>
          <p:nvPr>
            <p:ph type="title" idx="4294967295"/>
          </p:nvPr>
        </p:nvSpPr>
        <p:spPr>
          <a:xfrm>
            <a:off x="3021078" y="2929128"/>
            <a:ext cx="6349385" cy="954103"/>
          </a:xfrm>
          <a:prstGeom prst="rect">
            <a:avLst/>
          </a:prstGeom>
          <a:noFill/>
          <a:ln>
            <a:noFill/>
          </a:ln>
        </p:spPr>
        <p:txBody>
          <a:bodyPr spcFirstLastPara="1" wrap="square" lIns="91425" tIns="45700" rIns="91425" bIns="45700" anchor="ctr" anchorCtr="0">
            <a:normAutofit/>
          </a:bodyPr>
          <a:lstStyle/>
          <a:p>
            <a:pPr algn="ctr">
              <a:buClr>
                <a:srgbClr val="000000"/>
              </a:buClr>
              <a:buSzPts val="4400"/>
            </a:pPr>
            <a:r>
              <a:rPr lang="en-US" sz="4400">
                <a:solidFill>
                  <a:srgbClr val="F2F2F2"/>
                </a:solidFill>
              </a:rPr>
              <a:t>DATA</a:t>
            </a:r>
            <a:endParaRPr lang="en-US" sz="4400">
              <a:solidFill>
                <a:srgbClr val="000000"/>
              </a:solidFill>
            </a:endParaRPr>
          </a:p>
        </p:txBody>
      </p:sp>
    </p:spTree>
    <p:extLst>
      <p:ext uri="{BB962C8B-B14F-4D97-AF65-F5344CB8AC3E}">
        <p14:creationId xmlns:p14="http://schemas.microsoft.com/office/powerpoint/2010/main" val="425866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Dataset Overview</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1038463" cy="5559407"/>
          </a:xfrm>
        </p:spPr>
        <p:txBody>
          <a:bodyPr>
            <a:normAutofit/>
          </a:bodyPr>
          <a:lstStyle/>
          <a:p>
            <a:pPr marL="393700" indent="-342900">
              <a:lnSpc>
                <a:spcPct val="150000"/>
              </a:lnSpc>
              <a:buClr>
                <a:srgbClr val="861F41"/>
              </a:buClr>
              <a:buSzPts val="1800"/>
              <a:buFont typeface="Wingdings"/>
              <a:buChar char="Ø"/>
            </a:pPr>
            <a:r>
              <a:rPr lang="en-US" sz="1800" b="1">
                <a:solidFill>
                  <a:srgbClr val="000000"/>
                </a:solidFill>
                <a:latin typeface="Arial"/>
                <a:cs typeface="Arial"/>
              </a:rPr>
              <a:t>Purpose</a:t>
            </a:r>
            <a:r>
              <a:rPr lang="en-US" sz="1800">
                <a:solidFill>
                  <a:srgbClr val="000000"/>
                </a:solidFill>
                <a:latin typeface="Arial"/>
                <a:cs typeface="Arial"/>
              </a:rPr>
              <a:t>: Use ETD metadata for topic modeling and scalability testing.</a:t>
            </a:r>
            <a:endParaRPr lang="en-US" sz="1800">
              <a:solidFill>
                <a:srgbClr val="861F41"/>
              </a:solidFill>
            </a:endParaRPr>
          </a:p>
          <a:p>
            <a:pPr marL="393700" indent="-342900">
              <a:lnSpc>
                <a:spcPct val="150000"/>
              </a:lnSpc>
              <a:buClr>
                <a:srgbClr val="861F41"/>
              </a:buClr>
              <a:buSzPts val="1800"/>
              <a:buFont typeface="Wingdings"/>
              <a:buChar char="Ø"/>
            </a:pPr>
            <a:r>
              <a:rPr lang="en-US" sz="1800" b="1">
                <a:solidFill>
                  <a:srgbClr val="000000"/>
                </a:solidFill>
                <a:latin typeface="Arial"/>
                <a:cs typeface="Arial"/>
              </a:rPr>
              <a:t>Datasets</a:t>
            </a:r>
            <a:r>
              <a:rPr lang="en-US" sz="1800">
                <a:solidFill>
                  <a:srgbClr val="000000"/>
                </a:solidFill>
                <a:latin typeface="Arial"/>
                <a:cs typeface="Arial"/>
              </a:rPr>
              <a:t>:</a:t>
            </a:r>
            <a:endParaRPr lang="en-US" sz="1800"/>
          </a:p>
          <a:p>
            <a:pPr marL="50800" indent="0">
              <a:buClr>
                <a:srgbClr val="861F41"/>
              </a:buClr>
              <a:buSzPts val="1800"/>
              <a:buNone/>
            </a:pPr>
            <a:endParaRPr lang="en-US">
              <a:solidFill>
                <a:srgbClr val="000000"/>
              </a:solidFill>
            </a:endParaRPr>
          </a:p>
          <a:p>
            <a:pPr marL="393700" indent="-342900">
              <a:buClr>
                <a:srgbClr val="861F41"/>
              </a:buClr>
              <a:buSzPts val="1800"/>
              <a:buFont typeface="Wingdings"/>
              <a:buChar char="Ø"/>
            </a:pPr>
            <a:endParaRPr lang="en-US" sz="1800" b="1">
              <a:solidFill>
                <a:srgbClr val="3A3C3D"/>
              </a:solidFill>
            </a:endParaRPr>
          </a:p>
          <a:p>
            <a:pPr marL="393700" lvl="1" indent="0">
              <a:lnSpc>
                <a:spcPct val="100000"/>
              </a:lnSpc>
              <a:spcBef>
                <a:spcPts val="0"/>
              </a:spcBef>
              <a:buClr>
                <a:srgbClr val="585C5E"/>
              </a:buClr>
              <a:buSzPts val="1800"/>
              <a:buNone/>
            </a:pPr>
            <a:endParaRPr lang="en-US" sz="1800">
              <a:solidFill>
                <a:srgbClr val="3A3C3D"/>
              </a:solidFill>
            </a:endParaRPr>
          </a:p>
          <a:p>
            <a:pPr marL="0" indent="0">
              <a:lnSpc>
                <a:spcPct val="100000"/>
              </a:lnSpc>
              <a:spcBef>
                <a:spcPts val="700"/>
              </a:spcBef>
              <a:spcAft>
                <a:spcPts val="700"/>
              </a:spcAft>
              <a:buClr>
                <a:srgbClr val="585C5E"/>
              </a:buClr>
              <a:buSzPts val="1800"/>
              <a:buNone/>
            </a:pPr>
            <a:endParaRPr lang="en-US" sz="1800">
              <a:solidFill>
                <a:srgbClr val="3A3C3D"/>
              </a:solidFill>
            </a:endParaRPr>
          </a:p>
        </p:txBody>
      </p:sp>
      <p:graphicFrame>
        <p:nvGraphicFramePr>
          <p:cNvPr id="4" name="Table 3">
            <a:extLst>
              <a:ext uri="{FF2B5EF4-FFF2-40B4-BE49-F238E27FC236}">
                <a16:creationId xmlns:a16="http://schemas.microsoft.com/office/drawing/2014/main" id="{06ADE4A0-557B-A903-F573-45B3FCF794C0}"/>
              </a:ext>
            </a:extLst>
          </p:cNvPr>
          <p:cNvGraphicFramePr>
            <a:graphicFrameLocks noGrp="1"/>
          </p:cNvGraphicFramePr>
          <p:nvPr>
            <p:extLst>
              <p:ext uri="{D42A27DB-BD31-4B8C-83A1-F6EECF244321}">
                <p14:modId xmlns:p14="http://schemas.microsoft.com/office/powerpoint/2010/main" val="491426882"/>
              </p:ext>
            </p:extLst>
          </p:nvPr>
        </p:nvGraphicFramePr>
        <p:xfrm>
          <a:off x="1456959" y="2515348"/>
          <a:ext cx="9286260" cy="2369520"/>
        </p:xfrm>
        <a:graphic>
          <a:graphicData uri="http://schemas.openxmlformats.org/drawingml/2006/table">
            <a:tbl>
              <a:tblPr firstRow="1" bandRow="1">
                <a:tableStyleId>{5604F27E-8229-41CF-A8A8-ACC0C4F785B8}</a:tableStyleId>
              </a:tblPr>
              <a:tblGrid>
                <a:gridCol w="2321565">
                  <a:extLst>
                    <a:ext uri="{9D8B030D-6E8A-4147-A177-3AD203B41FA5}">
                      <a16:colId xmlns:a16="http://schemas.microsoft.com/office/drawing/2014/main" val="2825040657"/>
                    </a:ext>
                  </a:extLst>
                </a:gridCol>
                <a:gridCol w="2321565">
                  <a:extLst>
                    <a:ext uri="{9D8B030D-6E8A-4147-A177-3AD203B41FA5}">
                      <a16:colId xmlns:a16="http://schemas.microsoft.com/office/drawing/2014/main" val="2273812940"/>
                    </a:ext>
                  </a:extLst>
                </a:gridCol>
                <a:gridCol w="2321565">
                  <a:extLst>
                    <a:ext uri="{9D8B030D-6E8A-4147-A177-3AD203B41FA5}">
                      <a16:colId xmlns:a16="http://schemas.microsoft.com/office/drawing/2014/main" val="1953711744"/>
                    </a:ext>
                  </a:extLst>
                </a:gridCol>
                <a:gridCol w="2321565">
                  <a:extLst>
                    <a:ext uri="{9D8B030D-6E8A-4147-A177-3AD203B41FA5}">
                      <a16:colId xmlns:a16="http://schemas.microsoft.com/office/drawing/2014/main" val="1461673550"/>
                    </a:ext>
                  </a:extLst>
                </a:gridCol>
              </a:tblGrid>
              <a:tr h="592380">
                <a:tc>
                  <a:txBody>
                    <a:bodyPr/>
                    <a:lstStyle/>
                    <a:p>
                      <a:pPr algn="ctr"/>
                      <a:r>
                        <a:rPr lang="en-US" b="1"/>
                        <a:t>Name</a:t>
                      </a:r>
                    </a:p>
                  </a:txBody>
                  <a:tcPr/>
                </a:tc>
                <a:tc>
                  <a:txBody>
                    <a:bodyPr/>
                    <a:lstStyle/>
                    <a:p>
                      <a:pPr algn="ctr"/>
                      <a:r>
                        <a:rPr lang="en-US" b="1"/>
                        <a:t>Number of Documents</a:t>
                      </a:r>
                    </a:p>
                  </a:txBody>
                  <a:tcPr/>
                </a:tc>
                <a:tc>
                  <a:txBody>
                    <a:bodyPr/>
                    <a:lstStyle/>
                    <a:p>
                      <a:pPr algn="ctr"/>
                      <a:r>
                        <a:rPr lang="en-US" b="1"/>
                        <a:t>Source</a:t>
                      </a:r>
                    </a:p>
                  </a:txBody>
                  <a:tcPr/>
                </a:tc>
                <a:tc>
                  <a:txBody>
                    <a:bodyPr/>
                    <a:lstStyle/>
                    <a:p>
                      <a:pPr algn="ctr"/>
                      <a:r>
                        <a:rPr lang="en-US" b="1"/>
                        <a:t>Use</a:t>
                      </a:r>
                    </a:p>
                  </a:txBody>
                  <a:tcPr/>
                </a:tc>
                <a:extLst>
                  <a:ext uri="{0D108BD9-81ED-4DB2-BD59-A6C34878D82A}">
                    <a16:rowId xmlns:a16="http://schemas.microsoft.com/office/drawing/2014/main" val="705542795"/>
                  </a:ext>
                </a:extLst>
              </a:tr>
              <a:tr h="592380">
                <a:tc>
                  <a:txBody>
                    <a:bodyPr/>
                    <a:lstStyle/>
                    <a:p>
                      <a:pPr algn="ctr"/>
                      <a:r>
                        <a:rPr lang="en-US">
                          <a:solidFill>
                            <a:srgbClr val="000000"/>
                          </a:solidFill>
                        </a:rPr>
                        <a:t>Large ETD Dataset</a:t>
                      </a:r>
                    </a:p>
                  </a:txBody>
                  <a:tcPr/>
                </a:tc>
                <a:tc>
                  <a:txBody>
                    <a:bodyPr/>
                    <a:lstStyle/>
                    <a:p>
                      <a:pPr algn="ctr"/>
                      <a:r>
                        <a:rPr lang="en-US" dirty="0">
                          <a:solidFill>
                            <a:srgbClr val="000000"/>
                          </a:solidFill>
                        </a:rPr>
                        <a:t>520,100</a:t>
                      </a:r>
                    </a:p>
                  </a:txBody>
                  <a:tcPr/>
                </a:tc>
                <a:tc>
                  <a:txBody>
                    <a:bodyPr/>
                    <a:lstStyle/>
                    <a:p>
                      <a:pPr lvl="0" algn="ctr">
                        <a:buNone/>
                      </a:pPr>
                      <a:r>
                        <a:rPr lang="en-US" sz="1400" b="0" i="0" u="none" strike="noStrike" noProof="0" dirty="0">
                          <a:solidFill>
                            <a:srgbClr val="000000"/>
                          </a:solidFill>
                          <a:latin typeface="Arial"/>
                        </a:rPr>
                        <a:t>ETDs from 42 U.S. Universities</a:t>
                      </a:r>
                    </a:p>
                  </a:txBody>
                  <a:tcPr/>
                </a:tc>
                <a:tc>
                  <a:txBody>
                    <a:bodyPr/>
                    <a:lstStyle/>
                    <a:p>
                      <a:pPr lvl="0" algn="ctr">
                        <a:buNone/>
                      </a:pPr>
                      <a:r>
                        <a:rPr lang="en-US" sz="1400" b="0" i="0" u="none" strike="noStrike" noProof="0">
                          <a:solidFill>
                            <a:srgbClr val="000000"/>
                          </a:solidFill>
                          <a:latin typeface="Arial"/>
                        </a:rPr>
                        <a:t>Scalability validation</a:t>
                      </a:r>
                      <a:endParaRPr lang="en-US">
                        <a:solidFill>
                          <a:srgbClr val="000000"/>
                        </a:solidFill>
                      </a:endParaRPr>
                    </a:p>
                  </a:txBody>
                  <a:tcPr/>
                </a:tc>
                <a:extLst>
                  <a:ext uri="{0D108BD9-81ED-4DB2-BD59-A6C34878D82A}">
                    <a16:rowId xmlns:a16="http://schemas.microsoft.com/office/drawing/2014/main" val="2127934483"/>
                  </a:ext>
                </a:extLst>
              </a:tr>
              <a:tr h="592380">
                <a:tc>
                  <a:txBody>
                    <a:bodyPr/>
                    <a:lstStyle/>
                    <a:p>
                      <a:pPr algn="ctr"/>
                      <a:r>
                        <a:rPr lang="en-US">
                          <a:solidFill>
                            <a:srgbClr val="000000"/>
                          </a:solidFill>
                        </a:rPr>
                        <a:t>Curated ETD Dataset</a:t>
                      </a:r>
                    </a:p>
                  </a:txBody>
                  <a:tcPr/>
                </a:tc>
                <a:tc>
                  <a:txBody>
                    <a:bodyPr/>
                    <a:lstStyle/>
                    <a:p>
                      <a:pPr algn="ctr"/>
                      <a:r>
                        <a:rPr lang="en-US">
                          <a:solidFill>
                            <a:srgbClr val="000000"/>
                          </a:solidFill>
                        </a:rPr>
                        <a:t>9,400</a:t>
                      </a:r>
                    </a:p>
                  </a:txBody>
                  <a:tcPr/>
                </a:tc>
                <a:tc>
                  <a:txBody>
                    <a:bodyPr/>
                    <a:lstStyle/>
                    <a:p>
                      <a:pPr lvl="0" algn="ctr">
                        <a:buNone/>
                      </a:pPr>
                      <a:r>
                        <a:rPr lang="en-US" sz="1400" b="0" i="0" u="none" strike="noStrike" noProof="0" dirty="0">
                          <a:solidFill>
                            <a:srgbClr val="000000"/>
                          </a:solidFill>
                          <a:latin typeface="Arial"/>
                        </a:rPr>
                        <a:t>Curated subset from Large ETD Dataset</a:t>
                      </a:r>
                      <a:endParaRPr lang="en-US" dirty="0"/>
                    </a:p>
                  </a:txBody>
                  <a:tcPr/>
                </a:tc>
                <a:tc>
                  <a:txBody>
                    <a:bodyPr/>
                    <a:lstStyle/>
                    <a:p>
                      <a:pPr lvl="0" algn="ctr">
                        <a:buNone/>
                      </a:pPr>
                      <a:r>
                        <a:rPr lang="en-US" sz="1400" b="0" i="0" u="none" strike="noStrike" noProof="0">
                          <a:solidFill>
                            <a:srgbClr val="000000"/>
                          </a:solidFill>
                          <a:latin typeface="Arial"/>
                        </a:rPr>
                        <a:t>Detailed experimentation</a:t>
                      </a:r>
                      <a:endParaRPr lang="en-US">
                        <a:solidFill>
                          <a:srgbClr val="000000"/>
                        </a:solidFill>
                      </a:endParaRPr>
                    </a:p>
                  </a:txBody>
                  <a:tcPr/>
                </a:tc>
                <a:extLst>
                  <a:ext uri="{0D108BD9-81ED-4DB2-BD59-A6C34878D82A}">
                    <a16:rowId xmlns:a16="http://schemas.microsoft.com/office/drawing/2014/main" val="1334327841"/>
                  </a:ext>
                </a:extLst>
              </a:tr>
              <a:tr h="592380">
                <a:tc>
                  <a:txBody>
                    <a:bodyPr/>
                    <a:lstStyle/>
                    <a:p>
                      <a:pPr algn="ctr"/>
                      <a:r>
                        <a:rPr lang="en-US">
                          <a:solidFill>
                            <a:srgbClr val="000000"/>
                          </a:solidFill>
                        </a:rPr>
                        <a:t>20 Newsgroups Dataset</a:t>
                      </a:r>
                    </a:p>
                  </a:txBody>
                  <a:tcPr/>
                </a:tc>
                <a:tc>
                  <a:txBody>
                    <a:bodyPr/>
                    <a:lstStyle/>
                    <a:p>
                      <a:pPr algn="ctr"/>
                      <a:r>
                        <a:rPr lang="en-US">
                          <a:solidFill>
                            <a:srgbClr val="000000"/>
                          </a:solidFill>
                        </a:rPr>
                        <a:t>18,846</a:t>
                      </a:r>
                    </a:p>
                  </a:txBody>
                  <a:tcPr/>
                </a:tc>
                <a:tc>
                  <a:txBody>
                    <a:bodyPr/>
                    <a:lstStyle/>
                    <a:p>
                      <a:pPr lvl="0" algn="ctr">
                        <a:buNone/>
                      </a:pPr>
                      <a:r>
                        <a:rPr lang="en-US" sz="1400" b="0" i="0" u="none" strike="noStrike" noProof="0">
                          <a:solidFill>
                            <a:srgbClr val="000000"/>
                          </a:solidFill>
                          <a:latin typeface="Arial"/>
                        </a:rPr>
                        <a:t>Public NLP benchmark dataset</a:t>
                      </a:r>
                      <a:endParaRPr lang="en-US">
                        <a:solidFill>
                          <a:srgbClr val="000000"/>
                        </a:solidFill>
                      </a:endParaRPr>
                    </a:p>
                  </a:txBody>
                  <a:tcPr/>
                </a:tc>
                <a:tc>
                  <a:txBody>
                    <a:bodyPr/>
                    <a:lstStyle/>
                    <a:p>
                      <a:pPr lvl="0" algn="ctr">
                        <a:buNone/>
                      </a:pPr>
                      <a:r>
                        <a:rPr lang="en-US" sz="1400" b="0" i="0" u="none" strike="noStrike" noProof="0" dirty="0">
                          <a:solidFill>
                            <a:srgbClr val="000000"/>
                          </a:solidFill>
                          <a:latin typeface="Arial"/>
                        </a:rPr>
                        <a:t>Text complexity comparison</a:t>
                      </a:r>
                      <a:endParaRPr lang="en-US" dirty="0">
                        <a:solidFill>
                          <a:srgbClr val="000000"/>
                        </a:solidFill>
                      </a:endParaRPr>
                    </a:p>
                  </a:txBody>
                  <a:tcPr/>
                </a:tc>
                <a:extLst>
                  <a:ext uri="{0D108BD9-81ED-4DB2-BD59-A6C34878D82A}">
                    <a16:rowId xmlns:a16="http://schemas.microsoft.com/office/drawing/2014/main" val="550939999"/>
                  </a:ext>
                </a:extLst>
              </a:tr>
            </a:tbl>
          </a:graphicData>
        </a:graphic>
      </p:graphicFrame>
      <p:sp>
        <p:nvSpPr>
          <p:cNvPr id="5" name="TextBox 4">
            <a:extLst>
              <a:ext uri="{FF2B5EF4-FFF2-40B4-BE49-F238E27FC236}">
                <a16:creationId xmlns:a16="http://schemas.microsoft.com/office/drawing/2014/main" id="{C808DFFB-00C7-F704-8EBA-4249B67D4348}"/>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8</a:t>
            </a:r>
          </a:p>
        </p:txBody>
      </p:sp>
    </p:spTree>
    <p:extLst>
      <p:ext uri="{BB962C8B-B14F-4D97-AF65-F5344CB8AC3E}">
        <p14:creationId xmlns:p14="http://schemas.microsoft.com/office/powerpoint/2010/main" val="517565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Curated ETD Dataset: Metadata Distribution</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5640963" cy="2088074"/>
          </a:xfrm>
        </p:spPr>
        <p:txBody>
          <a:bodyPr>
            <a:normAutofit/>
          </a:bodyPr>
          <a:lstStyle/>
          <a:p>
            <a:pPr>
              <a:buClr>
                <a:srgbClr val="861F41"/>
              </a:buClr>
              <a:buSzPts val="1800"/>
              <a:buFont typeface="Wingdings"/>
              <a:buChar char="Ø"/>
            </a:pPr>
            <a:r>
              <a:rPr lang="en-US" sz="1800" b="1">
                <a:solidFill>
                  <a:srgbClr val="000000"/>
                </a:solidFill>
                <a:latin typeface="Arial"/>
                <a:cs typeface="Arial"/>
              </a:rPr>
              <a:t>Department distribution</a:t>
            </a:r>
            <a:r>
              <a:rPr lang="en-US" sz="1800">
                <a:solidFill>
                  <a:srgbClr val="000000"/>
                </a:solidFill>
                <a:latin typeface="Arial"/>
                <a:cs typeface="Arial"/>
              </a:rPr>
              <a:t>:</a:t>
            </a:r>
            <a:endParaRPr lang="en-US" sz="1800"/>
          </a:p>
          <a:p>
            <a:pPr lvl="1">
              <a:buClr>
                <a:srgbClr val="861F41"/>
              </a:buClr>
              <a:buSzPts val="1800"/>
            </a:pPr>
            <a:r>
              <a:rPr lang="en-US" sz="1800">
                <a:solidFill>
                  <a:srgbClr val="000000"/>
                </a:solidFill>
                <a:latin typeface="Arial"/>
                <a:cs typeface="Arial"/>
              </a:rPr>
              <a:t>Broad coverage across disciplines, e.g., political science, engineering, etc.</a:t>
            </a:r>
            <a:endParaRPr lang="en-US" sz="1800">
              <a:latin typeface="Arial" panose="020B0604020202020204" pitchFamily="34" charset="0"/>
              <a:cs typeface="Arial" panose="020B0604020202020204" pitchFamily="34" charset="0"/>
            </a:endParaRPr>
          </a:p>
          <a:p>
            <a:pPr>
              <a:buClr>
                <a:srgbClr val="861F41"/>
              </a:buClr>
              <a:buSzPts val="1800"/>
              <a:buFont typeface="Wingdings"/>
              <a:buChar char="Ø"/>
            </a:pPr>
            <a:r>
              <a:rPr lang="en-US" sz="1800" b="1">
                <a:solidFill>
                  <a:srgbClr val="000000"/>
                </a:solidFill>
                <a:latin typeface="Arial"/>
                <a:cs typeface="Arial"/>
              </a:rPr>
              <a:t>Decadal distribution</a:t>
            </a:r>
            <a:r>
              <a:rPr lang="en-US" sz="1800">
                <a:solidFill>
                  <a:srgbClr val="000000"/>
                </a:solidFill>
                <a:latin typeface="Arial"/>
                <a:cs typeface="Arial"/>
              </a:rPr>
              <a:t>:</a:t>
            </a:r>
            <a:endParaRPr lang="en-US" sz="1800"/>
          </a:p>
          <a:p>
            <a:pPr lvl="1">
              <a:buClr>
                <a:srgbClr val="861F41"/>
              </a:buClr>
              <a:buSzPts val="1800"/>
            </a:pPr>
            <a:r>
              <a:rPr lang="en-US" sz="1800">
                <a:solidFill>
                  <a:srgbClr val="000000"/>
                </a:solidFill>
                <a:latin typeface="Arial"/>
                <a:cs typeface="Arial"/>
              </a:rPr>
              <a:t>Majority of documents are from the 2010s.</a:t>
            </a:r>
            <a:endParaRPr lang="en-US" sz="1800">
              <a:latin typeface="Arial" panose="020B0604020202020204" pitchFamily="34" charset="0"/>
              <a:cs typeface="Arial" panose="020B0604020202020204" pitchFamily="34" charset="0"/>
            </a:endParaRPr>
          </a:p>
          <a:p>
            <a:pPr>
              <a:buClr>
                <a:srgbClr val="861F41"/>
              </a:buClr>
              <a:buSzPts val="1800"/>
              <a:buFont typeface="Wingdings"/>
              <a:buChar char="Ø"/>
            </a:pPr>
            <a:endParaRPr lang="en-US" sz="2400">
              <a:solidFill>
                <a:srgbClr val="000000"/>
              </a:solidFill>
            </a:endParaRPr>
          </a:p>
          <a:p>
            <a:pPr marL="393700" indent="-342900">
              <a:buClr>
                <a:srgbClr val="861F41"/>
              </a:buClr>
              <a:buSzPts val="1800"/>
              <a:buFont typeface="Wingdings"/>
              <a:buChar char="Ø"/>
            </a:pPr>
            <a:endParaRPr lang="en-US" sz="2400">
              <a:solidFill>
                <a:srgbClr val="000000"/>
              </a:solidFill>
            </a:endParaRPr>
          </a:p>
          <a:p>
            <a:pPr marL="393700" indent="-342900">
              <a:buClr>
                <a:srgbClr val="861F41"/>
              </a:buClr>
              <a:buSzPts val="1800"/>
              <a:buFont typeface="Wingdings"/>
              <a:buChar char="Ø"/>
            </a:pPr>
            <a:endParaRPr lang="en-US">
              <a:solidFill>
                <a:srgbClr val="000000"/>
              </a:solidFill>
            </a:endParaRPr>
          </a:p>
          <a:p>
            <a:pPr marL="393700" indent="-342900">
              <a:buClr>
                <a:srgbClr val="861F41"/>
              </a:buClr>
              <a:buSzPts val="1800"/>
              <a:buFont typeface="Wingdings"/>
              <a:buChar char="Ø"/>
            </a:pPr>
            <a:endParaRPr lang="en-US" sz="2400">
              <a:solidFill>
                <a:srgbClr val="3A3C3D"/>
              </a:solidFill>
            </a:endParaRPr>
          </a:p>
          <a:p>
            <a:pPr marL="393700" indent="-342900">
              <a:buClr>
                <a:srgbClr val="861F41"/>
              </a:buClr>
              <a:buSzPts val="1800"/>
              <a:buFont typeface="Wingdings"/>
              <a:buChar char="Ø"/>
            </a:pPr>
            <a:endParaRPr lang="en-US" sz="1800" b="1">
              <a:solidFill>
                <a:srgbClr val="3A3C3D"/>
              </a:solidFill>
            </a:endParaRPr>
          </a:p>
          <a:p>
            <a:pPr marL="393700" lvl="1" indent="0">
              <a:lnSpc>
                <a:spcPct val="100000"/>
              </a:lnSpc>
              <a:spcBef>
                <a:spcPts val="0"/>
              </a:spcBef>
              <a:buClr>
                <a:srgbClr val="585C5E"/>
              </a:buClr>
              <a:buSzPts val="1800"/>
              <a:buNone/>
            </a:pPr>
            <a:endParaRPr lang="en-US" sz="1800">
              <a:solidFill>
                <a:srgbClr val="3A3C3D"/>
              </a:solidFill>
            </a:endParaRPr>
          </a:p>
          <a:p>
            <a:pPr marL="0" indent="0">
              <a:lnSpc>
                <a:spcPct val="100000"/>
              </a:lnSpc>
              <a:spcBef>
                <a:spcPts val="700"/>
              </a:spcBef>
              <a:spcAft>
                <a:spcPts val="700"/>
              </a:spcAft>
              <a:buClr>
                <a:srgbClr val="585C5E"/>
              </a:buClr>
              <a:buSzPts val="1800"/>
              <a:buNone/>
            </a:pPr>
            <a:endParaRPr lang="en-US" sz="1800">
              <a:solidFill>
                <a:srgbClr val="3A3C3D"/>
              </a:solidFill>
            </a:endParaRPr>
          </a:p>
        </p:txBody>
      </p:sp>
      <p:pic>
        <p:nvPicPr>
          <p:cNvPr id="3" name="Picture 2" descr="Figure: ProQuest Department Distribution (Curated Dataset)&#10;The dataset spans a wide range of disciplines, with political science having the highest number of documents, followed by fields such as engineering, social sciences, and humanities.">
            <a:extLst>
              <a:ext uri="{FF2B5EF4-FFF2-40B4-BE49-F238E27FC236}">
                <a16:creationId xmlns:a16="http://schemas.microsoft.com/office/drawing/2014/main" id="{26B191BB-790A-9C92-13FE-15C3B3E4897A}"/>
              </a:ext>
            </a:extLst>
          </p:cNvPr>
          <p:cNvPicPr>
            <a:picLocks noChangeAspect="1"/>
          </p:cNvPicPr>
          <p:nvPr/>
        </p:nvPicPr>
        <p:blipFill>
          <a:blip r:embed="rId3"/>
          <a:stretch>
            <a:fillRect/>
          </a:stretch>
        </p:blipFill>
        <p:spPr>
          <a:xfrm>
            <a:off x="6887525" y="838114"/>
            <a:ext cx="5009200" cy="5975739"/>
          </a:xfrm>
          <a:prstGeom prst="rect">
            <a:avLst/>
          </a:prstGeom>
        </p:spPr>
      </p:pic>
      <p:pic>
        <p:nvPicPr>
          <p:cNvPr id="6" name="Picture 5" descr="Figure: Document Counts by Decade (Curated Dataset)&#10;Most documents come from the 2000s and especially the 2010s, with very few before 1990. ">
            <a:extLst>
              <a:ext uri="{FF2B5EF4-FFF2-40B4-BE49-F238E27FC236}">
                <a16:creationId xmlns:a16="http://schemas.microsoft.com/office/drawing/2014/main" id="{B53401ED-B0A7-8E46-0879-BB9534C07931}"/>
              </a:ext>
            </a:extLst>
          </p:cNvPr>
          <p:cNvPicPr>
            <a:picLocks noChangeAspect="1"/>
          </p:cNvPicPr>
          <p:nvPr/>
        </p:nvPicPr>
        <p:blipFill>
          <a:blip r:embed="rId4"/>
          <a:stretch>
            <a:fillRect/>
          </a:stretch>
        </p:blipFill>
        <p:spPr>
          <a:xfrm>
            <a:off x="747712" y="3077845"/>
            <a:ext cx="5647055" cy="3780790"/>
          </a:xfrm>
          <a:prstGeom prst="rect">
            <a:avLst/>
          </a:prstGeom>
        </p:spPr>
      </p:pic>
      <p:sp>
        <p:nvSpPr>
          <p:cNvPr id="5" name="TextBox 4">
            <a:extLst>
              <a:ext uri="{FF2B5EF4-FFF2-40B4-BE49-F238E27FC236}">
                <a16:creationId xmlns:a16="http://schemas.microsoft.com/office/drawing/2014/main" id="{40BD65DB-C347-958E-63CB-71B06BC8ACAF}"/>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9</a:t>
            </a:r>
          </a:p>
        </p:txBody>
      </p:sp>
    </p:spTree>
    <p:extLst>
      <p:ext uri="{BB962C8B-B14F-4D97-AF65-F5344CB8AC3E}">
        <p14:creationId xmlns:p14="http://schemas.microsoft.com/office/powerpoint/2010/main" val="1655421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Comparison of Dataset Characteristics</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398791" y="1047947"/>
            <a:ext cx="4376045" cy="5612323"/>
          </a:xfrm>
        </p:spPr>
        <p:txBody>
          <a:bodyPr>
            <a:normAutofit lnSpcReduction="10000"/>
          </a:bodyPr>
          <a:lstStyle/>
          <a:p>
            <a:pPr>
              <a:lnSpc>
                <a:spcPct val="150000"/>
              </a:lnSpc>
              <a:buClr>
                <a:srgbClr val="861F41"/>
              </a:buClr>
              <a:buSzPts val="1800"/>
              <a:buFont typeface="Wingdings"/>
              <a:buChar char="Ø"/>
            </a:pPr>
            <a:r>
              <a:rPr lang="en-US" sz="1800" dirty="0">
                <a:solidFill>
                  <a:srgbClr val="000000"/>
                </a:solidFill>
                <a:latin typeface="Arial"/>
                <a:cs typeface="Arial"/>
              </a:rPr>
              <a:t>Comparative metrics for Curated ETD, Large ETD, and 20 Newsgroups datasets:</a:t>
            </a:r>
            <a:endParaRPr lang="en-US" sz="1800" dirty="0">
              <a:latin typeface="Arial"/>
            </a:endParaRPr>
          </a:p>
          <a:p>
            <a:pPr>
              <a:lnSpc>
                <a:spcPct val="150000"/>
              </a:lnSpc>
              <a:buClr>
                <a:srgbClr val="861F41"/>
              </a:buClr>
              <a:buSzPts val="1800"/>
              <a:buFont typeface="Wingdings"/>
              <a:buChar char="Ø"/>
            </a:pPr>
            <a:r>
              <a:rPr lang="en-US" sz="1800" dirty="0">
                <a:solidFill>
                  <a:srgbClr val="000000"/>
                </a:solidFill>
                <a:latin typeface="Arial"/>
                <a:cs typeface="Arial"/>
              </a:rPr>
              <a:t>Academic datasets are linguistically complex:</a:t>
            </a:r>
            <a:endParaRPr lang="en-US" sz="1800" dirty="0">
              <a:latin typeface="Arial"/>
            </a:endParaRPr>
          </a:p>
          <a:p>
            <a:pPr lvl="1">
              <a:lnSpc>
                <a:spcPct val="150000"/>
              </a:lnSpc>
              <a:buClr>
                <a:srgbClr val="861F41"/>
              </a:buClr>
              <a:buSzPts val="1800"/>
            </a:pPr>
            <a:r>
              <a:rPr lang="en-US" sz="1800" b="1" dirty="0">
                <a:solidFill>
                  <a:srgbClr val="000000"/>
                </a:solidFill>
                <a:latin typeface="Arial"/>
                <a:cs typeface="Arial"/>
              </a:rPr>
              <a:t>Curated/Large ETD</a:t>
            </a:r>
            <a:r>
              <a:rPr lang="en-US" sz="1800" dirty="0">
                <a:solidFill>
                  <a:srgbClr val="000000"/>
                </a:solidFill>
                <a:latin typeface="Arial"/>
                <a:cs typeface="Arial"/>
              </a:rPr>
              <a:t>:</a:t>
            </a:r>
            <a:endParaRPr lang="en-US" sz="1800" dirty="0">
              <a:latin typeface="Arial"/>
              <a:cs typeface="Arial" panose="020B0604020202020204" pitchFamily="34" charset="0"/>
            </a:endParaRPr>
          </a:p>
          <a:p>
            <a:pPr lvl="2">
              <a:lnSpc>
                <a:spcPct val="150000"/>
              </a:lnSpc>
              <a:buClr>
                <a:srgbClr val="861F41"/>
              </a:buClr>
              <a:buSzPts val="1800"/>
              <a:buFont typeface="Wingdings"/>
              <a:buChar char="§"/>
            </a:pPr>
            <a:r>
              <a:rPr lang="en-US" sz="1800" dirty="0">
                <a:solidFill>
                  <a:srgbClr val="000000"/>
                </a:solidFill>
                <a:latin typeface="Arial"/>
                <a:cs typeface="Arial"/>
              </a:rPr>
              <a:t>High vocabulary size, long sentences, Flesch-Kincaid ~15.</a:t>
            </a:r>
            <a:endParaRPr lang="en-US" sz="1800" dirty="0">
              <a:latin typeface="Arial"/>
            </a:endParaRPr>
          </a:p>
          <a:p>
            <a:pPr lvl="1">
              <a:lnSpc>
                <a:spcPct val="150000"/>
              </a:lnSpc>
              <a:buClr>
                <a:srgbClr val="861F41"/>
              </a:buClr>
              <a:buSzPts val="1800"/>
            </a:pPr>
            <a:r>
              <a:rPr lang="en-US" sz="1800" b="1" dirty="0">
                <a:solidFill>
                  <a:srgbClr val="000000"/>
                </a:solidFill>
                <a:latin typeface="Arial"/>
                <a:cs typeface="Arial"/>
              </a:rPr>
              <a:t>20 Newsgroups</a:t>
            </a:r>
            <a:r>
              <a:rPr lang="en-US" sz="1800" dirty="0">
                <a:solidFill>
                  <a:srgbClr val="000000"/>
                </a:solidFill>
                <a:latin typeface="Arial"/>
                <a:cs typeface="Arial"/>
              </a:rPr>
              <a:t>:</a:t>
            </a:r>
            <a:endParaRPr lang="en-US" sz="1800" dirty="0">
              <a:latin typeface="Arial"/>
              <a:cs typeface="Arial" panose="020B0604020202020204" pitchFamily="34" charset="0"/>
            </a:endParaRPr>
          </a:p>
          <a:p>
            <a:pPr lvl="2">
              <a:lnSpc>
                <a:spcPct val="150000"/>
              </a:lnSpc>
              <a:buClr>
                <a:srgbClr val="861F41"/>
              </a:buClr>
              <a:buSzPts val="1800"/>
              <a:buFont typeface="Wingdings"/>
              <a:buChar char="§"/>
            </a:pPr>
            <a:r>
              <a:rPr lang="en-US" sz="1800" dirty="0">
                <a:solidFill>
                  <a:srgbClr val="000000"/>
                </a:solidFill>
                <a:latin typeface="Arial"/>
                <a:cs typeface="Arial"/>
              </a:rPr>
              <a:t>Simpler language, Flesch-Kincaid ~8.3.</a:t>
            </a:r>
            <a:endParaRPr lang="en-US" sz="1800" dirty="0">
              <a:latin typeface="Arial"/>
            </a:endParaRPr>
          </a:p>
          <a:p>
            <a:pPr>
              <a:buClr>
                <a:srgbClr val="861F41"/>
              </a:buClr>
              <a:buSzPts val="1800"/>
              <a:buFont typeface="Wingdings"/>
              <a:buChar char="Ø"/>
            </a:pPr>
            <a:endParaRPr lang="en-US" sz="2400" dirty="0">
              <a:solidFill>
                <a:srgbClr val="000000"/>
              </a:solidFill>
              <a:latin typeface="Arial" panose="020B0604020202020204" pitchFamily="34" charset="0"/>
              <a:cs typeface="Arial" panose="020B0604020202020204" pitchFamily="34" charset="0"/>
            </a:endParaRPr>
          </a:p>
          <a:p>
            <a:pPr>
              <a:buClr>
                <a:srgbClr val="861F41"/>
              </a:buClr>
              <a:buSzPts val="1800"/>
              <a:buFont typeface="Wingdings"/>
              <a:buChar char="Ø"/>
            </a:pPr>
            <a:endParaRPr lang="en-US" sz="1800" dirty="0">
              <a:solidFill>
                <a:srgbClr val="000000"/>
              </a:solidFill>
              <a:latin typeface="Arial" panose="020B0604020202020204" pitchFamily="34" charset="0"/>
              <a:cs typeface="Arial" panose="020B0604020202020204" pitchFamily="34" charset="0"/>
            </a:endParaRPr>
          </a:p>
          <a:p>
            <a:pPr>
              <a:buClr>
                <a:srgbClr val="861F41"/>
              </a:buClr>
              <a:buSzPts val="1800"/>
              <a:buFont typeface="Wingdings"/>
              <a:buChar char="Ø"/>
            </a:pPr>
            <a:endParaRPr lang="en-US" sz="2400" dirty="0">
              <a:solidFill>
                <a:srgbClr val="000000"/>
              </a:solidFill>
            </a:endParaRPr>
          </a:p>
          <a:p>
            <a:pPr marL="393700" indent="-342900">
              <a:buClr>
                <a:srgbClr val="861F41"/>
              </a:buClr>
              <a:buSzPts val="1800"/>
              <a:buFont typeface="Wingdings"/>
              <a:buChar char="Ø"/>
            </a:pPr>
            <a:endParaRPr lang="en-US" sz="2400" dirty="0">
              <a:solidFill>
                <a:srgbClr val="000000"/>
              </a:solidFill>
            </a:endParaRPr>
          </a:p>
          <a:p>
            <a:pPr marL="393700" indent="-342900">
              <a:buClr>
                <a:srgbClr val="861F41"/>
              </a:buClr>
              <a:buSzPts val="1800"/>
              <a:buFont typeface="Wingdings"/>
              <a:buChar char="Ø"/>
            </a:pPr>
            <a:endParaRPr lang="en-US" dirty="0">
              <a:solidFill>
                <a:srgbClr val="000000"/>
              </a:solidFill>
            </a:endParaRPr>
          </a:p>
          <a:p>
            <a:pPr marL="393700" indent="-342900">
              <a:buClr>
                <a:srgbClr val="861F41"/>
              </a:buClr>
              <a:buSzPts val="1800"/>
              <a:buFont typeface="Wingdings"/>
              <a:buChar char="Ø"/>
            </a:pPr>
            <a:endParaRPr lang="en-US" sz="2400" dirty="0">
              <a:solidFill>
                <a:srgbClr val="3A3C3D"/>
              </a:solidFill>
            </a:endParaRPr>
          </a:p>
          <a:p>
            <a:pPr marL="393700" indent="-342900">
              <a:buClr>
                <a:srgbClr val="861F41"/>
              </a:buClr>
              <a:buSzPts val="1800"/>
              <a:buFont typeface="Wingdings"/>
              <a:buChar char="Ø"/>
            </a:pPr>
            <a:endParaRPr lang="en-US" sz="1800" b="1" dirty="0">
              <a:solidFill>
                <a:srgbClr val="3A3C3D"/>
              </a:solidFill>
            </a:endParaRPr>
          </a:p>
          <a:p>
            <a:pPr marL="393700" lvl="1" indent="0">
              <a:lnSpc>
                <a:spcPct val="100000"/>
              </a:lnSpc>
              <a:spcBef>
                <a:spcPts val="0"/>
              </a:spcBef>
              <a:buClr>
                <a:srgbClr val="585C5E"/>
              </a:buClr>
              <a:buSzPts val="1800"/>
              <a:buNone/>
            </a:pPr>
            <a:endParaRPr lang="en-US" sz="1800" dirty="0">
              <a:solidFill>
                <a:srgbClr val="3A3C3D"/>
              </a:solidFill>
            </a:endParaRPr>
          </a:p>
          <a:p>
            <a:pPr marL="0" indent="0">
              <a:lnSpc>
                <a:spcPct val="100000"/>
              </a:lnSpc>
              <a:spcBef>
                <a:spcPts val="700"/>
              </a:spcBef>
              <a:spcAft>
                <a:spcPts val="700"/>
              </a:spcAft>
              <a:buClr>
                <a:srgbClr val="585C5E"/>
              </a:buClr>
              <a:buSzPts val="1800"/>
              <a:buNone/>
            </a:pPr>
            <a:endParaRPr lang="en-US" sz="1800" dirty="0">
              <a:solidFill>
                <a:srgbClr val="3A3C3D"/>
              </a:solidFill>
            </a:endParaRPr>
          </a:p>
        </p:txBody>
      </p:sp>
      <p:pic>
        <p:nvPicPr>
          <p:cNvPr id="5" name="Picture 4" descr="Table: Comparison of Basic Textual Statistics and Readability&#10;ETD datasets are linguistically complex, with long sentences and high Flesch-Kincaid scores around 15, compared to the simpler 20 Newsgroups dataset with a score of 8.3.">
            <a:extLst>
              <a:ext uri="{FF2B5EF4-FFF2-40B4-BE49-F238E27FC236}">
                <a16:creationId xmlns:a16="http://schemas.microsoft.com/office/drawing/2014/main" id="{BCBE3101-E590-B3DE-0F7D-4E3D7D900758}"/>
              </a:ext>
            </a:extLst>
          </p:cNvPr>
          <p:cNvPicPr>
            <a:picLocks noChangeAspect="1"/>
          </p:cNvPicPr>
          <p:nvPr/>
        </p:nvPicPr>
        <p:blipFill>
          <a:blip r:embed="rId3"/>
          <a:stretch>
            <a:fillRect/>
          </a:stretch>
        </p:blipFill>
        <p:spPr>
          <a:xfrm>
            <a:off x="4815461" y="2049779"/>
            <a:ext cx="7275097" cy="2691779"/>
          </a:xfrm>
          <a:prstGeom prst="rect">
            <a:avLst/>
          </a:prstGeom>
        </p:spPr>
      </p:pic>
      <p:sp>
        <p:nvSpPr>
          <p:cNvPr id="4" name="TextBox 3">
            <a:extLst>
              <a:ext uri="{FF2B5EF4-FFF2-40B4-BE49-F238E27FC236}">
                <a16:creationId xmlns:a16="http://schemas.microsoft.com/office/drawing/2014/main" id="{11EA185F-4BE4-5EDF-B49D-F8117A9008C3}"/>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10</a:t>
            </a:r>
          </a:p>
        </p:txBody>
      </p:sp>
    </p:spTree>
    <p:extLst>
      <p:ext uri="{BB962C8B-B14F-4D97-AF65-F5344CB8AC3E}">
        <p14:creationId xmlns:p14="http://schemas.microsoft.com/office/powerpoint/2010/main" val="1801947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0"/>
        <p:cNvGrpSpPr/>
        <p:nvPr/>
      </p:nvGrpSpPr>
      <p:grpSpPr>
        <a:xfrm>
          <a:off x="0" y="0"/>
          <a:ext cx="0" cy="0"/>
          <a:chOff x="0" y="0"/>
          <a:chExt cx="0" cy="0"/>
        </a:xfrm>
      </p:grpSpPr>
      <p:sp>
        <p:nvSpPr>
          <p:cNvPr id="161" name="Title"/>
          <p:cNvSpPr txBox="1">
            <a:spLocks noGrp="1"/>
          </p:cNvSpPr>
          <p:nvPr>
            <p:ph type="title" idx="4294967295"/>
          </p:nvPr>
        </p:nvSpPr>
        <p:spPr>
          <a:xfrm>
            <a:off x="3021078" y="2929128"/>
            <a:ext cx="6349385" cy="954103"/>
          </a:xfrm>
          <a:prstGeom prst="rect">
            <a:avLst/>
          </a:prstGeom>
          <a:noFill/>
          <a:ln>
            <a:noFill/>
          </a:ln>
        </p:spPr>
        <p:txBody>
          <a:bodyPr spcFirstLastPara="1" wrap="square" lIns="91425" tIns="45700" rIns="91425" bIns="45700" anchor="ctr" anchorCtr="0">
            <a:normAutofit fontScale="90000"/>
          </a:bodyPr>
          <a:lstStyle/>
          <a:p>
            <a:pPr algn="ctr">
              <a:buClr>
                <a:srgbClr val="000000"/>
              </a:buClr>
              <a:buSzPts val="4400"/>
            </a:pPr>
            <a:r>
              <a:rPr lang="en-US" sz="4400">
                <a:solidFill>
                  <a:srgbClr val="F2F2F2"/>
                </a:solidFill>
              </a:rPr>
              <a:t>ENHANCING DATA FOR TOPIC MODELING </a:t>
            </a:r>
            <a:endParaRPr lang="en-US" sz="4400">
              <a:solidFill>
                <a:srgbClr val="000000"/>
              </a:solidFill>
            </a:endParaRPr>
          </a:p>
        </p:txBody>
      </p:sp>
    </p:spTree>
    <p:extLst>
      <p:ext uri="{BB962C8B-B14F-4D97-AF65-F5344CB8AC3E}">
        <p14:creationId xmlns:p14="http://schemas.microsoft.com/office/powerpoint/2010/main" val="3225072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67877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Preprocessing for ETD Data</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6263372" cy="5612323"/>
          </a:xfrm>
        </p:spPr>
        <p:txBody>
          <a:bodyPr>
            <a:normAutofit fontScale="92500" lnSpcReduction="10000"/>
          </a:bodyPr>
          <a:lstStyle/>
          <a:p>
            <a:pPr>
              <a:lnSpc>
                <a:spcPct val="160000"/>
              </a:lnSpc>
              <a:buClr>
                <a:srgbClr val="861F41"/>
              </a:buClr>
              <a:buSzPts val="1800"/>
              <a:buFont typeface="Wingdings"/>
              <a:buChar char="Ø"/>
            </a:pPr>
            <a:r>
              <a:rPr lang="en-US" sz="1800" b="1" dirty="0">
                <a:solidFill>
                  <a:srgbClr val="000000"/>
                </a:solidFill>
                <a:latin typeface="Arial"/>
                <a:cs typeface="Arial"/>
              </a:rPr>
              <a:t>Challenges with ETDs:</a:t>
            </a:r>
            <a:endParaRPr lang="en-US" sz="1800" b="1" dirty="0">
              <a:latin typeface="Arial"/>
            </a:endParaRPr>
          </a:p>
          <a:p>
            <a:pPr lvl="1">
              <a:lnSpc>
                <a:spcPct val="160000"/>
              </a:lnSpc>
              <a:buClr>
                <a:srgbClr val="861F41"/>
              </a:buClr>
              <a:buSzPts val="1800"/>
            </a:pPr>
            <a:r>
              <a:rPr lang="en-US" sz="1800" dirty="0">
                <a:solidFill>
                  <a:srgbClr val="000000"/>
                </a:solidFill>
                <a:latin typeface="Arial"/>
                <a:cs typeface="Arial"/>
              </a:rPr>
              <a:t>Complex academic writing with domain-specific terminology.</a:t>
            </a:r>
            <a:endParaRPr lang="en-US" sz="1800" dirty="0">
              <a:latin typeface="Arial" panose="020B0604020202020204" pitchFamily="34" charset="0"/>
              <a:cs typeface="Arial" panose="020B0604020202020204" pitchFamily="34" charset="0"/>
            </a:endParaRPr>
          </a:p>
          <a:p>
            <a:pPr>
              <a:lnSpc>
                <a:spcPct val="160000"/>
              </a:lnSpc>
              <a:buClr>
                <a:srgbClr val="861F41"/>
              </a:buClr>
              <a:buSzPts val="1800"/>
              <a:buFont typeface="Wingdings"/>
              <a:buChar char="Ø"/>
            </a:pPr>
            <a:r>
              <a:rPr lang="en-US" sz="1800" b="1" dirty="0">
                <a:solidFill>
                  <a:srgbClr val="000000"/>
                </a:solidFill>
                <a:latin typeface="Arial"/>
                <a:cs typeface="Arial"/>
              </a:rPr>
              <a:t>Goal:</a:t>
            </a:r>
            <a:r>
              <a:rPr lang="en-US" sz="1800" dirty="0">
                <a:solidFill>
                  <a:srgbClr val="000000"/>
                </a:solidFill>
                <a:latin typeface="Arial"/>
                <a:cs typeface="Arial"/>
              </a:rPr>
              <a:t> Prepare high-quality text inputs for topic modeling while preserving semantic richness.</a:t>
            </a:r>
            <a:endParaRPr lang="en-US" sz="1800" dirty="0"/>
          </a:p>
          <a:p>
            <a:pPr>
              <a:lnSpc>
                <a:spcPct val="160000"/>
              </a:lnSpc>
              <a:buClr>
                <a:srgbClr val="861F41"/>
              </a:buClr>
              <a:buSzPts val="1800"/>
              <a:buFont typeface="Wingdings"/>
              <a:buChar char="Ø"/>
            </a:pPr>
            <a:r>
              <a:rPr lang="en-US" sz="1800" b="1" dirty="0">
                <a:solidFill>
                  <a:srgbClr val="000000"/>
                </a:solidFill>
                <a:latin typeface="Arial"/>
                <a:cs typeface="Arial"/>
              </a:rPr>
              <a:t>Overview of Steps:</a:t>
            </a:r>
            <a:endParaRPr lang="en-US" sz="1800" dirty="0"/>
          </a:p>
          <a:p>
            <a:pPr lvl="1">
              <a:lnSpc>
                <a:spcPct val="160000"/>
              </a:lnSpc>
              <a:buClr>
                <a:srgbClr val="861F41"/>
              </a:buClr>
              <a:buSzPts val="1800"/>
            </a:pPr>
            <a:r>
              <a:rPr lang="en-US" sz="1800" dirty="0">
                <a:solidFill>
                  <a:srgbClr val="000000"/>
                </a:solidFill>
                <a:latin typeface="Arial"/>
                <a:cs typeface="Arial"/>
              </a:rPr>
              <a:t>Text Normalization</a:t>
            </a:r>
            <a:endParaRPr lang="en-US" sz="1800" dirty="0">
              <a:latin typeface="Arial" panose="020B0604020202020204" pitchFamily="34" charset="0"/>
              <a:cs typeface="Arial" panose="020B0604020202020204" pitchFamily="34" charset="0"/>
            </a:endParaRPr>
          </a:p>
          <a:p>
            <a:pPr lvl="1">
              <a:lnSpc>
                <a:spcPct val="160000"/>
              </a:lnSpc>
              <a:buClr>
                <a:srgbClr val="861F41"/>
              </a:buClr>
              <a:buSzPts val="1800"/>
            </a:pPr>
            <a:r>
              <a:rPr lang="en-US" sz="1800" dirty="0">
                <a:solidFill>
                  <a:srgbClr val="000000"/>
                </a:solidFill>
                <a:latin typeface="Arial"/>
                <a:cs typeface="Arial"/>
              </a:rPr>
              <a:t>Tokenization</a:t>
            </a:r>
            <a:endParaRPr lang="en-US" sz="1800" dirty="0">
              <a:latin typeface="Arial" panose="020B0604020202020204" pitchFamily="34" charset="0"/>
              <a:cs typeface="Arial" panose="020B0604020202020204" pitchFamily="34" charset="0"/>
            </a:endParaRPr>
          </a:p>
          <a:p>
            <a:pPr lvl="1">
              <a:lnSpc>
                <a:spcPct val="160000"/>
              </a:lnSpc>
              <a:buClr>
                <a:srgbClr val="861F41"/>
              </a:buClr>
              <a:buSzPts val="1800"/>
            </a:pPr>
            <a:r>
              <a:rPr lang="en-US" sz="1800" dirty="0" err="1">
                <a:solidFill>
                  <a:srgbClr val="000000"/>
                </a:solidFill>
                <a:latin typeface="Arial"/>
                <a:cs typeface="Arial"/>
              </a:rPr>
              <a:t>Stopword</a:t>
            </a:r>
            <a:r>
              <a:rPr lang="en-US" sz="1800" dirty="0">
                <a:solidFill>
                  <a:srgbClr val="000000"/>
                </a:solidFill>
                <a:latin typeface="Arial"/>
                <a:cs typeface="Arial"/>
              </a:rPr>
              <a:t> Removal</a:t>
            </a:r>
          </a:p>
          <a:p>
            <a:pPr lvl="1">
              <a:lnSpc>
                <a:spcPct val="160000"/>
              </a:lnSpc>
              <a:buClr>
                <a:srgbClr val="861F41"/>
              </a:buClr>
              <a:buSzPts val="1800"/>
            </a:pPr>
            <a:r>
              <a:rPr lang="en-US" sz="1800" dirty="0">
                <a:solidFill>
                  <a:srgbClr val="000000"/>
                </a:solidFill>
                <a:latin typeface="Arial"/>
                <a:cs typeface="Arial"/>
              </a:rPr>
              <a:t>Lemmatization</a:t>
            </a:r>
            <a:endParaRPr lang="en-US" sz="1800" dirty="0">
              <a:latin typeface="Arial" panose="020B0604020202020204" pitchFamily="34" charset="0"/>
              <a:cs typeface="Arial" panose="020B0604020202020204" pitchFamily="34" charset="0"/>
            </a:endParaRPr>
          </a:p>
          <a:p>
            <a:pPr lvl="1">
              <a:lnSpc>
                <a:spcPct val="160000"/>
              </a:lnSpc>
              <a:buClr>
                <a:srgbClr val="861F41"/>
              </a:buClr>
              <a:buSzPts val="1800"/>
            </a:pPr>
            <a:r>
              <a:rPr lang="en-US" sz="1800" dirty="0">
                <a:solidFill>
                  <a:srgbClr val="000000"/>
                </a:solidFill>
                <a:latin typeface="Arial"/>
                <a:cs typeface="Arial"/>
              </a:rPr>
              <a:t>Text Enhancement</a:t>
            </a:r>
            <a:endParaRPr lang="en-US" sz="1800" dirty="0">
              <a:latin typeface="Arial" panose="020B0604020202020204" pitchFamily="34" charset="0"/>
              <a:cs typeface="Arial" panose="020B0604020202020204" pitchFamily="34" charset="0"/>
            </a:endParaRPr>
          </a:p>
          <a:p>
            <a:pPr>
              <a:lnSpc>
                <a:spcPct val="200000"/>
              </a:lnSpc>
              <a:buClr>
                <a:srgbClr val="861F41"/>
              </a:buClr>
              <a:buSzPts val="1800"/>
              <a:buFont typeface="Wingdings"/>
              <a:buChar char="Ø"/>
            </a:pPr>
            <a:endParaRPr lang="en-US" sz="1800" b="1" dirty="0">
              <a:solidFill>
                <a:srgbClr val="000000"/>
              </a:solidFill>
              <a:latin typeface="Arial"/>
              <a:cs typeface="Arial"/>
            </a:endParaRPr>
          </a:p>
          <a:p>
            <a:pPr>
              <a:buClr>
                <a:srgbClr val="861F41"/>
              </a:buClr>
              <a:buSzPts val="1800"/>
              <a:buFont typeface="Wingdings"/>
              <a:buChar char="Ø"/>
            </a:pPr>
            <a:endParaRPr lang="en-US" sz="1800" dirty="0">
              <a:solidFill>
                <a:srgbClr val="000000"/>
              </a:solidFill>
              <a:latin typeface="Arial"/>
              <a:cs typeface="Arial" panose="020B0604020202020204" pitchFamily="34" charset="0"/>
            </a:endParaRPr>
          </a:p>
          <a:p>
            <a:pPr>
              <a:buClr>
                <a:srgbClr val="861F41"/>
              </a:buClr>
              <a:buSzPts val="1800"/>
              <a:buFont typeface="Wingdings"/>
              <a:buChar char="Ø"/>
            </a:pPr>
            <a:endParaRPr lang="en-US" sz="1800" dirty="0">
              <a:solidFill>
                <a:srgbClr val="000000"/>
              </a:solidFill>
              <a:latin typeface="Arial"/>
              <a:cs typeface="Arial"/>
            </a:endParaRPr>
          </a:p>
          <a:p>
            <a:pPr>
              <a:buClr>
                <a:srgbClr val="861F41"/>
              </a:buClr>
              <a:buSzPts val="1800"/>
              <a:buFont typeface="Wingdings"/>
              <a:buChar char="Ø"/>
            </a:pPr>
            <a:endParaRPr lang="en-US" sz="1800" dirty="0">
              <a:solidFill>
                <a:srgbClr val="000000"/>
              </a:solidFill>
            </a:endParaRPr>
          </a:p>
          <a:p>
            <a:pPr>
              <a:buClr>
                <a:srgbClr val="861F41"/>
              </a:buClr>
              <a:buSzPts val="1800"/>
              <a:buFont typeface="Wingdings"/>
              <a:buChar char="Ø"/>
            </a:pPr>
            <a:endParaRPr lang="en-US" sz="1800" dirty="0">
              <a:solidFill>
                <a:srgbClr val="000000"/>
              </a:solidFill>
            </a:endParaRPr>
          </a:p>
          <a:p>
            <a:pPr marL="393700" indent="-342900">
              <a:buClr>
                <a:srgbClr val="861F41"/>
              </a:buClr>
              <a:buSzPts val="1800"/>
              <a:buFont typeface="Wingdings"/>
              <a:buChar char="Ø"/>
            </a:pPr>
            <a:endParaRPr lang="en-US" sz="1800" dirty="0">
              <a:solidFill>
                <a:srgbClr val="000000"/>
              </a:solidFill>
            </a:endParaRPr>
          </a:p>
          <a:p>
            <a:pPr marL="393700" indent="-342900">
              <a:buClr>
                <a:srgbClr val="861F41"/>
              </a:buClr>
              <a:buSzPts val="1800"/>
              <a:buFont typeface="Wingdings"/>
              <a:buChar char="Ø"/>
            </a:pPr>
            <a:endParaRPr lang="en-US" sz="1800" dirty="0">
              <a:solidFill>
                <a:srgbClr val="000000"/>
              </a:solidFill>
            </a:endParaRPr>
          </a:p>
          <a:p>
            <a:pPr marL="393700" indent="-342900">
              <a:buClr>
                <a:srgbClr val="861F41"/>
              </a:buClr>
              <a:buSzPts val="1800"/>
              <a:buFont typeface="Wingdings"/>
              <a:buChar char="Ø"/>
            </a:pPr>
            <a:endParaRPr lang="en-US" sz="1800" dirty="0">
              <a:solidFill>
                <a:srgbClr val="3A3C3D"/>
              </a:solidFill>
            </a:endParaRPr>
          </a:p>
          <a:p>
            <a:pPr marL="393700" indent="-342900">
              <a:buClr>
                <a:srgbClr val="861F41"/>
              </a:buClr>
              <a:buSzPts val="1800"/>
              <a:buFont typeface="Wingdings"/>
              <a:buChar char="Ø"/>
            </a:pPr>
            <a:endParaRPr lang="en-US" sz="1800" b="1" dirty="0">
              <a:solidFill>
                <a:srgbClr val="3A3C3D"/>
              </a:solidFill>
            </a:endParaRPr>
          </a:p>
          <a:p>
            <a:pPr marL="393700" lvl="1" indent="0">
              <a:lnSpc>
                <a:spcPct val="100000"/>
              </a:lnSpc>
              <a:spcBef>
                <a:spcPts val="0"/>
              </a:spcBef>
              <a:buClr>
                <a:srgbClr val="585C5E"/>
              </a:buClr>
              <a:buSzPts val="1800"/>
              <a:buNone/>
            </a:pPr>
            <a:endParaRPr lang="en-US" sz="1800" dirty="0">
              <a:solidFill>
                <a:srgbClr val="3A3C3D"/>
              </a:solidFill>
              <a:latin typeface="Arial"/>
            </a:endParaRPr>
          </a:p>
          <a:p>
            <a:pPr marL="0" indent="0">
              <a:lnSpc>
                <a:spcPct val="100000"/>
              </a:lnSpc>
              <a:spcBef>
                <a:spcPts val="700"/>
              </a:spcBef>
              <a:spcAft>
                <a:spcPts val="700"/>
              </a:spcAft>
              <a:buClr>
                <a:srgbClr val="585C5E"/>
              </a:buClr>
              <a:buSzPts val="1800"/>
              <a:buNone/>
            </a:pPr>
            <a:endParaRPr lang="en-US" sz="1800" dirty="0">
              <a:solidFill>
                <a:srgbClr val="3A3C3D"/>
              </a:solidFill>
            </a:endParaRPr>
          </a:p>
        </p:txBody>
      </p:sp>
      <p:pic>
        <p:nvPicPr>
          <p:cNvPr id="3" name="Picture 2" descr="Figure: Preprocessing Workflow for ETD Data&#10;Raw ETD text is cleaned through normalization, tokenization, and stopword removal — including an LLM-assisted step — followed by lemmatization and keyword extraction. These are combined into an enhanced text representation for topic modeling.">
            <a:extLst>
              <a:ext uri="{FF2B5EF4-FFF2-40B4-BE49-F238E27FC236}">
                <a16:creationId xmlns:a16="http://schemas.microsoft.com/office/drawing/2014/main" id="{AE2BB559-6031-EE72-6977-0557818521DC}"/>
              </a:ext>
            </a:extLst>
          </p:cNvPr>
          <p:cNvPicPr>
            <a:picLocks noChangeAspect="1"/>
          </p:cNvPicPr>
          <p:nvPr/>
        </p:nvPicPr>
        <p:blipFill>
          <a:blip r:embed="rId3"/>
          <a:stretch>
            <a:fillRect/>
          </a:stretch>
        </p:blipFill>
        <p:spPr>
          <a:xfrm>
            <a:off x="7759203" y="-3504"/>
            <a:ext cx="4432817" cy="6861504"/>
          </a:xfrm>
          <a:prstGeom prst="rect">
            <a:avLst/>
          </a:prstGeom>
        </p:spPr>
      </p:pic>
      <p:sp>
        <p:nvSpPr>
          <p:cNvPr id="5" name="TextBox 4">
            <a:extLst>
              <a:ext uri="{FF2B5EF4-FFF2-40B4-BE49-F238E27FC236}">
                <a16:creationId xmlns:a16="http://schemas.microsoft.com/office/drawing/2014/main" id="{431A10E9-5889-4566-4E90-7B0767B8DE29}"/>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13</a:t>
            </a:r>
          </a:p>
        </p:txBody>
      </p:sp>
    </p:spTree>
    <p:extLst>
      <p:ext uri="{BB962C8B-B14F-4D97-AF65-F5344CB8AC3E}">
        <p14:creationId xmlns:p14="http://schemas.microsoft.com/office/powerpoint/2010/main" val="2141235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LLM-Assisted </a:t>
            </a:r>
            <a:r>
              <a:rPr lang="en-US" sz="4000" err="1">
                <a:solidFill>
                  <a:schemeClr val="lt1"/>
                </a:solidFill>
                <a:latin typeface="Arial"/>
                <a:cs typeface="Arial"/>
              </a:rPr>
              <a:t>Stopword</a:t>
            </a:r>
            <a:r>
              <a:rPr lang="en-US" sz="4000">
                <a:solidFill>
                  <a:schemeClr val="lt1"/>
                </a:solidFill>
                <a:latin typeface="Arial"/>
                <a:cs typeface="Arial"/>
              </a:rPr>
              <a:t> Removal</a:t>
            </a:r>
            <a:endParaRPr lang="en-US" sz="4000">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0237346" cy="2183323"/>
          </a:xfrm>
        </p:spPr>
        <p:txBody>
          <a:bodyPr>
            <a:normAutofit/>
          </a:bodyPr>
          <a:lstStyle/>
          <a:p>
            <a:pPr>
              <a:buClr>
                <a:srgbClr val="861F41"/>
              </a:buClr>
              <a:buSzPts val="1800"/>
              <a:buFont typeface="Wingdings"/>
              <a:buChar char="Ø"/>
            </a:pPr>
            <a:r>
              <a:rPr lang="en-US" sz="1800" b="1">
                <a:solidFill>
                  <a:srgbClr val="000000"/>
                </a:solidFill>
                <a:latin typeface="Arial"/>
                <a:cs typeface="Arial"/>
              </a:rPr>
              <a:t>Generic Scope:</a:t>
            </a:r>
            <a:r>
              <a:rPr lang="en-US" sz="1800">
                <a:solidFill>
                  <a:srgbClr val="000000"/>
                </a:solidFill>
                <a:latin typeface="Arial"/>
                <a:cs typeface="Arial"/>
              </a:rPr>
              <a:t> Traditional lists (e.g., NLTK, </a:t>
            </a:r>
            <a:r>
              <a:rPr lang="en-US" sz="1800" err="1">
                <a:solidFill>
                  <a:srgbClr val="000000"/>
                </a:solidFill>
                <a:latin typeface="Arial"/>
                <a:cs typeface="Arial"/>
              </a:rPr>
              <a:t>Gensim</a:t>
            </a:r>
            <a:r>
              <a:rPr lang="en-US" sz="1800">
                <a:solidFill>
                  <a:srgbClr val="000000"/>
                </a:solidFill>
                <a:latin typeface="Arial"/>
                <a:cs typeface="Arial"/>
              </a:rPr>
              <a:t>) target general-purpose text.</a:t>
            </a:r>
            <a:endParaRPr lang="en-US" sz="1800" b="1">
              <a:solidFill>
                <a:srgbClr val="000000"/>
              </a:solidFill>
              <a:latin typeface="Arial"/>
              <a:cs typeface="Arial"/>
            </a:endParaRPr>
          </a:p>
          <a:p>
            <a:pPr>
              <a:buClr>
                <a:srgbClr val="861F41"/>
              </a:buClr>
              <a:buSzPts val="1800"/>
              <a:buFont typeface="Wingdings"/>
              <a:buChar char="Ø"/>
            </a:pPr>
            <a:r>
              <a:rPr lang="en-US" sz="1800" b="1">
                <a:solidFill>
                  <a:srgbClr val="000000"/>
                </a:solidFill>
                <a:latin typeface="Arial"/>
                <a:cs typeface="Arial"/>
              </a:rPr>
              <a:t>Lack of Academic Context:</a:t>
            </a:r>
            <a:r>
              <a:rPr lang="en-US" sz="1800">
                <a:solidFill>
                  <a:srgbClr val="000000"/>
                </a:solidFill>
                <a:latin typeface="Arial"/>
                <a:cs typeface="Arial"/>
              </a:rPr>
              <a:t> Terms common in academic writing (e.g., </a:t>
            </a:r>
            <a:r>
              <a:rPr lang="en-US" sz="1800">
                <a:solidFill>
                  <a:srgbClr val="000000"/>
                </a:solidFill>
                <a:latin typeface="Consolas"/>
                <a:cs typeface="Arial"/>
              </a:rPr>
              <a:t>"</a:t>
            </a:r>
            <a:r>
              <a:rPr lang="en-US" sz="1800" err="1">
                <a:solidFill>
                  <a:srgbClr val="000000"/>
                </a:solidFill>
                <a:latin typeface="Consolas"/>
                <a:cs typeface="Arial"/>
              </a:rPr>
              <a:t>analysis","research</a:t>
            </a:r>
            <a:r>
              <a:rPr lang="en-US" sz="1800">
                <a:solidFill>
                  <a:srgbClr val="000000"/>
                </a:solidFill>
                <a:latin typeface="Consolas"/>
                <a:cs typeface="Arial"/>
              </a:rPr>
              <a:t>", "thesis"</a:t>
            </a:r>
            <a:r>
              <a:rPr lang="en-US" sz="1800">
                <a:solidFill>
                  <a:srgbClr val="000000"/>
                </a:solidFill>
                <a:latin typeface="Arial"/>
                <a:cs typeface="Arial"/>
              </a:rPr>
              <a:t>) remain unfiltered, adding noise to models.</a:t>
            </a:r>
            <a:endParaRPr lang="en-US" sz="1800"/>
          </a:p>
          <a:p>
            <a:pPr>
              <a:buClr>
                <a:srgbClr val="861F41"/>
              </a:buClr>
              <a:buSzPts val="1800"/>
              <a:buFont typeface="Wingdings"/>
              <a:buChar char="Ø"/>
            </a:pPr>
            <a:r>
              <a:rPr lang="en-US" sz="1800" b="1">
                <a:solidFill>
                  <a:srgbClr val="000000"/>
                </a:solidFill>
                <a:latin typeface="Arial"/>
                <a:cs typeface="Arial"/>
              </a:rPr>
              <a:t>Inadequate for Domain-Specific Needs:</a:t>
            </a:r>
            <a:r>
              <a:rPr lang="en-US" sz="1800">
                <a:solidFill>
                  <a:srgbClr val="000000"/>
                </a:solidFill>
                <a:latin typeface="Arial"/>
                <a:cs typeface="Arial"/>
              </a:rPr>
              <a:t> No adaptive process to handle nuanced academic vocabulary.</a:t>
            </a:r>
            <a:endParaRPr lang="en-US" sz="1800"/>
          </a:p>
          <a:p>
            <a:pPr>
              <a:buClr>
                <a:srgbClr val="861F41"/>
              </a:buClr>
              <a:buSzPts val="1800"/>
              <a:buFont typeface="Wingdings"/>
              <a:buChar char="Ø"/>
            </a:pPr>
            <a:endParaRPr lang="en-US" sz="2400">
              <a:solidFill>
                <a:srgbClr val="000000"/>
              </a:solidFill>
            </a:endParaRPr>
          </a:p>
          <a:p>
            <a:pPr>
              <a:buClr>
                <a:srgbClr val="861F41"/>
              </a:buClr>
              <a:buSzPts val="1800"/>
              <a:buFont typeface="Wingdings"/>
              <a:buChar char="Ø"/>
            </a:pPr>
            <a:endParaRPr lang="en-US" sz="2400">
              <a:solidFill>
                <a:srgbClr val="000000"/>
              </a:solidFill>
            </a:endParaRPr>
          </a:p>
          <a:p>
            <a:pPr marL="393700" indent="-342900">
              <a:buClr>
                <a:srgbClr val="861F41"/>
              </a:buClr>
              <a:buSzPts val="1800"/>
              <a:buFont typeface="Wingdings"/>
              <a:buChar char="Ø"/>
            </a:pPr>
            <a:endParaRPr lang="en-US" sz="2400">
              <a:solidFill>
                <a:srgbClr val="000000"/>
              </a:solidFill>
            </a:endParaRPr>
          </a:p>
          <a:p>
            <a:pPr marL="393700" indent="-342900">
              <a:buClr>
                <a:srgbClr val="861F41"/>
              </a:buClr>
              <a:buSzPts val="1800"/>
              <a:buFont typeface="Wingdings"/>
              <a:buChar char="Ø"/>
            </a:pPr>
            <a:endParaRPr lang="en-US" sz="2400">
              <a:solidFill>
                <a:srgbClr val="000000"/>
              </a:solidFill>
            </a:endParaRPr>
          </a:p>
          <a:p>
            <a:pPr marL="393700" indent="-342900">
              <a:buClr>
                <a:srgbClr val="861F41"/>
              </a:buClr>
              <a:buSzPts val="1800"/>
              <a:buFont typeface="Wingdings"/>
              <a:buChar char="Ø"/>
            </a:pPr>
            <a:endParaRPr lang="en-US" sz="2400">
              <a:solidFill>
                <a:srgbClr val="3A3C3D"/>
              </a:solidFill>
            </a:endParaRPr>
          </a:p>
          <a:p>
            <a:pPr marL="393700" indent="-342900">
              <a:buClr>
                <a:srgbClr val="861F41"/>
              </a:buClr>
              <a:buSzPts val="1800"/>
              <a:buFont typeface="Wingdings"/>
              <a:buChar char="Ø"/>
            </a:pPr>
            <a:endParaRPr lang="en-US" sz="2400" b="1">
              <a:solidFill>
                <a:srgbClr val="3A3C3D"/>
              </a:solidFill>
            </a:endParaRPr>
          </a:p>
          <a:p>
            <a:pPr marL="393700" lvl="1" indent="0">
              <a:lnSpc>
                <a:spcPct val="100000"/>
              </a:lnSpc>
              <a:spcBef>
                <a:spcPts val="0"/>
              </a:spcBef>
              <a:buClr>
                <a:srgbClr val="585C5E"/>
              </a:buClr>
              <a:buSzPts val="1800"/>
              <a:buNone/>
            </a:pPr>
            <a:endParaRPr lang="en-US" sz="2400">
              <a:solidFill>
                <a:srgbClr val="3A3C3D"/>
              </a:solidFill>
            </a:endParaRPr>
          </a:p>
          <a:p>
            <a:pPr marL="0" indent="0">
              <a:lnSpc>
                <a:spcPct val="100000"/>
              </a:lnSpc>
              <a:spcBef>
                <a:spcPts val="700"/>
              </a:spcBef>
              <a:spcAft>
                <a:spcPts val="700"/>
              </a:spcAft>
              <a:buClr>
                <a:srgbClr val="585C5E"/>
              </a:buClr>
              <a:buSzPts val="1800"/>
              <a:buNone/>
            </a:pPr>
            <a:endParaRPr lang="en-US" sz="2400">
              <a:solidFill>
                <a:srgbClr val="3A3C3D"/>
              </a:solidFill>
            </a:endParaRPr>
          </a:p>
        </p:txBody>
      </p:sp>
      <p:pic>
        <p:nvPicPr>
          <p:cNvPr id="4" name="Picture 3" descr="Algorithm for LLM-Assisted Stopword Identification">
            <a:extLst>
              <a:ext uri="{FF2B5EF4-FFF2-40B4-BE49-F238E27FC236}">
                <a16:creationId xmlns:a16="http://schemas.microsoft.com/office/drawing/2014/main" id="{5DE67CD2-CC66-950B-C2F1-A18604C3AC37}"/>
              </a:ext>
            </a:extLst>
          </p:cNvPr>
          <p:cNvPicPr>
            <a:picLocks noChangeAspect="1"/>
          </p:cNvPicPr>
          <p:nvPr/>
        </p:nvPicPr>
        <p:blipFill>
          <a:blip r:embed="rId3"/>
          <a:stretch>
            <a:fillRect/>
          </a:stretch>
        </p:blipFill>
        <p:spPr>
          <a:xfrm>
            <a:off x="1127180" y="2873129"/>
            <a:ext cx="9941928" cy="3684834"/>
          </a:xfrm>
          <a:prstGeom prst="rect">
            <a:avLst/>
          </a:prstGeom>
        </p:spPr>
      </p:pic>
      <p:sp>
        <p:nvSpPr>
          <p:cNvPr id="5" name="TextBox 4">
            <a:extLst>
              <a:ext uri="{FF2B5EF4-FFF2-40B4-BE49-F238E27FC236}">
                <a16:creationId xmlns:a16="http://schemas.microsoft.com/office/drawing/2014/main" id="{8F821420-C78A-3E7C-DE1D-7B2E9FAE506C}"/>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14</a:t>
            </a:r>
          </a:p>
        </p:txBody>
      </p:sp>
    </p:spTree>
    <p:extLst>
      <p:ext uri="{BB962C8B-B14F-4D97-AF65-F5344CB8AC3E}">
        <p14:creationId xmlns:p14="http://schemas.microsoft.com/office/powerpoint/2010/main" val="1436895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dirty="0">
                <a:solidFill>
                  <a:schemeClr val="lt1"/>
                </a:solidFill>
                <a:latin typeface="Arial"/>
                <a:cs typeface="Arial"/>
              </a:rPr>
              <a:t>LLM-Assisted </a:t>
            </a:r>
            <a:r>
              <a:rPr lang="en-US" sz="4000" dirty="0" err="1">
                <a:solidFill>
                  <a:schemeClr val="lt1"/>
                </a:solidFill>
                <a:latin typeface="Arial"/>
                <a:cs typeface="Arial"/>
              </a:rPr>
              <a:t>Stopword</a:t>
            </a:r>
            <a:r>
              <a:rPr lang="en-US" sz="4000" dirty="0">
                <a:solidFill>
                  <a:schemeClr val="lt1"/>
                </a:solidFill>
                <a:latin typeface="Arial"/>
                <a:cs typeface="Arial"/>
              </a:rPr>
              <a:t> Removal - 2</a:t>
            </a:r>
            <a:endParaRPr lang="en-US" sz="4000" dirty="0">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4866372" cy="5442989"/>
          </a:xfrm>
        </p:spPr>
        <p:txBody>
          <a:bodyPr>
            <a:normAutofit/>
          </a:bodyPr>
          <a:lstStyle/>
          <a:p>
            <a:pPr>
              <a:buClr>
                <a:srgbClr val="861F41"/>
              </a:buClr>
              <a:buSzPts val="1800"/>
              <a:buFont typeface="Wingdings"/>
              <a:buChar char="Ø"/>
            </a:pPr>
            <a:r>
              <a:rPr lang="en-US" sz="1800" b="1">
                <a:solidFill>
                  <a:srgbClr val="000000"/>
                </a:solidFill>
                <a:latin typeface="Arial"/>
                <a:cs typeface="Arial"/>
              </a:rPr>
              <a:t>Validation and Refinement:</a:t>
            </a:r>
          </a:p>
          <a:p>
            <a:pPr lvl="1">
              <a:buClr>
                <a:srgbClr val="861F41"/>
              </a:buClr>
              <a:buSzPts val="1800"/>
            </a:pPr>
            <a:r>
              <a:rPr lang="en-US" sz="1800">
                <a:solidFill>
                  <a:srgbClr val="000000"/>
                </a:solidFill>
                <a:latin typeface="Arial"/>
                <a:cs typeface="Arial"/>
              </a:rPr>
              <a:t>Human-in-the-loop process ensured:</a:t>
            </a:r>
            <a:endParaRPr lang="en-US" sz="1800">
              <a:latin typeface="Arial" panose="020B0604020202020204" pitchFamily="34" charset="0"/>
              <a:cs typeface="Arial" panose="020B0604020202020204" pitchFamily="34" charset="0"/>
            </a:endParaRPr>
          </a:p>
          <a:p>
            <a:pPr lvl="2">
              <a:buClr>
                <a:srgbClr val="861F41"/>
              </a:buClr>
              <a:buSzPts val="1800"/>
              <a:buFont typeface="Wingdings"/>
              <a:buChar char="§"/>
            </a:pPr>
            <a:r>
              <a:rPr lang="en-US" sz="1800">
                <a:solidFill>
                  <a:srgbClr val="000000"/>
                </a:solidFill>
                <a:latin typeface="Arial"/>
                <a:cs typeface="Arial"/>
              </a:rPr>
              <a:t>Academic-specific words like </a:t>
            </a:r>
            <a:r>
              <a:rPr lang="en-US" sz="1800">
                <a:solidFill>
                  <a:srgbClr val="000000"/>
                </a:solidFill>
                <a:latin typeface="Consolas"/>
                <a:cs typeface="Arial"/>
              </a:rPr>
              <a:t>"study"</a:t>
            </a:r>
            <a:r>
              <a:rPr lang="en-US" sz="1800">
                <a:solidFill>
                  <a:srgbClr val="000000"/>
                </a:solidFill>
                <a:latin typeface="Arial"/>
                <a:cs typeface="Arial"/>
              </a:rPr>
              <a:t> and </a:t>
            </a:r>
            <a:r>
              <a:rPr lang="en-US" sz="1800">
                <a:solidFill>
                  <a:srgbClr val="000000"/>
                </a:solidFill>
                <a:latin typeface="Consolas"/>
                <a:cs typeface="Arial"/>
              </a:rPr>
              <a:t>"research"</a:t>
            </a:r>
            <a:r>
              <a:rPr lang="en-US" sz="1800">
                <a:solidFill>
                  <a:srgbClr val="000000"/>
                </a:solidFill>
                <a:latin typeface="Arial"/>
                <a:cs typeface="Arial"/>
              </a:rPr>
              <a:t> were included in </a:t>
            </a:r>
            <a:r>
              <a:rPr lang="en-US" sz="1800" err="1">
                <a:solidFill>
                  <a:srgbClr val="000000"/>
                </a:solidFill>
                <a:latin typeface="Arial"/>
                <a:cs typeface="Arial"/>
              </a:rPr>
              <a:t>stopword</a:t>
            </a:r>
            <a:r>
              <a:rPr lang="en-US" sz="1800">
                <a:solidFill>
                  <a:srgbClr val="000000"/>
                </a:solidFill>
                <a:latin typeface="Arial"/>
                <a:cs typeface="Arial"/>
              </a:rPr>
              <a:t> list.</a:t>
            </a:r>
            <a:endParaRPr lang="en-US" sz="1800"/>
          </a:p>
          <a:p>
            <a:pPr lvl="2">
              <a:buClr>
                <a:srgbClr val="861F41"/>
              </a:buClr>
              <a:buSzPts val="1800"/>
              <a:buFont typeface="Wingdings"/>
              <a:buChar char="§"/>
            </a:pPr>
            <a:r>
              <a:rPr lang="en-US" sz="1800">
                <a:solidFill>
                  <a:srgbClr val="000000"/>
                </a:solidFill>
                <a:latin typeface="Arial"/>
                <a:cs typeface="Arial"/>
              </a:rPr>
              <a:t>Important terms like </a:t>
            </a:r>
            <a:r>
              <a:rPr lang="en-US" sz="1800">
                <a:solidFill>
                  <a:srgbClr val="000000"/>
                </a:solidFill>
                <a:latin typeface="Consolas"/>
                <a:cs typeface="Arial"/>
              </a:rPr>
              <a:t>"learning"</a:t>
            </a:r>
            <a:r>
              <a:rPr lang="en-US" sz="1800">
                <a:solidFill>
                  <a:srgbClr val="000000"/>
                </a:solidFill>
                <a:latin typeface="Arial"/>
                <a:cs typeface="Arial"/>
              </a:rPr>
              <a:t> or </a:t>
            </a:r>
            <a:r>
              <a:rPr lang="en-US" sz="1800">
                <a:solidFill>
                  <a:srgbClr val="000000"/>
                </a:solidFill>
                <a:latin typeface="Consolas"/>
                <a:cs typeface="Arial"/>
              </a:rPr>
              <a:t>"image"</a:t>
            </a:r>
            <a:r>
              <a:rPr lang="en-US" sz="1800">
                <a:solidFill>
                  <a:srgbClr val="000000"/>
                </a:solidFill>
                <a:latin typeface="Arial"/>
                <a:cs typeface="Arial"/>
              </a:rPr>
              <a:t> were preserved.</a:t>
            </a:r>
            <a:endParaRPr lang="en-US" sz="1800"/>
          </a:p>
          <a:p>
            <a:pPr>
              <a:buClr>
                <a:srgbClr val="861F41"/>
              </a:buClr>
              <a:buSzPts val="1800"/>
              <a:buFont typeface="Wingdings"/>
              <a:buChar char="Ø"/>
            </a:pPr>
            <a:r>
              <a:rPr lang="en-US" sz="1800" b="1">
                <a:solidFill>
                  <a:srgbClr val="000000"/>
                </a:solidFill>
                <a:latin typeface="Arial"/>
                <a:cs typeface="Arial"/>
              </a:rPr>
              <a:t>Outcomes:</a:t>
            </a:r>
            <a:endParaRPr lang="en-US" sz="1800">
              <a:latin typeface="Calibri"/>
              <a:cs typeface="Calibri"/>
            </a:endParaRPr>
          </a:p>
          <a:p>
            <a:pPr lvl="1">
              <a:buClr>
                <a:srgbClr val="861F41"/>
              </a:buClr>
              <a:buSzPts val="1800"/>
            </a:pPr>
            <a:r>
              <a:rPr lang="en-US" sz="1800" b="1">
                <a:solidFill>
                  <a:srgbClr val="000000"/>
                </a:solidFill>
                <a:latin typeface="Arial"/>
                <a:cs typeface="Arial"/>
              </a:rPr>
              <a:t>Enhanced </a:t>
            </a:r>
            <a:r>
              <a:rPr lang="en-US" sz="1800" b="1" err="1">
                <a:solidFill>
                  <a:srgbClr val="000000"/>
                </a:solidFill>
                <a:latin typeface="Arial"/>
                <a:cs typeface="Arial"/>
              </a:rPr>
              <a:t>Stopword</a:t>
            </a:r>
            <a:r>
              <a:rPr lang="en-US" sz="1800" b="1">
                <a:solidFill>
                  <a:srgbClr val="000000"/>
                </a:solidFill>
                <a:latin typeface="Arial"/>
                <a:cs typeface="Arial"/>
              </a:rPr>
              <a:t> List:</a:t>
            </a:r>
            <a:r>
              <a:rPr lang="en-US" sz="1800">
                <a:solidFill>
                  <a:srgbClr val="000000"/>
                </a:solidFill>
                <a:latin typeface="Arial"/>
                <a:cs typeface="Arial"/>
              </a:rPr>
              <a:t> 320 domain-specific </a:t>
            </a:r>
            <a:r>
              <a:rPr lang="en-US" sz="1800" err="1">
                <a:solidFill>
                  <a:srgbClr val="000000"/>
                </a:solidFill>
                <a:latin typeface="Arial"/>
                <a:cs typeface="Arial"/>
              </a:rPr>
              <a:t>stopwords</a:t>
            </a:r>
            <a:r>
              <a:rPr lang="en-US" sz="1800">
                <a:solidFill>
                  <a:srgbClr val="000000"/>
                </a:solidFill>
                <a:latin typeface="Arial"/>
                <a:cs typeface="Arial"/>
              </a:rPr>
              <a:t> added.</a:t>
            </a:r>
            <a:endParaRPr lang="en-US" sz="1800">
              <a:latin typeface="Arial" panose="020B0604020202020204" pitchFamily="34" charset="0"/>
              <a:cs typeface="Arial" panose="020B0604020202020204" pitchFamily="34" charset="0"/>
            </a:endParaRPr>
          </a:p>
          <a:p>
            <a:pPr lvl="1">
              <a:buClr>
                <a:srgbClr val="861F41"/>
              </a:buClr>
              <a:buSzPts val="1800"/>
            </a:pPr>
            <a:r>
              <a:rPr lang="en-US" sz="1800" b="1" err="1">
                <a:solidFill>
                  <a:srgbClr val="000000"/>
                </a:solidFill>
                <a:latin typeface="Arial"/>
                <a:cs typeface="Arial"/>
              </a:rPr>
              <a:t>Stopword</a:t>
            </a:r>
            <a:r>
              <a:rPr lang="en-US" sz="1800" b="1">
                <a:solidFill>
                  <a:srgbClr val="000000"/>
                </a:solidFill>
                <a:latin typeface="Arial"/>
                <a:cs typeface="Arial"/>
              </a:rPr>
              <a:t> List Size:</a:t>
            </a:r>
            <a:r>
              <a:rPr lang="en-US" sz="1800">
                <a:solidFill>
                  <a:srgbClr val="000000"/>
                </a:solidFill>
                <a:latin typeface="Arial"/>
                <a:cs typeface="Arial"/>
              </a:rPr>
              <a:t> 1,086 refined </a:t>
            </a:r>
            <a:r>
              <a:rPr lang="en-US" sz="1800" err="1">
                <a:solidFill>
                  <a:srgbClr val="000000"/>
                </a:solidFill>
                <a:latin typeface="Arial"/>
                <a:cs typeface="Arial"/>
              </a:rPr>
              <a:t>stopwords</a:t>
            </a:r>
            <a:r>
              <a:rPr lang="en-US" sz="1800">
                <a:solidFill>
                  <a:srgbClr val="000000"/>
                </a:solidFill>
                <a:latin typeface="Arial"/>
                <a:cs typeface="Arial"/>
              </a:rPr>
              <a:t> that can be extended further.</a:t>
            </a:r>
            <a:endParaRPr lang="en-US" sz="1800">
              <a:latin typeface="Arial" panose="020B0604020202020204" pitchFamily="34" charset="0"/>
              <a:cs typeface="Arial" panose="020B0604020202020204" pitchFamily="34" charset="0"/>
            </a:endParaRPr>
          </a:p>
          <a:p>
            <a:pPr lvl="1">
              <a:buClr>
                <a:srgbClr val="861F41"/>
              </a:buClr>
              <a:buSzPts val="1800"/>
            </a:pPr>
            <a:r>
              <a:rPr lang="en-US" sz="1800" b="1">
                <a:solidFill>
                  <a:srgbClr val="000000"/>
                </a:solidFill>
                <a:latin typeface="Arial"/>
                <a:cs typeface="Arial"/>
              </a:rPr>
              <a:t>Impact:</a:t>
            </a:r>
            <a:r>
              <a:rPr lang="en-US" sz="1800">
                <a:solidFill>
                  <a:srgbClr val="000000"/>
                </a:solidFill>
                <a:latin typeface="Arial"/>
                <a:cs typeface="Arial"/>
              </a:rPr>
              <a:t> Improved topic coherence by filtering irrelevant terms without losing semantic richness.</a:t>
            </a:r>
            <a:endParaRPr lang="en-US">
              <a:latin typeface="Arial" panose="020B0604020202020204" pitchFamily="34" charset="0"/>
              <a:cs typeface="Arial" panose="020B0604020202020204" pitchFamily="34" charset="0"/>
            </a:endParaRPr>
          </a:p>
          <a:p>
            <a:pPr>
              <a:buClr>
                <a:srgbClr val="861F41"/>
              </a:buClr>
              <a:buSzPts val="1800"/>
              <a:buFont typeface="Wingdings"/>
              <a:buChar char="Ø"/>
            </a:pPr>
            <a:endParaRPr lang="en-US" sz="1800">
              <a:solidFill>
                <a:srgbClr val="000000"/>
              </a:solidFill>
            </a:endParaRPr>
          </a:p>
          <a:p>
            <a:pPr>
              <a:buClr>
                <a:srgbClr val="861F41"/>
              </a:buClr>
              <a:buSzPts val="1800"/>
              <a:buFont typeface="Wingdings"/>
              <a:buChar char="Ø"/>
            </a:pPr>
            <a:endParaRPr lang="en-US" sz="2400" b="1">
              <a:solidFill>
                <a:srgbClr val="000000"/>
              </a:solidFill>
              <a:latin typeface="Arial"/>
              <a:cs typeface="Arial"/>
            </a:endParaRPr>
          </a:p>
          <a:p>
            <a:pPr>
              <a:buClr>
                <a:srgbClr val="861F41"/>
              </a:buClr>
              <a:buSzPts val="1800"/>
              <a:buFont typeface="Wingdings"/>
              <a:buChar char="Ø"/>
            </a:pPr>
            <a:endParaRPr lang="en-US" sz="2400">
              <a:solidFill>
                <a:srgbClr val="000000"/>
              </a:solidFill>
              <a:latin typeface="Arial"/>
              <a:cs typeface="Arial" panose="020B0604020202020204" pitchFamily="34" charset="0"/>
            </a:endParaRPr>
          </a:p>
          <a:p>
            <a:pPr>
              <a:buClr>
                <a:srgbClr val="861F41"/>
              </a:buClr>
              <a:buSzPts val="1800"/>
              <a:buFont typeface="Wingdings"/>
              <a:buChar char="Ø"/>
            </a:pPr>
            <a:endParaRPr lang="en-US" sz="2400">
              <a:solidFill>
                <a:srgbClr val="000000"/>
              </a:solidFill>
              <a:latin typeface="Arial"/>
              <a:cs typeface="Arial"/>
            </a:endParaRPr>
          </a:p>
          <a:p>
            <a:pPr>
              <a:buClr>
                <a:srgbClr val="861F41"/>
              </a:buClr>
              <a:buSzPts val="1800"/>
              <a:buFont typeface="Wingdings"/>
              <a:buChar char="Ø"/>
            </a:pPr>
            <a:endParaRPr lang="en-US" sz="2400">
              <a:solidFill>
                <a:srgbClr val="000000"/>
              </a:solidFill>
            </a:endParaRPr>
          </a:p>
          <a:p>
            <a:pPr>
              <a:buClr>
                <a:srgbClr val="861F41"/>
              </a:buClr>
              <a:buSzPts val="1800"/>
              <a:buFont typeface="Wingdings"/>
              <a:buChar char="Ø"/>
            </a:pPr>
            <a:endParaRPr lang="en-US" sz="2400">
              <a:solidFill>
                <a:srgbClr val="000000"/>
              </a:solidFill>
            </a:endParaRPr>
          </a:p>
          <a:p>
            <a:pPr marL="393700" indent="-342900">
              <a:buClr>
                <a:srgbClr val="861F41"/>
              </a:buClr>
              <a:buSzPts val="1800"/>
              <a:buFont typeface="Wingdings"/>
              <a:buChar char="Ø"/>
            </a:pPr>
            <a:endParaRPr lang="en-US" sz="2400">
              <a:solidFill>
                <a:srgbClr val="000000"/>
              </a:solidFill>
            </a:endParaRPr>
          </a:p>
          <a:p>
            <a:pPr marL="393700" indent="-342900">
              <a:buClr>
                <a:srgbClr val="861F41"/>
              </a:buClr>
              <a:buSzPts val="1800"/>
              <a:buFont typeface="Wingdings"/>
              <a:buChar char="Ø"/>
            </a:pPr>
            <a:endParaRPr lang="en-US" sz="2400">
              <a:solidFill>
                <a:srgbClr val="000000"/>
              </a:solidFill>
            </a:endParaRPr>
          </a:p>
          <a:p>
            <a:pPr marL="393700" indent="-342900">
              <a:buClr>
                <a:srgbClr val="861F41"/>
              </a:buClr>
              <a:buSzPts val="1800"/>
              <a:buFont typeface="Wingdings"/>
              <a:buChar char="Ø"/>
            </a:pPr>
            <a:endParaRPr lang="en-US" sz="2400">
              <a:solidFill>
                <a:srgbClr val="3A3C3D"/>
              </a:solidFill>
            </a:endParaRPr>
          </a:p>
          <a:p>
            <a:pPr marL="393700" indent="-342900">
              <a:buClr>
                <a:srgbClr val="861F41"/>
              </a:buClr>
              <a:buSzPts val="1800"/>
              <a:buFont typeface="Wingdings"/>
              <a:buChar char="Ø"/>
            </a:pPr>
            <a:endParaRPr lang="en-US" sz="2400" b="1">
              <a:solidFill>
                <a:srgbClr val="3A3C3D"/>
              </a:solidFill>
            </a:endParaRPr>
          </a:p>
          <a:p>
            <a:pPr marL="393700" lvl="1" indent="0">
              <a:lnSpc>
                <a:spcPct val="100000"/>
              </a:lnSpc>
              <a:spcBef>
                <a:spcPts val="0"/>
              </a:spcBef>
              <a:buClr>
                <a:srgbClr val="585C5E"/>
              </a:buClr>
              <a:buSzPts val="1800"/>
              <a:buNone/>
            </a:pPr>
            <a:endParaRPr lang="en-US" sz="2400">
              <a:solidFill>
                <a:srgbClr val="3A3C3D"/>
              </a:solidFill>
              <a:latin typeface="Arial"/>
            </a:endParaRPr>
          </a:p>
          <a:p>
            <a:pPr marL="0" indent="0">
              <a:lnSpc>
                <a:spcPct val="100000"/>
              </a:lnSpc>
              <a:spcBef>
                <a:spcPts val="700"/>
              </a:spcBef>
              <a:spcAft>
                <a:spcPts val="700"/>
              </a:spcAft>
              <a:buClr>
                <a:srgbClr val="585C5E"/>
              </a:buClr>
              <a:buSzPts val="1800"/>
              <a:buNone/>
            </a:pPr>
            <a:endParaRPr lang="en-US" sz="2400">
              <a:solidFill>
                <a:srgbClr val="3A3C3D"/>
              </a:solidFill>
            </a:endParaRPr>
          </a:p>
        </p:txBody>
      </p:sp>
      <p:pic>
        <p:nvPicPr>
          <p:cNvPr id="3" name="Picture 2" descr="LLM- Assisted Stopword Removal prompt">
            <a:extLst>
              <a:ext uri="{FF2B5EF4-FFF2-40B4-BE49-F238E27FC236}">
                <a16:creationId xmlns:a16="http://schemas.microsoft.com/office/drawing/2014/main" id="{A9FFA06B-54B0-417F-EE15-25FD63B16A12}"/>
              </a:ext>
            </a:extLst>
          </p:cNvPr>
          <p:cNvPicPr>
            <a:picLocks noChangeAspect="1"/>
          </p:cNvPicPr>
          <p:nvPr/>
        </p:nvPicPr>
        <p:blipFill>
          <a:blip r:embed="rId3"/>
          <a:stretch>
            <a:fillRect/>
          </a:stretch>
        </p:blipFill>
        <p:spPr>
          <a:xfrm>
            <a:off x="5794402" y="941916"/>
            <a:ext cx="6000697" cy="576791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D5877A70-32E3-683D-522A-280D1AF7BC4F}"/>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15</a:t>
            </a:r>
          </a:p>
        </p:txBody>
      </p:sp>
    </p:spTree>
    <p:extLst>
      <p:ext uri="{BB962C8B-B14F-4D97-AF65-F5344CB8AC3E}">
        <p14:creationId xmlns:p14="http://schemas.microsoft.com/office/powerpoint/2010/main" val="1312471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Enhanced Text Representation</a:t>
            </a:r>
            <a:endParaRPr lang="en-US"/>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0361703" cy="5612323"/>
          </a:xfrm>
        </p:spPr>
        <p:txBody>
          <a:bodyPr>
            <a:normAutofit/>
          </a:bodyPr>
          <a:lstStyle/>
          <a:p>
            <a:pPr>
              <a:lnSpc>
                <a:spcPct val="150000"/>
              </a:lnSpc>
              <a:buClr>
                <a:srgbClr val="861F41"/>
              </a:buClr>
              <a:buSzPts val="1800"/>
              <a:buFont typeface="Wingdings"/>
              <a:buChar char="Ø"/>
            </a:pPr>
            <a:r>
              <a:rPr lang="en-US" sz="1800" b="1" dirty="0">
                <a:solidFill>
                  <a:srgbClr val="000000"/>
                </a:solidFill>
                <a:latin typeface="Arial"/>
                <a:cs typeface="Arial"/>
              </a:rPr>
              <a:t>What?</a:t>
            </a:r>
            <a:endParaRPr lang="en-US" sz="1800" b="1" dirty="0">
              <a:latin typeface="Arial"/>
            </a:endParaRPr>
          </a:p>
          <a:p>
            <a:pPr lvl="1">
              <a:lnSpc>
                <a:spcPct val="150000"/>
              </a:lnSpc>
              <a:buClr>
                <a:srgbClr val="861F41"/>
              </a:buClr>
              <a:buSzPts val="1800"/>
            </a:pPr>
            <a:r>
              <a:rPr lang="en-US" sz="1800" dirty="0">
                <a:solidFill>
                  <a:srgbClr val="000000"/>
                </a:solidFill>
                <a:latin typeface="Arial"/>
                <a:cs typeface="Arial"/>
              </a:rPr>
              <a:t>Combined </a:t>
            </a:r>
            <a:r>
              <a:rPr lang="en-US" sz="1800" b="1" dirty="0">
                <a:solidFill>
                  <a:srgbClr val="000000"/>
                </a:solidFill>
                <a:latin typeface="Consolas"/>
                <a:cs typeface="Arial"/>
              </a:rPr>
              <a:t>title</a:t>
            </a:r>
            <a:r>
              <a:rPr lang="en-US" sz="1800" b="1" dirty="0">
                <a:solidFill>
                  <a:srgbClr val="000000"/>
                </a:solidFill>
                <a:latin typeface="Arial"/>
                <a:cs typeface="Arial"/>
              </a:rPr>
              <a:t>, </a:t>
            </a:r>
            <a:r>
              <a:rPr lang="en-US" sz="1800" b="1" dirty="0">
                <a:solidFill>
                  <a:srgbClr val="000000"/>
                </a:solidFill>
                <a:latin typeface="Consolas"/>
                <a:cs typeface="Arial"/>
              </a:rPr>
              <a:t>abstract</a:t>
            </a:r>
            <a:r>
              <a:rPr lang="en-US" sz="1800" dirty="0">
                <a:solidFill>
                  <a:srgbClr val="000000"/>
                </a:solidFill>
                <a:latin typeface="Arial"/>
                <a:cs typeface="Arial"/>
              </a:rPr>
              <a:t>, and extracted </a:t>
            </a:r>
            <a:r>
              <a:rPr lang="en-US" sz="1800" b="1" dirty="0">
                <a:solidFill>
                  <a:srgbClr val="000000"/>
                </a:solidFill>
                <a:latin typeface="Consolas"/>
                <a:cs typeface="Arial"/>
              </a:rPr>
              <a:t>keywords</a:t>
            </a:r>
            <a:r>
              <a:rPr lang="en-US" sz="1800" dirty="0">
                <a:solidFill>
                  <a:srgbClr val="000000"/>
                </a:solidFill>
                <a:latin typeface="Arial"/>
                <a:cs typeface="Arial"/>
              </a:rPr>
              <a:t> into a unified </a:t>
            </a:r>
            <a:r>
              <a:rPr lang="en-US" sz="1800" b="1" dirty="0">
                <a:solidFill>
                  <a:srgbClr val="000000"/>
                </a:solidFill>
                <a:latin typeface="Consolas"/>
                <a:cs typeface="Arial"/>
              </a:rPr>
              <a:t>Enhanced Text</a:t>
            </a:r>
            <a:r>
              <a:rPr lang="en-US" sz="1800" dirty="0">
                <a:solidFill>
                  <a:srgbClr val="000000"/>
                </a:solidFill>
                <a:latin typeface="Arial"/>
                <a:cs typeface="Arial"/>
              </a:rPr>
              <a:t> field.</a:t>
            </a:r>
            <a:endParaRPr lang="en-US" sz="1800" dirty="0">
              <a:latin typeface="Arial" panose="020B0604020202020204" pitchFamily="34" charset="0"/>
              <a:cs typeface="Arial" panose="020B0604020202020204" pitchFamily="34" charset="0"/>
            </a:endParaRPr>
          </a:p>
          <a:p>
            <a:pPr>
              <a:lnSpc>
                <a:spcPct val="150000"/>
              </a:lnSpc>
              <a:buClr>
                <a:srgbClr val="861F41"/>
              </a:buClr>
              <a:buSzPts val="1800"/>
              <a:buFont typeface="Wingdings"/>
              <a:buChar char="Ø"/>
            </a:pPr>
            <a:r>
              <a:rPr lang="en-US" sz="1800" b="1" dirty="0">
                <a:solidFill>
                  <a:srgbClr val="000000"/>
                </a:solidFill>
                <a:latin typeface="Arial"/>
                <a:cs typeface="Arial"/>
              </a:rPr>
              <a:t>Performance:</a:t>
            </a:r>
            <a:endParaRPr lang="en-US" sz="1800" dirty="0"/>
          </a:p>
          <a:p>
            <a:pPr lvl="1">
              <a:lnSpc>
                <a:spcPct val="150000"/>
              </a:lnSpc>
              <a:buClr>
                <a:srgbClr val="861F41"/>
              </a:buClr>
              <a:buSzPts val="1800"/>
            </a:pPr>
            <a:r>
              <a:rPr lang="en-US" sz="1800" dirty="0">
                <a:solidFill>
                  <a:srgbClr val="000000"/>
                </a:solidFill>
                <a:latin typeface="Arial"/>
                <a:cs typeface="Arial"/>
              </a:rPr>
              <a:t>Compared with Titles, Abstracts, (Title + Abstracts) and Keywords.</a:t>
            </a:r>
            <a:endParaRPr lang="en-US" sz="1800" dirty="0">
              <a:latin typeface="Arial" panose="020B0604020202020204" pitchFamily="34" charset="0"/>
              <a:cs typeface="Arial" panose="020B0604020202020204" pitchFamily="34" charset="0"/>
            </a:endParaRPr>
          </a:p>
          <a:p>
            <a:pPr lvl="1">
              <a:lnSpc>
                <a:spcPct val="150000"/>
              </a:lnSpc>
              <a:buClr>
                <a:srgbClr val="861F41"/>
              </a:buClr>
              <a:buSzPts val="1800"/>
            </a:pPr>
            <a:r>
              <a:rPr lang="en-US" sz="1800" dirty="0">
                <a:solidFill>
                  <a:srgbClr val="000000"/>
                </a:solidFill>
                <a:latin typeface="Arial"/>
                <a:cs typeface="Arial"/>
              </a:rPr>
              <a:t>Metrics (</a:t>
            </a:r>
            <a:r>
              <a:rPr lang="en-US" sz="1800" dirty="0" err="1">
                <a:solidFill>
                  <a:srgbClr val="000000"/>
                </a:solidFill>
                <a:latin typeface="Arial"/>
                <a:cs typeface="Arial"/>
              </a:rPr>
              <a:t>BERTopic</a:t>
            </a:r>
            <a:r>
              <a:rPr lang="en-US" sz="1800" dirty="0">
                <a:solidFill>
                  <a:srgbClr val="000000"/>
                </a:solidFill>
                <a:latin typeface="Arial"/>
                <a:cs typeface="Arial"/>
              </a:rPr>
              <a:t> Coherence and Diversity):</a:t>
            </a:r>
            <a:endParaRPr lang="en-US" sz="1800" dirty="0">
              <a:latin typeface="Arial" panose="020B0604020202020204" pitchFamily="34" charset="0"/>
              <a:cs typeface="Arial" panose="020B0604020202020204" pitchFamily="34" charset="0"/>
            </a:endParaRPr>
          </a:p>
          <a:p>
            <a:pPr lvl="2">
              <a:lnSpc>
                <a:spcPct val="150000"/>
              </a:lnSpc>
              <a:buClr>
                <a:srgbClr val="861F41"/>
              </a:buClr>
              <a:buSzPts val="1800"/>
              <a:buFont typeface="Wingdings"/>
              <a:buChar char="§"/>
            </a:pPr>
            <a:r>
              <a:rPr lang="en-US" sz="1800" b="1" dirty="0">
                <a:solidFill>
                  <a:srgbClr val="000000"/>
                </a:solidFill>
                <a:latin typeface="Arial"/>
                <a:cs typeface="Arial"/>
              </a:rPr>
              <a:t>CV Score:</a:t>
            </a:r>
            <a:r>
              <a:rPr lang="en-US" sz="1800" dirty="0">
                <a:solidFill>
                  <a:srgbClr val="000000"/>
                </a:solidFill>
                <a:latin typeface="Arial"/>
                <a:cs typeface="Arial"/>
              </a:rPr>
              <a:t> Enhanced Text: 0.778 &gt; Abstracts: 0.717.</a:t>
            </a:r>
            <a:endParaRPr lang="en-US" sz="1800" dirty="0"/>
          </a:p>
          <a:p>
            <a:pPr lvl="2">
              <a:lnSpc>
                <a:spcPct val="150000"/>
              </a:lnSpc>
              <a:buClr>
                <a:srgbClr val="861F41"/>
              </a:buClr>
              <a:buSzPts val="1800"/>
              <a:buFont typeface="Wingdings"/>
              <a:buChar char="§"/>
            </a:pPr>
            <a:r>
              <a:rPr lang="en-US" sz="1800" b="1" dirty="0">
                <a:solidFill>
                  <a:srgbClr val="000000"/>
                </a:solidFill>
                <a:latin typeface="Arial"/>
                <a:cs typeface="Arial"/>
              </a:rPr>
              <a:t>ETC Score:</a:t>
            </a:r>
            <a:r>
              <a:rPr lang="en-US" sz="1800" dirty="0">
                <a:solidFill>
                  <a:srgbClr val="000000"/>
                </a:solidFill>
                <a:latin typeface="Arial"/>
                <a:cs typeface="Arial"/>
              </a:rPr>
              <a:t> Enhanced Text: 0.746 &gt; Abstracts: 0.675.</a:t>
            </a:r>
            <a:endParaRPr lang="en-US" sz="1800" dirty="0"/>
          </a:p>
          <a:p>
            <a:pPr>
              <a:lnSpc>
                <a:spcPct val="150000"/>
              </a:lnSpc>
              <a:buClr>
                <a:srgbClr val="861F41"/>
              </a:buClr>
              <a:buSzPts val="1800"/>
              <a:buFont typeface="Wingdings"/>
              <a:buChar char="Ø"/>
            </a:pPr>
            <a:r>
              <a:rPr lang="en-US" sz="1800" b="1" dirty="0">
                <a:solidFill>
                  <a:srgbClr val="000000"/>
                </a:solidFill>
                <a:latin typeface="Arial"/>
                <a:cs typeface="Arial"/>
              </a:rPr>
              <a:t>Outcome:</a:t>
            </a:r>
            <a:r>
              <a:rPr lang="en-US" sz="1800" dirty="0">
                <a:solidFill>
                  <a:srgbClr val="000000"/>
                </a:solidFill>
                <a:latin typeface="Arial"/>
                <a:cs typeface="Arial"/>
              </a:rPr>
              <a:t> Significantly improved topic coherence and interpretability.</a:t>
            </a:r>
            <a:endParaRPr lang="en-US" dirty="0">
              <a:latin typeface="Calibri"/>
              <a:cs typeface="Calibri"/>
            </a:endParaRPr>
          </a:p>
          <a:p>
            <a:pPr>
              <a:buClr>
                <a:srgbClr val="861F41"/>
              </a:buClr>
              <a:buSzPts val="1800"/>
              <a:buFont typeface="Wingdings"/>
              <a:buChar char="Ø"/>
            </a:pPr>
            <a:endParaRPr lang="en-US" sz="2400" b="1" dirty="0">
              <a:solidFill>
                <a:srgbClr val="000000"/>
              </a:solidFill>
            </a:endParaRPr>
          </a:p>
          <a:p>
            <a:pPr>
              <a:buClr>
                <a:srgbClr val="861F41"/>
              </a:buClr>
              <a:buSzPts val="1800"/>
              <a:buFont typeface="Wingdings"/>
              <a:buChar char="Ø"/>
            </a:pPr>
            <a:endParaRPr lang="en-US" sz="2400" b="1" dirty="0">
              <a:solidFill>
                <a:srgbClr val="000000"/>
              </a:solidFill>
              <a:latin typeface="Arial" panose="020B0604020202020204" pitchFamily="34" charset="0"/>
              <a:cs typeface="Arial" panose="020B0604020202020204" pitchFamily="34" charset="0"/>
            </a:endParaRPr>
          </a:p>
          <a:p>
            <a:pPr>
              <a:buClr>
                <a:srgbClr val="861F41"/>
              </a:buClr>
              <a:buSzPts val="1800"/>
              <a:buFont typeface="Wingdings"/>
              <a:buChar char="Ø"/>
            </a:pPr>
            <a:endParaRPr lang="en-US" sz="2400" dirty="0">
              <a:solidFill>
                <a:srgbClr val="000000"/>
              </a:solidFill>
              <a:latin typeface="Arial"/>
            </a:endParaRPr>
          </a:p>
          <a:p>
            <a:pPr>
              <a:buClr>
                <a:srgbClr val="861F41"/>
              </a:buClr>
              <a:buSzPts val="1800"/>
              <a:buFont typeface="Wingdings"/>
              <a:buChar char="Ø"/>
            </a:pPr>
            <a:endParaRPr lang="en-US" sz="2400" dirty="0">
              <a:solidFill>
                <a:srgbClr val="000000"/>
              </a:solidFill>
              <a:latin typeface="Arial"/>
              <a:cs typeface="Arial" panose="020B0604020202020204" pitchFamily="34" charset="0"/>
            </a:endParaRPr>
          </a:p>
          <a:p>
            <a:pPr>
              <a:buClr>
                <a:srgbClr val="861F41"/>
              </a:buClr>
              <a:buSzPts val="1800"/>
              <a:buFont typeface="Wingdings"/>
              <a:buChar char="Ø"/>
            </a:pPr>
            <a:endParaRPr lang="en-US" sz="2400" dirty="0">
              <a:solidFill>
                <a:srgbClr val="000000"/>
              </a:solidFill>
            </a:endParaRPr>
          </a:p>
          <a:p>
            <a:pPr>
              <a:buClr>
                <a:srgbClr val="861F41"/>
              </a:buClr>
              <a:buSzPts val="1800"/>
              <a:buFont typeface="Wingdings"/>
              <a:buChar char="Ø"/>
            </a:pPr>
            <a:endParaRPr lang="en-US" sz="2400" dirty="0">
              <a:solidFill>
                <a:srgbClr val="000000"/>
              </a:solidFill>
            </a:endParaRPr>
          </a:p>
          <a:p>
            <a:pPr marL="393700" indent="-342900">
              <a:buClr>
                <a:srgbClr val="861F41"/>
              </a:buClr>
              <a:buSzPts val="1800"/>
              <a:buFont typeface="Wingdings"/>
              <a:buChar char="Ø"/>
            </a:pPr>
            <a:endParaRPr lang="en-US" sz="2400" dirty="0">
              <a:solidFill>
                <a:srgbClr val="000000"/>
              </a:solidFill>
            </a:endParaRPr>
          </a:p>
          <a:p>
            <a:pPr marL="393700" indent="-342900">
              <a:buClr>
                <a:srgbClr val="861F41"/>
              </a:buClr>
              <a:buSzPts val="1800"/>
              <a:buFont typeface="Wingdings"/>
              <a:buChar char="Ø"/>
            </a:pPr>
            <a:endParaRPr lang="en-US" sz="2400" dirty="0">
              <a:solidFill>
                <a:srgbClr val="000000"/>
              </a:solidFill>
            </a:endParaRPr>
          </a:p>
          <a:p>
            <a:pPr marL="393700" indent="-342900">
              <a:buClr>
                <a:srgbClr val="861F41"/>
              </a:buClr>
              <a:buSzPts val="1800"/>
              <a:buFont typeface="Wingdings"/>
              <a:buChar char="Ø"/>
            </a:pPr>
            <a:endParaRPr lang="en-US" sz="2400" dirty="0">
              <a:solidFill>
                <a:srgbClr val="3A3C3D"/>
              </a:solidFill>
            </a:endParaRPr>
          </a:p>
          <a:p>
            <a:pPr marL="393700" indent="-342900">
              <a:buClr>
                <a:srgbClr val="861F41"/>
              </a:buClr>
              <a:buSzPts val="1800"/>
              <a:buFont typeface="Wingdings"/>
              <a:buChar char="Ø"/>
            </a:pPr>
            <a:endParaRPr lang="en-US" sz="2400" b="1" dirty="0">
              <a:solidFill>
                <a:srgbClr val="3A3C3D"/>
              </a:solidFill>
            </a:endParaRPr>
          </a:p>
          <a:p>
            <a:pPr marL="393700" lvl="1" indent="0">
              <a:lnSpc>
                <a:spcPct val="100000"/>
              </a:lnSpc>
              <a:spcBef>
                <a:spcPts val="0"/>
              </a:spcBef>
              <a:buClr>
                <a:srgbClr val="585C5E"/>
              </a:buClr>
              <a:buSzPts val="1800"/>
              <a:buNone/>
            </a:pPr>
            <a:endParaRPr lang="en-US" sz="2400" dirty="0">
              <a:solidFill>
                <a:srgbClr val="3A3C3D"/>
              </a:solidFill>
            </a:endParaRPr>
          </a:p>
          <a:p>
            <a:pPr marL="0" indent="0">
              <a:lnSpc>
                <a:spcPct val="100000"/>
              </a:lnSpc>
              <a:spcBef>
                <a:spcPts val="700"/>
              </a:spcBef>
              <a:spcAft>
                <a:spcPts val="700"/>
              </a:spcAft>
              <a:buClr>
                <a:srgbClr val="585C5E"/>
              </a:buClr>
              <a:buSzPts val="1800"/>
              <a:buNone/>
            </a:pPr>
            <a:endParaRPr lang="en-US" sz="2400" dirty="0">
              <a:solidFill>
                <a:srgbClr val="3A3C3D"/>
              </a:solidFill>
            </a:endParaRPr>
          </a:p>
        </p:txBody>
      </p:sp>
      <p:sp>
        <p:nvSpPr>
          <p:cNvPr id="4" name="TextBox 3">
            <a:extLst>
              <a:ext uri="{FF2B5EF4-FFF2-40B4-BE49-F238E27FC236}">
                <a16:creationId xmlns:a16="http://schemas.microsoft.com/office/drawing/2014/main" id="{C174231C-079F-AA7E-A36F-649090A68804}"/>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16</a:t>
            </a:r>
          </a:p>
        </p:txBody>
      </p:sp>
    </p:spTree>
    <p:extLst>
      <p:ext uri="{BB962C8B-B14F-4D97-AF65-F5344CB8AC3E}">
        <p14:creationId xmlns:p14="http://schemas.microsoft.com/office/powerpoint/2010/main" val="2726504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105879" y="1995"/>
            <a:ext cx="9190706" cy="6860380"/>
          </a:xfrm>
        </p:spPr>
        <p:txBody>
          <a:bodyPr>
            <a:normAutofit/>
          </a:bodyPr>
          <a:lstStyle/>
          <a:p>
            <a:pPr marL="50800" indent="0">
              <a:buClr>
                <a:srgbClr val="861F41"/>
              </a:buClr>
              <a:buSzPts val="1800"/>
              <a:buNone/>
            </a:pPr>
            <a:endParaRPr lang="en-US" sz="1800" b="1" dirty="0">
              <a:solidFill>
                <a:srgbClr val="3A3C3D"/>
              </a:solidFill>
              <a:latin typeface="Arial"/>
              <a:cs typeface="Arial"/>
            </a:endParaRPr>
          </a:p>
          <a:p>
            <a:pPr>
              <a:lnSpc>
                <a:spcPct val="200000"/>
              </a:lnSpc>
              <a:buClr>
                <a:srgbClr val="861F41"/>
              </a:buClr>
              <a:buSzPts val="1800"/>
              <a:buFont typeface="Wingdings"/>
              <a:buChar char="Ø"/>
            </a:pPr>
            <a:r>
              <a:rPr lang="en-US" sz="1800" b="1" dirty="0">
                <a:solidFill>
                  <a:srgbClr val="3A3C3D"/>
                </a:solidFill>
                <a:latin typeface="Arial"/>
                <a:cs typeface="Arial"/>
              </a:rPr>
              <a:t>Introduction</a:t>
            </a:r>
            <a:endParaRPr lang="en-US" dirty="0">
              <a:solidFill>
                <a:srgbClr val="861F41"/>
              </a:solidFill>
            </a:endParaRPr>
          </a:p>
          <a:p>
            <a:pPr>
              <a:lnSpc>
                <a:spcPct val="200000"/>
              </a:lnSpc>
              <a:buClr>
                <a:srgbClr val="861F41"/>
              </a:buClr>
              <a:buSzPts val="1800"/>
              <a:buFont typeface="Wingdings"/>
              <a:buChar char="Ø"/>
            </a:pPr>
            <a:r>
              <a:rPr lang="en-US" sz="1800" b="1" dirty="0">
                <a:solidFill>
                  <a:srgbClr val="3A3C3D"/>
                </a:solidFill>
                <a:latin typeface="Arial"/>
                <a:cs typeface="Arial"/>
              </a:rPr>
              <a:t>Data</a:t>
            </a:r>
            <a:endParaRPr lang="en-US" dirty="0">
              <a:solidFill>
                <a:srgbClr val="861F41"/>
              </a:solidFill>
            </a:endParaRPr>
          </a:p>
          <a:p>
            <a:pPr>
              <a:lnSpc>
                <a:spcPct val="200000"/>
              </a:lnSpc>
              <a:buClr>
                <a:srgbClr val="861F41"/>
              </a:buClr>
              <a:buSzPts val="1800"/>
              <a:buFont typeface="Wingdings"/>
              <a:buChar char="Ø"/>
            </a:pPr>
            <a:r>
              <a:rPr lang="en-US" sz="1800" b="1" dirty="0">
                <a:solidFill>
                  <a:srgbClr val="3A3C3D"/>
                </a:solidFill>
                <a:latin typeface="Arial"/>
                <a:cs typeface="Arial"/>
              </a:rPr>
              <a:t>Enhancing Data for Topic Modeling</a:t>
            </a:r>
            <a:endParaRPr lang="en-US" dirty="0">
              <a:solidFill>
                <a:srgbClr val="861F41"/>
              </a:solidFill>
            </a:endParaRPr>
          </a:p>
          <a:p>
            <a:pPr>
              <a:lnSpc>
                <a:spcPct val="200000"/>
              </a:lnSpc>
              <a:buClr>
                <a:srgbClr val="861F41"/>
              </a:buClr>
              <a:buSzPts val="1800"/>
              <a:buFont typeface="Wingdings"/>
              <a:buChar char="Ø"/>
            </a:pPr>
            <a:r>
              <a:rPr lang="en-US" sz="1800" b="1" dirty="0">
                <a:solidFill>
                  <a:srgbClr val="3A3C3D"/>
                </a:solidFill>
                <a:latin typeface="Arial"/>
                <a:cs typeface="Arial"/>
              </a:rPr>
              <a:t>Development and Enhancement of Topic Modeling</a:t>
            </a:r>
            <a:endParaRPr lang="en-US" dirty="0">
              <a:solidFill>
                <a:srgbClr val="861F41"/>
              </a:solidFill>
            </a:endParaRPr>
          </a:p>
          <a:p>
            <a:pPr>
              <a:lnSpc>
                <a:spcPct val="200000"/>
              </a:lnSpc>
              <a:buClr>
                <a:srgbClr val="861F41"/>
              </a:buClr>
              <a:buSzPts val="1800"/>
              <a:buFont typeface="Wingdings"/>
              <a:buChar char="Ø"/>
            </a:pPr>
            <a:r>
              <a:rPr lang="en-US" sz="1800" b="1" dirty="0">
                <a:solidFill>
                  <a:srgbClr val="3A3C3D"/>
                </a:solidFill>
                <a:latin typeface="Arial"/>
                <a:cs typeface="Arial"/>
              </a:rPr>
              <a:t>Results and Discussion</a:t>
            </a:r>
            <a:endParaRPr lang="en-US" dirty="0">
              <a:solidFill>
                <a:srgbClr val="861F41"/>
              </a:solidFill>
            </a:endParaRPr>
          </a:p>
          <a:p>
            <a:pPr>
              <a:lnSpc>
                <a:spcPct val="200000"/>
              </a:lnSpc>
              <a:buClr>
                <a:srgbClr val="861F41"/>
              </a:buClr>
              <a:buSzPts val="1800"/>
              <a:buFont typeface="Wingdings"/>
              <a:buChar char="Ø"/>
            </a:pPr>
            <a:r>
              <a:rPr lang="en-US" sz="1800" b="1" dirty="0">
                <a:solidFill>
                  <a:srgbClr val="3A3C3D"/>
                </a:solidFill>
                <a:latin typeface="Arial"/>
                <a:cs typeface="Arial"/>
              </a:rPr>
              <a:t>Conclusion and Future Work</a:t>
            </a:r>
            <a:endParaRPr lang="en-US" dirty="0"/>
          </a:p>
        </p:txBody>
      </p:sp>
      <p:sp>
        <p:nvSpPr>
          <p:cNvPr id="4" name="Rectangle 3">
            <a:extLst>
              <a:ext uri="{FF2B5EF4-FFF2-40B4-BE49-F238E27FC236}">
                <a16:creationId xmlns:a16="http://schemas.microsoft.com/office/drawing/2014/main" id="{0A39447E-BA00-D15F-098B-C867E7DBE5E8}"/>
              </a:ext>
            </a:extLst>
          </p:cNvPr>
          <p:cNvSpPr/>
          <p:nvPr/>
        </p:nvSpPr>
        <p:spPr>
          <a:xfrm>
            <a:off x="9414375" y="-1"/>
            <a:ext cx="2777625" cy="6857999"/>
          </a:xfrm>
          <a:prstGeom prst="rect">
            <a:avLst/>
          </a:prstGeom>
          <a:ln>
            <a:noFill/>
          </a:ln>
          <a:effectLst>
            <a:outerShdw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a:cs typeface="Arial"/>
              </a:rPr>
              <a:t>OUTLINE</a:t>
            </a:r>
            <a:endParaRPr lang="en-US" sz="3000"/>
          </a:p>
        </p:txBody>
      </p:sp>
    </p:spTree>
    <p:extLst>
      <p:ext uri="{BB962C8B-B14F-4D97-AF65-F5344CB8AC3E}">
        <p14:creationId xmlns:p14="http://schemas.microsoft.com/office/powerpoint/2010/main" val="4284180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0"/>
        <p:cNvGrpSpPr/>
        <p:nvPr/>
      </p:nvGrpSpPr>
      <p:grpSpPr>
        <a:xfrm>
          <a:off x="0" y="0"/>
          <a:ext cx="0" cy="0"/>
          <a:chOff x="0" y="0"/>
          <a:chExt cx="0" cy="0"/>
        </a:xfrm>
      </p:grpSpPr>
      <p:sp>
        <p:nvSpPr>
          <p:cNvPr id="161" name="Title"/>
          <p:cNvSpPr txBox="1">
            <a:spLocks noGrp="1"/>
          </p:cNvSpPr>
          <p:nvPr>
            <p:ph type="title" idx="4294967295"/>
          </p:nvPr>
        </p:nvSpPr>
        <p:spPr>
          <a:xfrm>
            <a:off x="3021078" y="2929128"/>
            <a:ext cx="6349385" cy="954103"/>
          </a:xfrm>
          <a:prstGeom prst="rect">
            <a:avLst/>
          </a:prstGeom>
          <a:noFill/>
          <a:ln>
            <a:noFill/>
          </a:ln>
        </p:spPr>
        <p:txBody>
          <a:bodyPr spcFirstLastPara="1" wrap="square" lIns="91425" tIns="45700" rIns="91425" bIns="45700" anchor="ctr" anchorCtr="0">
            <a:normAutofit fontScale="90000"/>
          </a:bodyPr>
          <a:lstStyle/>
          <a:p>
            <a:pPr algn="ctr">
              <a:buSzPts val="4400"/>
            </a:pPr>
            <a:r>
              <a:rPr lang="en-US" sz="4400">
                <a:solidFill>
                  <a:srgbClr val="F2F2F2"/>
                </a:solidFill>
              </a:rPr>
              <a:t>DEVELOPMENT AND ENHANCEMENT OF TOPIC MODELING</a:t>
            </a:r>
          </a:p>
        </p:txBody>
      </p:sp>
    </p:spTree>
    <p:extLst>
      <p:ext uri="{BB962C8B-B14F-4D97-AF65-F5344CB8AC3E}">
        <p14:creationId xmlns:p14="http://schemas.microsoft.com/office/powerpoint/2010/main" val="1966310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Topic Modeling Approaches</a:t>
            </a:r>
            <a:endParaRPr lang="en-US"/>
          </a:p>
        </p:txBody>
      </p:sp>
      <p:sp>
        <p:nvSpPr>
          <p:cNvPr id="2" name="Text" descr="Figure: Topic Modeling and LLM Integration Workflow&#10;&quot;ETD text is preprocessed through cleaning and stopword removal, then passed into topic models like LDA, ProdLDA, NeuralLDA, CTM, and BERTopic. Large Language Models enhance the outputs, generating clearer labels and improved topic representations for downstream tasks.">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6263372" cy="5612323"/>
          </a:xfrm>
        </p:spPr>
        <p:txBody>
          <a:bodyPr>
            <a:normAutofit/>
          </a:bodyPr>
          <a:lstStyle/>
          <a:p>
            <a:pPr>
              <a:lnSpc>
                <a:spcPct val="150000"/>
              </a:lnSpc>
              <a:buClr>
                <a:srgbClr val="861F41"/>
              </a:buClr>
              <a:buSzPts val="1800"/>
              <a:buFont typeface="Wingdings"/>
              <a:buChar char="Ø"/>
            </a:pPr>
            <a:r>
              <a:rPr lang="en-US" sz="1800" b="1" dirty="0">
                <a:solidFill>
                  <a:srgbClr val="000000"/>
                </a:solidFill>
                <a:latin typeface="Arial"/>
                <a:cs typeface="Arial"/>
              </a:rPr>
              <a:t>Early Model:</a:t>
            </a:r>
            <a:endParaRPr lang="en-US" sz="1800" b="1" dirty="0">
              <a:solidFill>
                <a:srgbClr val="861F41"/>
              </a:solidFill>
              <a:latin typeface="Arial"/>
              <a:cs typeface="Arial"/>
            </a:endParaRPr>
          </a:p>
          <a:p>
            <a:pPr lvl="1">
              <a:lnSpc>
                <a:spcPct val="150000"/>
              </a:lnSpc>
              <a:buClr>
                <a:srgbClr val="861F41"/>
              </a:buClr>
              <a:buSzPts val="1800"/>
            </a:pPr>
            <a:r>
              <a:rPr lang="en-US" sz="1800" b="1" dirty="0">
                <a:solidFill>
                  <a:srgbClr val="000000"/>
                </a:solidFill>
                <a:latin typeface="Arial"/>
                <a:cs typeface="Arial"/>
              </a:rPr>
              <a:t>LDA:</a:t>
            </a:r>
            <a:r>
              <a:rPr lang="en-US" sz="1800" dirty="0">
                <a:solidFill>
                  <a:srgbClr val="000000"/>
                </a:solidFill>
                <a:latin typeface="Arial"/>
                <a:cs typeface="Arial"/>
              </a:rPr>
              <a:t> Interpretable but less context-aware.</a:t>
            </a:r>
            <a:endParaRPr lang="en-US" dirty="0">
              <a:latin typeface="Arial" panose="020B0604020202020204" pitchFamily="34" charset="0"/>
              <a:cs typeface="Arial" panose="020B0604020202020204" pitchFamily="34" charset="0"/>
            </a:endParaRPr>
          </a:p>
          <a:p>
            <a:pPr>
              <a:lnSpc>
                <a:spcPct val="150000"/>
              </a:lnSpc>
              <a:buClr>
                <a:srgbClr val="861F41"/>
              </a:buClr>
              <a:buSzPts val="1800"/>
              <a:buFont typeface="Wingdings"/>
              <a:buChar char="Ø"/>
            </a:pPr>
            <a:r>
              <a:rPr lang="en-US" sz="1800" b="1" dirty="0">
                <a:solidFill>
                  <a:srgbClr val="000000"/>
                </a:solidFill>
                <a:latin typeface="Arial"/>
                <a:cs typeface="Arial"/>
              </a:rPr>
              <a:t>Neural Models:</a:t>
            </a:r>
            <a:endParaRPr lang="en-US" dirty="0"/>
          </a:p>
          <a:p>
            <a:pPr lvl="1">
              <a:lnSpc>
                <a:spcPct val="150000"/>
              </a:lnSpc>
              <a:buClr>
                <a:srgbClr val="861F41"/>
              </a:buClr>
              <a:buSzPts val="1800"/>
            </a:pPr>
            <a:r>
              <a:rPr lang="en-US" sz="1800" b="1" dirty="0" err="1">
                <a:solidFill>
                  <a:srgbClr val="000000"/>
                </a:solidFill>
                <a:latin typeface="Arial"/>
                <a:cs typeface="Arial"/>
              </a:rPr>
              <a:t>NeuralLDA</a:t>
            </a:r>
            <a:r>
              <a:rPr lang="en-US" sz="1800" b="1" dirty="0">
                <a:solidFill>
                  <a:srgbClr val="000000"/>
                </a:solidFill>
                <a:latin typeface="Arial"/>
                <a:cs typeface="Arial"/>
              </a:rPr>
              <a:t>, </a:t>
            </a:r>
            <a:r>
              <a:rPr lang="en-US" sz="1800" b="1" dirty="0" err="1">
                <a:solidFill>
                  <a:srgbClr val="000000"/>
                </a:solidFill>
                <a:latin typeface="Arial"/>
                <a:cs typeface="Arial"/>
              </a:rPr>
              <a:t>ProdLDA</a:t>
            </a:r>
            <a:r>
              <a:rPr lang="en-US" sz="1800" b="1" dirty="0">
                <a:solidFill>
                  <a:srgbClr val="000000"/>
                </a:solidFill>
                <a:latin typeface="Arial"/>
                <a:cs typeface="Arial"/>
              </a:rPr>
              <a:t>:</a:t>
            </a:r>
            <a:r>
              <a:rPr lang="en-US" sz="1800" dirty="0">
                <a:solidFill>
                  <a:srgbClr val="000000"/>
                </a:solidFill>
                <a:latin typeface="Arial"/>
                <a:cs typeface="Arial"/>
              </a:rPr>
              <a:t> Use neural networks for better topic coherence.</a:t>
            </a:r>
            <a:endParaRPr lang="en-US" dirty="0">
              <a:latin typeface="Arial" panose="020B0604020202020204" pitchFamily="34" charset="0"/>
              <a:cs typeface="Arial" panose="020B0604020202020204" pitchFamily="34" charset="0"/>
            </a:endParaRPr>
          </a:p>
          <a:p>
            <a:pPr>
              <a:lnSpc>
                <a:spcPct val="150000"/>
              </a:lnSpc>
              <a:buClr>
                <a:srgbClr val="861F41"/>
              </a:buClr>
              <a:buSzPts val="1800"/>
              <a:buFont typeface="Wingdings"/>
              <a:buChar char="Ø"/>
            </a:pPr>
            <a:r>
              <a:rPr lang="en-US" sz="1800" b="1" dirty="0">
                <a:solidFill>
                  <a:srgbClr val="000000"/>
                </a:solidFill>
                <a:latin typeface="Arial"/>
                <a:cs typeface="Arial"/>
              </a:rPr>
              <a:t>Contextual Models:</a:t>
            </a:r>
            <a:endParaRPr lang="en-US" dirty="0"/>
          </a:p>
          <a:p>
            <a:pPr lvl="1">
              <a:lnSpc>
                <a:spcPct val="150000"/>
              </a:lnSpc>
              <a:buClr>
                <a:srgbClr val="861F41"/>
              </a:buClr>
              <a:buSzPts val="1800"/>
            </a:pPr>
            <a:r>
              <a:rPr lang="en-US" sz="1800" b="1" dirty="0">
                <a:solidFill>
                  <a:srgbClr val="000000"/>
                </a:solidFill>
                <a:latin typeface="Arial"/>
                <a:cs typeface="Arial"/>
              </a:rPr>
              <a:t>CTM:</a:t>
            </a:r>
            <a:r>
              <a:rPr lang="en-US" sz="1800" dirty="0">
                <a:solidFill>
                  <a:srgbClr val="000000"/>
                </a:solidFill>
                <a:latin typeface="Arial"/>
                <a:cs typeface="Arial"/>
              </a:rPr>
              <a:t> Adds contextual richness with BERT embeddings.</a:t>
            </a:r>
            <a:endParaRPr lang="en-US" dirty="0">
              <a:latin typeface="Arial" panose="020B0604020202020204" pitchFamily="34" charset="0"/>
              <a:cs typeface="Arial" panose="020B0604020202020204" pitchFamily="34" charset="0"/>
            </a:endParaRPr>
          </a:p>
          <a:p>
            <a:pPr lvl="1">
              <a:lnSpc>
                <a:spcPct val="150000"/>
              </a:lnSpc>
              <a:buClr>
                <a:srgbClr val="861F41"/>
              </a:buClr>
              <a:buSzPts val="1800"/>
            </a:pPr>
            <a:r>
              <a:rPr lang="en-US" sz="1800" b="1" dirty="0" err="1">
                <a:solidFill>
                  <a:srgbClr val="000000"/>
                </a:solidFill>
                <a:latin typeface="Arial"/>
                <a:cs typeface="Arial"/>
              </a:rPr>
              <a:t>BERTopic</a:t>
            </a:r>
            <a:r>
              <a:rPr lang="en-US" sz="1800" b="1" dirty="0">
                <a:solidFill>
                  <a:srgbClr val="000000"/>
                </a:solidFill>
                <a:latin typeface="Arial"/>
                <a:cs typeface="Arial"/>
              </a:rPr>
              <a:t>:</a:t>
            </a:r>
            <a:r>
              <a:rPr lang="en-US" sz="1800" dirty="0">
                <a:solidFill>
                  <a:srgbClr val="000000"/>
                </a:solidFill>
                <a:latin typeface="Arial"/>
                <a:cs typeface="Arial"/>
              </a:rPr>
              <a:t> Uses clustering in embedding space for semantic coherence.</a:t>
            </a:r>
            <a:endParaRPr lang="en-US" dirty="0">
              <a:latin typeface="Arial" panose="020B0604020202020204" pitchFamily="34" charset="0"/>
              <a:cs typeface="Arial" panose="020B0604020202020204" pitchFamily="34" charset="0"/>
            </a:endParaRPr>
          </a:p>
        </p:txBody>
      </p:sp>
      <p:pic>
        <p:nvPicPr>
          <p:cNvPr id="4" name="Picture 3" descr="Figure: Topic Modeling and LLM Integration Workflow&#10;&quot;ETD text is preprocessed through cleaning and stopword removal, then passed into topic models like LDA, ProdLDA, NeuralLDA, CTM, and BERTopic. Large Language Models enhance the outputs, generating clearer labels and improved topic representations for downstream tasks.">
            <a:extLst>
              <a:ext uri="{FF2B5EF4-FFF2-40B4-BE49-F238E27FC236}">
                <a16:creationId xmlns:a16="http://schemas.microsoft.com/office/drawing/2014/main" id="{0C4831FB-8CD4-F989-375A-CA40684EBBEC}"/>
              </a:ext>
            </a:extLst>
          </p:cNvPr>
          <p:cNvPicPr>
            <a:picLocks noChangeAspect="1"/>
          </p:cNvPicPr>
          <p:nvPr/>
        </p:nvPicPr>
        <p:blipFill>
          <a:blip r:embed="rId3"/>
          <a:stretch>
            <a:fillRect/>
          </a:stretch>
        </p:blipFill>
        <p:spPr>
          <a:xfrm>
            <a:off x="7011742" y="1399130"/>
            <a:ext cx="5181909" cy="4517148"/>
          </a:xfrm>
          <a:prstGeom prst="rect">
            <a:avLst/>
          </a:prstGeom>
        </p:spPr>
      </p:pic>
      <p:sp>
        <p:nvSpPr>
          <p:cNvPr id="5" name="TextBox 4">
            <a:extLst>
              <a:ext uri="{FF2B5EF4-FFF2-40B4-BE49-F238E27FC236}">
                <a16:creationId xmlns:a16="http://schemas.microsoft.com/office/drawing/2014/main" id="{F2367565-1C4F-D353-7A1F-13560A973CEB}"/>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17</a:t>
            </a:r>
          </a:p>
        </p:txBody>
      </p:sp>
    </p:spTree>
    <p:extLst>
      <p:ext uri="{BB962C8B-B14F-4D97-AF65-F5344CB8AC3E}">
        <p14:creationId xmlns:p14="http://schemas.microsoft.com/office/powerpoint/2010/main" val="3403156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Evaluation Metrics</a:t>
            </a:r>
            <a:endParaRPr lang="en-US"/>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0611852" cy="5612323"/>
          </a:xfrm>
        </p:spPr>
        <p:txBody>
          <a:bodyPr>
            <a:normAutofit/>
          </a:bodyPr>
          <a:lstStyle/>
          <a:p>
            <a:pPr>
              <a:lnSpc>
                <a:spcPct val="110000"/>
              </a:lnSpc>
              <a:buClr>
                <a:srgbClr val="861F41"/>
              </a:buClr>
              <a:buSzPts val="1800"/>
              <a:buFont typeface="Wingdings"/>
              <a:buChar char="Ø"/>
            </a:pPr>
            <a:r>
              <a:rPr lang="en-US" sz="1800" b="1" dirty="0">
                <a:solidFill>
                  <a:srgbClr val="000000"/>
                </a:solidFill>
                <a:latin typeface="Arial"/>
                <a:cs typeface="Arial"/>
              </a:rPr>
              <a:t>Coherence:</a:t>
            </a:r>
          </a:p>
          <a:p>
            <a:pPr lvl="1">
              <a:lnSpc>
                <a:spcPct val="110000"/>
              </a:lnSpc>
              <a:buClr>
                <a:srgbClr val="861F41"/>
              </a:buClr>
              <a:buSzPts val="1800"/>
            </a:pPr>
            <a:r>
              <a:rPr lang="en-US" sz="1800" b="1" dirty="0">
                <a:solidFill>
                  <a:srgbClr val="000000"/>
                </a:solidFill>
                <a:latin typeface="Arial"/>
                <a:cs typeface="Arial"/>
              </a:rPr>
              <a:t>CV:</a:t>
            </a:r>
            <a:r>
              <a:rPr lang="en-US" sz="1800" dirty="0">
                <a:solidFill>
                  <a:srgbClr val="000000"/>
                </a:solidFill>
                <a:latin typeface="Arial"/>
                <a:cs typeface="Arial"/>
              </a:rPr>
              <a:t> Semantic consistency of top words in a topic.</a:t>
            </a:r>
            <a:endParaRPr lang="en-US" sz="1800" dirty="0">
              <a:solidFill>
                <a:srgbClr val="000000"/>
              </a:solidFill>
              <a:latin typeface="Arial" panose="020B0604020202020204" pitchFamily="34" charset="0"/>
              <a:cs typeface="Arial" panose="020B0604020202020204" pitchFamily="34" charset="0"/>
            </a:endParaRPr>
          </a:p>
          <a:p>
            <a:pPr lvl="1">
              <a:lnSpc>
                <a:spcPct val="110000"/>
              </a:lnSpc>
              <a:buClr>
                <a:srgbClr val="861F41"/>
              </a:buClr>
              <a:buSzPts val="1800"/>
            </a:pPr>
            <a:r>
              <a:rPr lang="en-US" sz="1800" b="1" dirty="0">
                <a:solidFill>
                  <a:srgbClr val="000000"/>
                </a:solidFill>
                <a:latin typeface="Arial"/>
                <a:cs typeface="Arial"/>
              </a:rPr>
              <a:t>NPMI:</a:t>
            </a:r>
            <a:r>
              <a:rPr lang="en-US" sz="1800" dirty="0">
                <a:solidFill>
                  <a:srgbClr val="000000"/>
                </a:solidFill>
                <a:latin typeface="Arial"/>
                <a:cs typeface="Arial"/>
              </a:rPr>
              <a:t> Frequency of top word co-occurrences.</a:t>
            </a:r>
            <a:endParaRPr lang="en-US" sz="1800" dirty="0">
              <a:solidFill>
                <a:srgbClr val="000000"/>
              </a:solidFill>
              <a:latin typeface="Arial" panose="020B0604020202020204" pitchFamily="34" charset="0"/>
              <a:cs typeface="Arial" panose="020B0604020202020204" pitchFamily="34" charset="0"/>
            </a:endParaRPr>
          </a:p>
          <a:p>
            <a:pPr>
              <a:lnSpc>
                <a:spcPct val="110000"/>
              </a:lnSpc>
              <a:buClr>
                <a:srgbClr val="861F41"/>
              </a:buClr>
              <a:buSzPts val="1800"/>
              <a:buFont typeface="Wingdings"/>
              <a:buChar char="Ø"/>
            </a:pPr>
            <a:r>
              <a:rPr lang="en-US" sz="1800" b="1" dirty="0">
                <a:solidFill>
                  <a:srgbClr val="000000"/>
                </a:solidFill>
                <a:latin typeface="Arial"/>
                <a:cs typeface="Arial"/>
              </a:rPr>
              <a:t>Topic Diversity:</a:t>
            </a:r>
          </a:p>
          <a:p>
            <a:pPr lvl="1">
              <a:lnSpc>
                <a:spcPct val="110000"/>
              </a:lnSpc>
              <a:buClr>
                <a:srgbClr val="861F41"/>
              </a:buClr>
              <a:buSzPts val="1800"/>
            </a:pPr>
            <a:r>
              <a:rPr lang="en-US" sz="1800" dirty="0">
                <a:solidFill>
                  <a:srgbClr val="000000"/>
                </a:solidFill>
                <a:latin typeface="Arial"/>
                <a:cs typeface="Arial"/>
              </a:rPr>
              <a:t>Distinct themes captured by each topic.</a:t>
            </a:r>
            <a:endParaRPr lang="en-US" sz="1800" dirty="0">
              <a:solidFill>
                <a:srgbClr val="000000"/>
              </a:solidFill>
              <a:latin typeface="Arial" panose="020B0604020202020204" pitchFamily="34" charset="0"/>
              <a:cs typeface="Arial" panose="020B0604020202020204" pitchFamily="34" charset="0"/>
            </a:endParaRPr>
          </a:p>
          <a:p>
            <a:pPr>
              <a:lnSpc>
                <a:spcPct val="110000"/>
              </a:lnSpc>
              <a:buClr>
                <a:srgbClr val="861F41"/>
              </a:buClr>
              <a:buSzPts val="1800"/>
              <a:buFont typeface="Wingdings"/>
              <a:buChar char="Ø"/>
            </a:pPr>
            <a:r>
              <a:rPr lang="en-US" sz="1800" b="1" dirty="0">
                <a:solidFill>
                  <a:srgbClr val="000000"/>
                </a:solidFill>
                <a:latin typeface="Arial"/>
                <a:cs typeface="Arial"/>
              </a:rPr>
              <a:t>Embedding Coherence (WEPS)</a:t>
            </a:r>
          </a:p>
          <a:p>
            <a:pPr lvl="1">
              <a:lnSpc>
                <a:spcPct val="110000"/>
              </a:lnSpc>
              <a:buClr>
                <a:srgbClr val="861F41"/>
              </a:buClr>
              <a:buSzPts val="1800"/>
            </a:pPr>
            <a:r>
              <a:rPr lang="en-US" sz="1800" dirty="0">
                <a:solidFill>
                  <a:srgbClr val="000000"/>
                </a:solidFill>
                <a:latin typeface="Arial"/>
                <a:cs typeface="Arial"/>
              </a:rPr>
              <a:t>Semantic similarity of keywords using word embeddings.</a:t>
            </a:r>
            <a:endParaRPr lang="en-US" sz="1800" dirty="0">
              <a:solidFill>
                <a:srgbClr val="000000"/>
              </a:solidFill>
              <a:latin typeface="Arial" panose="020B0604020202020204" pitchFamily="34" charset="0"/>
              <a:cs typeface="Arial" panose="020B0604020202020204" pitchFamily="34" charset="0"/>
            </a:endParaRPr>
          </a:p>
          <a:p>
            <a:pPr>
              <a:lnSpc>
                <a:spcPct val="110000"/>
              </a:lnSpc>
              <a:buClr>
                <a:srgbClr val="861F41"/>
              </a:buClr>
              <a:buSzPts val="1800"/>
              <a:buFont typeface="Wingdings"/>
              <a:buChar char="Ø"/>
            </a:pPr>
            <a:r>
              <a:rPr lang="en-US" sz="1800" b="1" dirty="0">
                <a:solidFill>
                  <a:srgbClr val="000000"/>
                </a:solidFill>
                <a:latin typeface="Arial"/>
                <a:cs typeface="Arial"/>
              </a:rPr>
              <a:t>Purpose:</a:t>
            </a:r>
          </a:p>
          <a:p>
            <a:pPr lvl="1">
              <a:lnSpc>
                <a:spcPct val="110000"/>
              </a:lnSpc>
              <a:buClr>
                <a:srgbClr val="861F41"/>
              </a:buClr>
              <a:buSzPts val="1800"/>
            </a:pPr>
            <a:r>
              <a:rPr lang="en-US" sz="1800" dirty="0">
                <a:solidFill>
                  <a:srgbClr val="000000"/>
                </a:solidFill>
                <a:latin typeface="Arial"/>
                <a:cs typeface="Arial"/>
              </a:rPr>
              <a:t>Comprehensive model evaluation.</a:t>
            </a:r>
            <a:endParaRPr lang="en-US" sz="1800" dirty="0">
              <a:solidFill>
                <a:srgbClr val="000000"/>
              </a:solidFill>
              <a:latin typeface="Arial" panose="020B0604020202020204" pitchFamily="34" charset="0"/>
              <a:cs typeface="Arial" panose="020B0604020202020204" pitchFamily="34" charset="0"/>
            </a:endParaRPr>
          </a:p>
          <a:p>
            <a:pPr lvl="1">
              <a:lnSpc>
                <a:spcPct val="110000"/>
              </a:lnSpc>
              <a:buClr>
                <a:srgbClr val="861F41"/>
              </a:buClr>
              <a:buSzPts val="1800"/>
            </a:pPr>
            <a:r>
              <a:rPr lang="en-US" sz="1800" dirty="0">
                <a:solidFill>
                  <a:srgbClr val="000000"/>
                </a:solidFill>
                <a:latin typeface="Arial"/>
                <a:cs typeface="Arial"/>
              </a:rPr>
              <a:t>Balance of traditional and embedding-based metrics.</a:t>
            </a:r>
            <a:endParaRPr lang="en-US" dirty="0">
              <a:solidFill>
                <a:srgbClr val="000000"/>
              </a:solidFill>
              <a:latin typeface="Arial" panose="020B0604020202020204" pitchFamily="34" charset="0"/>
              <a:cs typeface="Arial" panose="020B0604020202020204" pitchFamily="34" charset="0"/>
            </a:endParaRPr>
          </a:p>
          <a:p>
            <a:pPr>
              <a:buClr>
                <a:srgbClr val="861F41"/>
              </a:buClr>
              <a:buSzPts val="1800"/>
              <a:buFont typeface="Wingdings"/>
              <a:buChar char="Ø"/>
            </a:pPr>
            <a:endParaRPr lang="en-US" sz="1800" b="1" dirty="0">
              <a:solidFill>
                <a:srgbClr val="000000"/>
              </a:solidFill>
              <a:latin typeface="Arial" panose="020B0604020202020204" pitchFamily="34" charset="0"/>
              <a:cs typeface="Arial" panose="020B0604020202020204" pitchFamily="34" charset="0"/>
            </a:endParaRPr>
          </a:p>
          <a:p>
            <a:pPr>
              <a:buClr>
                <a:srgbClr val="861F41"/>
              </a:buClr>
              <a:buSzPts val="1800"/>
              <a:buFont typeface="Wingdings"/>
              <a:buChar char="Ø"/>
            </a:pPr>
            <a:endParaRPr lang="en-US" sz="1800" b="1" dirty="0">
              <a:solidFill>
                <a:srgbClr val="000000"/>
              </a:solidFill>
              <a:latin typeface="Arial" panose="020B0604020202020204" pitchFamily="34" charset="0"/>
              <a:cs typeface="Arial" panose="020B0604020202020204" pitchFamily="34" charset="0"/>
            </a:endParaRPr>
          </a:p>
          <a:p>
            <a:pPr>
              <a:buClr>
                <a:srgbClr val="861F41"/>
              </a:buClr>
              <a:buSzPts val="1800"/>
              <a:buFont typeface="Wingdings"/>
              <a:buChar char="Ø"/>
            </a:pPr>
            <a:endParaRPr lang="en-US" sz="1800" dirty="0">
              <a:solidFill>
                <a:srgbClr val="000000"/>
              </a:solidFill>
            </a:endParaRPr>
          </a:p>
        </p:txBody>
      </p:sp>
      <p:sp>
        <p:nvSpPr>
          <p:cNvPr id="4" name="TextBox 3">
            <a:extLst>
              <a:ext uri="{FF2B5EF4-FFF2-40B4-BE49-F238E27FC236}">
                <a16:creationId xmlns:a16="http://schemas.microsoft.com/office/drawing/2014/main" id="{8EA818AE-FF29-CBE3-1C01-7EA90C20BD17}"/>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18</a:t>
            </a:r>
          </a:p>
        </p:txBody>
      </p:sp>
    </p:spTree>
    <p:extLst>
      <p:ext uri="{BB962C8B-B14F-4D97-AF65-F5344CB8AC3E}">
        <p14:creationId xmlns:p14="http://schemas.microsoft.com/office/powerpoint/2010/main" val="2381633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err="1">
                <a:solidFill>
                  <a:schemeClr val="lt1"/>
                </a:solidFill>
                <a:latin typeface="Arial"/>
                <a:cs typeface="Arial"/>
              </a:rPr>
              <a:t>BERTopic</a:t>
            </a:r>
            <a:r>
              <a:rPr lang="en-US" sz="4000">
                <a:solidFill>
                  <a:schemeClr val="lt1"/>
                </a:solidFill>
                <a:latin typeface="Arial"/>
                <a:cs typeface="Arial"/>
              </a:rPr>
              <a:t>: The Best Performer</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6263372" cy="5612323"/>
          </a:xfrm>
        </p:spPr>
        <p:txBody>
          <a:bodyPr>
            <a:normAutofit/>
          </a:bodyPr>
          <a:lstStyle/>
          <a:p>
            <a:pPr>
              <a:lnSpc>
                <a:spcPct val="150000"/>
              </a:lnSpc>
              <a:buClr>
                <a:srgbClr val="861F41"/>
              </a:buClr>
              <a:buSzPts val="1800"/>
              <a:buFont typeface="Wingdings"/>
              <a:buChar char="Ø"/>
            </a:pPr>
            <a:r>
              <a:rPr lang="en-US" sz="1800" b="1" dirty="0">
                <a:solidFill>
                  <a:srgbClr val="000000"/>
                </a:solidFill>
                <a:latin typeface="Arial"/>
                <a:cs typeface="Arial"/>
              </a:rPr>
              <a:t>Performance:</a:t>
            </a:r>
            <a:endParaRPr lang="en-US" sz="1800" b="1" dirty="0">
              <a:solidFill>
                <a:srgbClr val="861F41"/>
              </a:solidFill>
              <a:latin typeface="Arial"/>
              <a:cs typeface="Arial"/>
            </a:endParaRPr>
          </a:p>
          <a:p>
            <a:pPr lvl="1">
              <a:lnSpc>
                <a:spcPct val="150000"/>
              </a:lnSpc>
              <a:buClr>
                <a:srgbClr val="861F41"/>
              </a:buClr>
              <a:buSzPts val="1800"/>
            </a:pPr>
            <a:r>
              <a:rPr lang="en-US" sz="1800" dirty="0">
                <a:solidFill>
                  <a:srgbClr val="000000"/>
                </a:solidFill>
                <a:latin typeface="Arial"/>
                <a:cs typeface="Arial"/>
              </a:rPr>
              <a:t>Best coherence and diversity scores among all models.</a:t>
            </a:r>
            <a:endParaRPr lang="en-US" dirty="0">
              <a:latin typeface="Arial" panose="020B0604020202020204" pitchFamily="34" charset="0"/>
              <a:cs typeface="Arial" panose="020B0604020202020204" pitchFamily="34" charset="0"/>
            </a:endParaRPr>
          </a:p>
          <a:p>
            <a:pPr>
              <a:lnSpc>
                <a:spcPct val="150000"/>
              </a:lnSpc>
              <a:buClr>
                <a:srgbClr val="861F41"/>
              </a:buClr>
              <a:buSzPts val="1800"/>
              <a:buFont typeface="Wingdings"/>
              <a:buChar char="Ø"/>
            </a:pPr>
            <a:r>
              <a:rPr lang="en-US" sz="1800" b="1" dirty="0">
                <a:solidFill>
                  <a:srgbClr val="000000"/>
                </a:solidFill>
                <a:latin typeface="Arial"/>
                <a:cs typeface="Arial"/>
              </a:rPr>
              <a:t>Embedding Model:</a:t>
            </a:r>
            <a:endParaRPr lang="en-US" sz="1800" dirty="0">
              <a:solidFill>
                <a:srgbClr val="861F41"/>
              </a:solidFill>
              <a:latin typeface="Arial"/>
              <a:cs typeface="Arial"/>
            </a:endParaRPr>
          </a:p>
          <a:p>
            <a:pPr lvl="1">
              <a:lnSpc>
                <a:spcPct val="150000"/>
              </a:lnSpc>
              <a:buClr>
                <a:srgbClr val="861F41"/>
              </a:buClr>
              <a:buSzPts val="1800"/>
            </a:pPr>
            <a:r>
              <a:rPr lang="en-US" sz="1800" dirty="0" err="1">
                <a:solidFill>
                  <a:srgbClr val="000000"/>
                </a:solidFill>
                <a:latin typeface="Consolas"/>
                <a:cs typeface="Arial"/>
              </a:rPr>
              <a:t>bert</a:t>
            </a:r>
            <a:r>
              <a:rPr lang="en-US" sz="1800" dirty="0">
                <a:solidFill>
                  <a:srgbClr val="000000"/>
                </a:solidFill>
                <a:latin typeface="Consolas"/>
                <a:cs typeface="Arial"/>
              </a:rPr>
              <a:t>-base-uncased: </a:t>
            </a:r>
          </a:p>
          <a:p>
            <a:pPr lvl="1">
              <a:lnSpc>
                <a:spcPct val="150000"/>
              </a:lnSpc>
              <a:buClr>
                <a:srgbClr val="861F41"/>
              </a:buClr>
              <a:buSzPts val="1800"/>
            </a:pPr>
            <a:r>
              <a:rPr lang="en-US" sz="1800" dirty="0">
                <a:solidFill>
                  <a:srgbClr val="000000"/>
                </a:solidFill>
                <a:latin typeface="Consolas"/>
                <a:cs typeface="Arial"/>
              </a:rPr>
              <a:t>cde-small-v1</a:t>
            </a:r>
            <a:r>
              <a:rPr lang="en-US" sz="1800" dirty="0">
                <a:solidFill>
                  <a:srgbClr val="000000"/>
                </a:solidFill>
                <a:latin typeface="Arial"/>
                <a:cs typeface="Arial"/>
              </a:rPr>
              <a:t>: </a:t>
            </a:r>
            <a:endParaRPr lang="en-US" sz="1800" b="1" dirty="0">
              <a:solidFill>
                <a:srgbClr val="000000"/>
              </a:solidFill>
              <a:latin typeface="Arial"/>
              <a:cs typeface="Arial"/>
            </a:endParaRPr>
          </a:p>
          <a:p>
            <a:pPr>
              <a:lnSpc>
                <a:spcPct val="150000"/>
              </a:lnSpc>
              <a:buClr>
                <a:srgbClr val="861F41"/>
              </a:buClr>
              <a:buSzPts val="1800"/>
              <a:buFont typeface="Wingdings" panose="05000000000000000000" pitchFamily="2" charset="2"/>
              <a:buChar char="Ø"/>
            </a:pPr>
            <a:r>
              <a:rPr lang="en-US" sz="1800" b="1" dirty="0">
                <a:solidFill>
                  <a:srgbClr val="000000"/>
                </a:solidFill>
                <a:latin typeface="Arial"/>
                <a:cs typeface="Arial"/>
              </a:rPr>
              <a:t>Why It Works:</a:t>
            </a:r>
            <a:endParaRPr lang="en-US" dirty="0"/>
          </a:p>
          <a:p>
            <a:pPr lvl="1">
              <a:lnSpc>
                <a:spcPct val="150000"/>
              </a:lnSpc>
              <a:buClr>
                <a:srgbClr val="861F41"/>
              </a:buClr>
              <a:buSzPts val="1800"/>
            </a:pPr>
            <a:r>
              <a:rPr lang="en-US" sz="1800" dirty="0">
                <a:solidFill>
                  <a:srgbClr val="000000"/>
                </a:solidFill>
                <a:latin typeface="Arial"/>
                <a:cs typeface="Arial"/>
              </a:rPr>
              <a:t>Combines contextual embeddings with clustering for rich topic representations.</a:t>
            </a:r>
            <a:endParaRPr lang="en-US" dirty="0">
              <a:latin typeface="Arial" panose="020B0604020202020204" pitchFamily="34" charset="0"/>
              <a:cs typeface="Arial" panose="020B0604020202020204" pitchFamily="34" charset="0"/>
            </a:endParaRPr>
          </a:p>
        </p:txBody>
      </p:sp>
      <p:pic>
        <p:nvPicPr>
          <p:cNvPr id="4" name="Picture 3" descr="Figure: Topic Modeling and LLM Integration Workflow&#10;&quot;ETD text is preprocessed through cleaning and stopword removal, then passed into topic models like LDA, ProdLDA, NeuralLDA, CTM, and BERTopic. Large Language Models enhance the outputs, generating clearer labels and improved topic representations for downstream tasks.">
            <a:extLst>
              <a:ext uri="{FF2B5EF4-FFF2-40B4-BE49-F238E27FC236}">
                <a16:creationId xmlns:a16="http://schemas.microsoft.com/office/drawing/2014/main" id="{0C4831FB-8CD4-F989-375A-CA40684EBBEC}"/>
              </a:ext>
            </a:extLst>
          </p:cNvPr>
          <p:cNvPicPr>
            <a:picLocks noChangeAspect="1"/>
          </p:cNvPicPr>
          <p:nvPr/>
        </p:nvPicPr>
        <p:blipFill>
          <a:blip r:embed="rId3"/>
          <a:stretch>
            <a:fillRect/>
          </a:stretch>
        </p:blipFill>
        <p:spPr>
          <a:xfrm>
            <a:off x="7011742" y="1399130"/>
            <a:ext cx="5181909" cy="4517148"/>
          </a:xfrm>
          <a:prstGeom prst="rect">
            <a:avLst/>
          </a:prstGeom>
        </p:spPr>
      </p:pic>
      <p:sp>
        <p:nvSpPr>
          <p:cNvPr id="5" name="TextBox 4">
            <a:extLst>
              <a:ext uri="{FF2B5EF4-FFF2-40B4-BE49-F238E27FC236}">
                <a16:creationId xmlns:a16="http://schemas.microsoft.com/office/drawing/2014/main" id="{7D4165CF-F118-A388-F567-984ECD4F7BEC}"/>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19</a:t>
            </a:r>
          </a:p>
        </p:txBody>
      </p:sp>
    </p:spTree>
    <p:extLst>
      <p:ext uri="{BB962C8B-B14F-4D97-AF65-F5344CB8AC3E}">
        <p14:creationId xmlns:p14="http://schemas.microsoft.com/office/powerpoint/2010/main" val="4175484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dirty="0" err="1">
                <a:solidFill>
                  <a:schemeClr val="lt1"/>
                </a:solidFill>
                <a:latin typeface="Arial"/>
                <a:cs typeface="Arial"/>
              </a:rPr>
              <a:t>BERTopic</a:t>
            </a:r>
            <a:r>
              <a:rPr lang="en-US" sz="4000" dirty="0">
                <a:solidFill>
                  <a:schemeClr val="lt1"/>
                </a:solidFill>
                <a:latin typeface="Arial"/>
                <a:cs typeface="Arial"/>
              </a:rPr>
              <a:t>: The Best Performer - 2</a:t>
            </a:r>
            <a:endParaRPr lang="en-US" dirty="0">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6263372" cy="5612323"/>
          </a:xfrm>
        </p:spPr>
        <p:txBody>
          <a:bodyPr>
            <a:normAutofit/>
          </a:bodyPr>
          <a:lstStyle/>
          <a:p>
            <a:pPr>
              <a:lnSpc>
                <a:spcPct val="150000"/>
              </a:lnSpc>
              <a:buClr>
                <a:srgbClr val="861F41"/>
              </a:buClr>
              <a:buSzPts val="1800"/>
              <a:buFont typeface="Wingdings"/>
              <a:buChar char="Ø"/>
            </a:pPr>
            <a:r>
              <a:rPr lang="en-US" sz="1800" b="1">
                <a:solidFill>
                  <a:srgbClr val="000000"/>
                </a:solidFill>
                <a:latin typeface="Arial"/>
                <a:cs typeface="Arial"/>
              </a:rPr>
              <a:t>Remaining Problem:</a:t>
            </a:r>
            <a:endParaRPr lang="en-US" sz="1800" b="1">
              <a:solidFill>
                <a:srgbClr val="861F41"/>
              </a:solidFill>
              <a:latin typeface="Arial"/>
              <a:cs typeface="Arial"/>
            </a:endParaRPr>
          </a:p>
          <a:p>
            <a:pPr lvl="1">
              <a:lnSpc>
                <a:spcPct val="150000"/>
              </a:lnSpc>
              <a:buClr>
                <a:srgbClr val="861F41"/>
              </a:buClr>
              <a:buSzPts val="1800"/>
            </a:pPr>
            <a:r>
              <a:rPr lang="en-US" sz="1800">
                <a:solidFill>
                  <a:srgbClr val="000000"/>
                </a:solidFill>
                <a:latin typeface="Arial"/>
                <a:cs typeface="Arial"/>
              </a:rPr>
              <a:t>Topic model outputs (keywords) can be ambiguous or unclear.</a:t>
            </a:r>
            <a:endParaRPr lang="en-US">
              <a:latin typeface="Arial" panose="020B0604020202020204" pitchFamily="34" charset="0"/>
              <a:cs typeface="Arial" panose="020B0604020202020204" pitchFamily="34" charset="0"/>
            </a:endParaRPr>
          </a:p>
          <a:p>
            <a:pPr>
              <a:lnSpc>
                <a:spcPct val="150000"/>
              </a:lnSpc>
              <a:buClr>
                <a:srgbClr val="861F41"/>
              </a:buClr>
              <a:buSzPts val="1800"/>
              <a:buFont typeface="Wingdings"/>
              <a:buChar char="Ø"/>
            </a:pPr>
            <a:r>
              <a:rPr lang="en-US" sz="1800" b="1">
                <a:solidFill>
                  <a:srgbClr val="000000"/>
                </a:solidFill>
                <a:latin typeface="Arial"/>
                <a:cs typeface="Arial"/>
              </a:rPr>
              <a:t>Impact:</a:t>
            </a:r>
            <a:endParaRPr lang="en-US"/>
          </a:p>
          <a:p>
            <a:pPr lvl="1">
              <a:lnSpc>
                <a:spcPct val="150000"/>
              </a:lnSpc>
              <a:buClr>
                <a:srgbClr val="861F41"/>
              </a:buClr>
              <a:buSzPts val="1800"/>
            </a:pPr>
            <a:r>
              <a:rPr lang="en-US" sz="1800">
                <a:solidFill>
                  <a:srgbClr val="000000"/>
                </a:solidFill>
                <a:latin typeface="Arial"/>
                <a:cs typeface="Arial"/>
              </a:rPr>
              <a:t>Users struggle to understand and utilize topic representations effectively.</a:t>
            </a:r>
            <a:endParaRPr lang="en-US">
              <a:latin typeface="Arial" panose="020B0604020202020204" pitchFamily="34" charset="0"/>
              <a:cs typeface="Arial" panose="020B0604020202020204" pitchFamily="34" charset="0"/>
            </a:endParaRPr>
          </a:p>
          <a:p>
            <a:pPr>
              <a:lnSpc>
                <a:spcPct val="150000"/>
              </a:lnSpc>
              <a:buClr>
                <a:srgbClr val="861F41"/>
              </a:buClr>
              <a:buSzPts val="1800"/>
              <a:buFont typeface="Wingdings"/>
              <a:buChar char="Ø"/>
            </a:pPr>
            <a:r>
              <a:rPr lang="en-US" sz="1800" b="1">
                <a:solidFill>
                  <a:srgbClr val="000000"/>
                </a:solidFill>
                <a:latin typeface="Arial"/>
                <a:cs typeface="Arial"/>
              </a:rPr>
              <a:t>Solution:</a:t>
            </a:r>
            <a:endParaRPr lang="en-US"/>
          </a:p>
          <a:p>
            <a:pPr lvl="1">
              <a:lnSpc>
                <a:spcPct val="150000"/>
              </a:lnSpc>
              <a:buClr>
                <a:srgbClr val="861F41"/>
              </a:buClr>
              <a:buSzPts val="1800"/>
            </a:pPr>
            <a:r>
              <a:rPr lang="en-US" sz="1800">
                <a:solidFill>
                  <a:srgbClr val="000000"/>
                </a:solidFill>
                <a:latin typeface="Arial"/>
                <a:cs typeface="Arial"/>
              </a:rPr>
              <a:t>Integrate Large Language Models (LLMs) to enhance interpretability.</a:t>
            </a:r>
            <a:endParaRPr lang="en-US">
              <a:latin typeface="Arial" panose="020B0604020202020204" pitchFamily="34" charset="0"/>
              <a:cs typeface="Arial" panose="020B0604020202020204" pitchFamily="34" charset="0"/>
            </a:endParaRPr>
          </a:p>
          <a:p>
            <a:pPr>
              <a:buClr>
                <a:srgbClr val="861F41"/>
              </a:buClr>
              <a:buSzPts val="1800"/>
              <a:buFont typeface="Wingdings"/>
              <a:buChar char="Ø"/>
            </a:pPr>
            <a:endParaRPr lang="en-US" sz="1800" b="1">
              <a:solidFill>
                <a:srgbClr val="000000"/>
              </a:solidFill>
            </a:endParaRPr>
          </a:p>
        </p:txBody>
      </p:sp>
      <p:pic>
        <p:nvPicPr>
          <p:cNvPr id="4" name="Picture 3" descr="Figure: Topic Modeling and LLM Integration Workflow&#10;&quot;ETD text is preprocessed through cleaning and stopword removal, then passed into topic models like LDA, ProdLDA, NeuralLDA, CTM, and BERTopic. Large Language Models enhance the outputs, generating clearer labels and improved topic representations for downstream tasks.">
            <a:extLst>
              <a:ext uri="{FF2B5EF4-FFF2-40B4-BE49-F238E27FC236}">
                <a16:creationId xmlns:a16="http://schemas.microsoft.com/office/drawing/2014/main" id="{0C4831FB-8CD4-F989-375A-CA40684EBBEC}"/>
              </a:ext>
            </a:extLst>
          </p:cNvPr>
          <p:cNvPicPr>
            <a:picLocks noChangeAspect="1"/>
          </p:cNvPicPr>
          <p:nvPr/>
        </p:nvPicPr>
        <p:blipFill>
          <a:blip r:embed="rId3"/>
          <a:stretch>
            <a:fillRect/>
          </a:stretch>
        </p:blipFill>
        <p:spPr>
          <a:xfrm>
            <a:off x="7011742" y="1399130"/>
            <a:ext cx="5181909" cy="4517148"/>
          </a:xfrm>
          <a:prstGeom prst="rect">
            <a:avLst/>
          </a:prstGeom>
        </p:spPr>
      </p:pic>
      <p:sp>
        <p:nvSpPr>
          <p:cNvPr id="5" name="TextBox 4">
            <a:extLst>
              <a:ext uri="{FF2B5EF4-FFF2-40B4-BE49-F238E27FC236}">
                <a16:creationId xmlns:a16="http://schemas.microsoft.com/office/drawing/2014/main" id="{2938C4BD-86F6-3522-4A1E-7CF79BE9C8F9}"/>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20</a:t>
            </a:r>
          </a:p>
        </p:txBody>
      </p:sp>
    </p:spTree>
    <p:extLst>
      <p:ext uri="{BB962C8B-B14F-4D97-AF65-F5344CB8AC3E}">
        <p14:creationId xmlns:p14="http://schemas.microsoft.com/office/powerpoint/2010/main" val="1077215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Prompt Design for LLMs</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593188" y="1084281"/>
            <a:ext cx="11104859" cy="5305663"/>
          </a:xfrm>
        </p:spPr>
        <p:txBody>
          <a:bodyPr>
            <a:normAutofit/>
          </a:bodyPr>
          <a:lstStyle/>
          <a:p>
            <a:pPr>
              <a:lnSpc>
                <a:spcPct val="150000"/>
              </a:lnSpc>
              <a:buClr>
                <a:srgbClr val="861F41"/>
              </a:buClr>
              <a:buSzPts val="1800"/>
              <a:buFont typeface="Wingdings"/>
              <a:buChar char="Ø"/>
            </a:pPr>
            <a:r>
              <a:rPr lang="en-US" sz="1800" b="1">
                <a:solidFill>
                  <a:srgbClr val="000000"/>
                </a:solidFill>
                <a:latin typeface="Arial"/>
                <a:cs typeface="Arial"/>
              </a:rPr>
              <a:t>System Prompt (Sets Context):</a:t>
            </a:r>
            <a:endParaRPr lang="en-US" sz="1800">
              <a:solidFill>
                <a:srgbClr val="861F41"/>
              </a:solidFill>
            </a:endParaRPr>
          </a:p>
          <a:p>
            <a:pPr marL="50800" indent="0">
              <a:lnSpc>
                <a:spcPct val="150000"/>
              </a:lnSpc>
              <a:buClr>
                <a:srgbClr val="861F41"/>
              </a:buClr>
              <a:buSzPts val="1800"/>
              <a:buNone/>
            </a:pPr>
            <a:r>
              <a:rPr lang="en-US" sz="1800">
                <a:solidFill>
                  <a:srgbClr val="000000"/>
                </a:solidFill>
                <a:latin typeface="Arial"/>
                <a:cs typeface="Arial"/>
              </a:rPr>
              <a:t>"</a:t>
            </a:r>
            <a:r>
              <a:rPr lang="en-US" sz="1800" i="1">
                <a:solidFill>
                  <a:srgbClr val="000000"/>
                </a:solidFill>
                <a:latin typeface="Arial"/>
                <a:cs typeface="Arial"/>
              </a:rPr>
              <a:t>You are an expert in topic modeling and natural language processing. Your task is to help interpret topic model outputs from </a:t>
            </a:r>
            <a:r>
              <a:rPr lang="en-US" sz="1800" i="1" err="1">
                <a:solidFill>
                  <a:srgbClr val="000000"/>
                </a:solidFill>
                <a:latin typeface="Arial"/>
                <a:cs typeface="Arial"/>
              </a:rPr>
              <a:t>BERTopic</a:t>
            </a:r>
            <a:r>
              <a:rPr lang="en-US" sz="1800" i="1">
                <a:solidFill>
                  <a:srgbClr val="000000"/>
                </a:solidFill>
                <a:latin typeface="Arial"/>
                <a:cs typeface="Arial"/>
              </a:rPr>
              <a:t>, maintaining consistency and clarity while providing meaningful insights. Consider the semantic relationships between words and their natural groupings when interpreting topics. Ensure all outputs are clear, concise, and academically appropriate.</a:t>
            </a:r>
            <a:r>
              <a:rPr lang="en-US" sz="1800">
                <a:solidFill>
                  <a:srgbClr val="000000"/>
                </a:solidFill>
                <a:latin typeface="Arial"/>
                <a:cs typeface="Arial"/>
              </a:rPr>
              <a:t>"</a:t>
            </a:r>
            <a:endParaRPr lang="en-US" sz="1800"/>
          </a:p>
          <a:p>
            <a:pPr>
              <a:lnSpc>
                <a:spcPct val="150000"/>
              </a:lnSpc>
              <a:buClr>
                <a:srgbClr val="861F41"/>
              </a:buClr>
              <a:buSzPts val="1800"/>
              <a:buFont typeface="Wingdings"/>
              <a:buChar char="Ø"/>
            </a:pPr>
            <a:r>
              <a:rPr lang="en-US" sz="1800" b="1">
                <a:solidFill>
                  <a:srgbClr val="000000"/>
                </a:solidFill>
                <a:latin typeface="Arial"/>
                <a:cs typeface="Arial"/>
              </a:rPr>
              <a:t>Purpose of Prompts:</a:t>
            </a:r>
            <a:endParaRPr lang="en-US" sz="1800"/>
          </a:p>
          <a:p>
            <a:pPr lvl="1">
              <a:lnSpc>
                <a:spcPct val="150000"/>
              </a:lnSpc>
              <a:buSzPts val="1800"/>
            </a:pPr>
            <a:r>
              <a:rPr lang="en-US" sz="1800">
                <a:solidFill>
                  <a:srgbClr val="000000"/>
                </a:solidFill>
                <a:latin typeface="Arial"/>
                <a:cs typeface="Arial"/>
              </a:rPr>
              <a:t>Tailored to generate three types of enhanced outputs:</a:t>
            </a:r>
            <a:endParaRPr lang="en-US" sz="1800">
              <a:latin typeface="Arial" panose="020B0604020202020204" pitchFamily="34" charset="0"/>
              <a:cs typeface="Arial" panose="020B0604020202020204" pitchFamily="34" charset="0"/>
            </a:endParaRPr>
          </a:p>
          <a:p>
            <a:pPr lvl="2">
              <a:lnSpc>
                <a:spcPct val="150000"/>
              </a:lnSpc>
              <a:buSzPts val="1800"/>
              <a:buFont typeface="Wingdings"/>
              <a:buChar char="§"/>
            </a:pPr>
            <a:r>
              <a:rPr lang="en-US" sz="1800" b="1" err="1">
                <a:solidFill>
                  <a:srgbClr val="000000"/>
                </a:solidFill>
                <a:latin typeface="Arial"/>
                <a:cs typeface="Arial"/>
              </a:rPr>
              <a:t>Keyphrases</a:t>
            </a:r>
            <a:r>
              <a:rPr lang="en-US" sz="1800" b="1">
                <a:solidFill>
                  <a:srgbClr val="000000"/>
                </a:solidFill>
                <a:latin typeface="Arial"/>
                <a:cs typeface="Arial"/>
              </a:rPr>
              <a:t>:</a:t>
            </a:r>
            <a:r>
              <a:rPr lang="en-US" sz="1800">
                <a:solidFill>
                  <a:srgbClr val="000000"/>
                </a:solidFill>
                <a:latin typeface="Arial"/>
                <a:cs typeface="Arial"/>
              </a:rPr>
              <a:t> Highlight sub-themes in 6–7 concise phrases.</a:t>
            </a:r>
            <a:endParaRPr lang="en-US" sz="1800">
              <a:latin typeface="Arial"/>
            </a:endParaRPr>
          </a:p>
          <a:p>
            <a:pPr lvl="2">
              <a:lnSpc>
                <a:spcPct val="150000"/>
              </a:lnSpc>
              <a:buSzPts val="1800"/>
              <a:buFont typeface="Wingdings"/>
              <a:buChar char="§"/>
            </a:pPr>
            <a:r>
              <a:rPr lang="en-US" sz="1800" b="1">
                <a:solidFill>
                  <a:srgbClr val="000000"/>
                </a:solidFill>
                <a:latin typeface="Arial"/>
                <a:cs typeface="Arial"/>
              </a:rPr>
              <a:t>Labels:</a:t>
            </a:r>
            <a:r>
              <a:rPr lang="en-US" sz="1800">
                <a:solidFill>
                  <a:srgbClr val="000000"/>
                </a:solidFill>
                <a:latin typeface="Arial"/>
                <a:cs typeface="Arial"/>
              </a:rPr>
              <a:t> Summarize topics in 3–5 descriptive words.</a:t>
            </a:r>
            <a:endParaRPr lang="en-US" sz="1800">
              <a:latin typeface="Arial"/>
            </a:endParaRPr>
          </a:p>
          <a:p>
            <a:pPr lvl="2">
              <a:lnSpc>
                <a:spcPct val="150000"/>
              </a:lnSpc>
              <a:buSzPts val="1800"/>
              <a:buFont typeface="Wingdings"/>
              <a:buChar char="§"/>
            </a:pPr>
            <a:r>
              <a:rPr lang="en-US" sz="1800" b="1">
                <a:solidFill>
                  <a:srgbClr val="000000"/>
                </a:solidFill>
                <a:latin typeface="Arial"/>
                <a:cs typeface="Arial"/>
              </a:rPr>
              <a:t>Descriptions:</a:t>
            </a:r>
            <a:r>
              <a:rPr lang="en-US" sz="1800">
                <a:solidFill>
                  <a:srgbClr val="000000"/>
                </a:solidFill>
                <a:latin typeface="Arial"/>
                <a:cs typeface="Arial"/>
              </a:rPr>
              <a:t> Provide a 2–3 sentence overview connecting keywords.</a:t>
            </a:r>
            <a:endParaRPr lang="en-US"/>
          </a:p>
          <a:p>
            <a:pPr marL="50800" indent="0">
              <a:buClr>
                <a:srgbClr val="861F41"/>
              </a:buClr>
              <a:buSzPts val="1800"/>
              <a:buNone/>
            </a:pPr>
            <a:endParaRPr lang="en-US" sz="1800">
              <a:solidFill>
                <a:srgbClr val="000000"/>
              </a:solidFill>
            </a:endParaRPr>
          </a:p>
        </p:txBody>
      </p:sp>
      <p:sp>
        <p:nvSpPr>
          <p:cNvPr id="4" name="TextBox 3">
            <a:extLst>
              <a:ext uri="{FF2B5EF4-FFF2-40B4-BE49-F238E27FC236}">
                <a16:creationId xmlns:a16="http://schemas.microsoft.com/office/drawing/2014/main" id="{C4887E8B-E292-500B-72AF-94801C1E79FC}"/>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21</a:t>
            </a:r>
          </a:p>
        </p:txBody>
      </p:sp>
    </p:spTree>
    <p:extLst>
      <p:ext uri="{BB962C8B-B14F-4D97-AF65-F5344CB8AC3E}">
        <p14:creationId xmlns:p14="http://schemas.microsoft.com/office/powerpoint/2010/main" val="1838362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dirty="0">
                <a:solidFill>
                  <a:schemeClr val="lt1"/>
                </a:solidFill>
                <a:latin typeface="Arial"/>
                <a:cs typeface="Arial"/>
              </a:rPr>
              <a:t>Prompt Design for LLMs - 2</a:t>
            </a:r>
            <a:endParaRPr lang="en-US" dirty="0">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593188" y="1084281"/>
            <a:ext cx="11104859" cy="1477080"/>
          </a:xfrm>
        </p:spPr>
        <p:txBody>
          <a:bodyPr>
            <a:normAutofit fontScale="92500"/>
          </a:bodyPr>
          <a:lstStyle/>
          <a:p>
            <a:pPr>
              <a:lnSpc>
                <a:spcPct val="150000"/>
              </a:lnSpc>
              <a:buClr>
                <a:srgbClr val="861F41"/>
              </a:buClr>
              <a:buSzPts val="1800"/>
              <a:buFont typeface="Wingdings"/>
              <a:buChar char="Ø"/>
            </a:pPr>
            <a:r>
              <a:rPr lang="en-US" sz="1800" b="1">
                <a:solidFill>
                  <a:srgbClr val="000000"/>
                </a:solidFill>
                <a:latin typeface="Arial"/>
                <a:cs typeface="Arial"/>
              </a:rPr>
              <a:t>Example Input Keywords:</a:t>
            </a:r>
            <a:endParaRPr lang="en-US" sz="1800">
              <a:latin typeface="Calibri"/>
              <a:cs typeface="Calibri"/>
            </a:endParaRPr>
          </a:p>
          <a:p>
            <a:pPr marL="508000" lvl="1" indent="0">
              <a:lnSpc>
                <a:spcPct val="150000"/>
              </a:lnSpc>
              <a:buClr>
                <a:srgbClr val="861F41"/>
              </a:buClr>
              <a:buSzPts val="1800"/>
              <a:buNone/>
            </a:pPr>
            <a:r>
              <a:rPr lang="en-US" sz="1800">
                <a:solidFill>
                  <a:srgbClr val="000000"/>
                </a:solidFill>
              </a:rPr>
              <a:t>["health", "child", "social", "participant", "woman", "adolescent", "adult", "intervention", "individual", "depression"]</a:t>
            </a:r>
            <a:endParaRPr lang="en-US"/>
          </a:p>
          <a:p>
            <a:pPr>
              <a:buClr>
                <a:srgbClr val="861F41"/>
              </a:buClr>
              <a:buSzPts val="1800"/>
              <a:buFont typeface="Wingdings"/>
              <a:buChar char="Ø"/>
            </a:pPr>
            <a:endParaRPr lang="en-US" sz="1800">
              <a:solidFill>
                <a:srgbClr val="000000"/>
              </a:solidFill>
            </a:endParaRPr>
          </a:p>
          <a:p>
            <a:pPr>
              <a:buClr>
                <a:srgbClr val="861F41"/>
              </a:buClr>
              <a:buSzPts val="1800"/>
              <a:buFont typeface="Wingdings"/>
              <a:buChar char="Ø"/>
            </a:pPr>
            <a:endParaRPr lang="en-US" sz="1800" b="1">
              <a:solidFill>
                <a:srgbClr val="000000"/>
              </a:solidFill>
              <a:latin typeface="Arial"/>
              <a:cs typeface="Arial"/>
            </a:endParaRPr>
          </a:p>
          <a:p>
            <a:pPr>
              <a:lnSpc>
                <a:spcPct val="200000"/>
              </a:lnSpc>
              <a:buClr>
                <a:srgbClr val="861F41"/>
              </a:buClr>
              <a:buSzPts val="1800"/>
              <a:buFont typeface="Wingdings"/>
              <a:buChar char="Ø"/>
            </a:pPr>
            <a:endParaRPr lang="en-US" sz="1800" b="1">
              <a:solidFill>
                <a:srgbClr val="000000"/>
              </a:solidFill>
            </a:endParaRPr>
          </a:p>
        </p:txBody>
      </p:sp>
      <p:pic>
        <p:nvPicPr>
          <p:cNvPr id="6" name="Picture 5" descr="Table: Example of LLM-Enhanced Topic Representation&#10;Topic 1, labeled Health and Social Wellbeing, includes keyphrases like child health, social wellbeing, adolescent care, and depression studies. The description highlights interventions and wellbeing across demographic groups, with focus areas such as women’s health and public health.">
            <a:extLst>
              <a:ext uri="{FF2B5EF4-FFF2-40B4-BE49-F238E27FC236}">
                <a16:creationId xmlns:a16="http://schemas.microsoft.com/office/drawing/2014/main" id="{53D4A16A-087C-57F0-7A12-C16ED643EFA7}"/>
              </a:ext>
            </a:extLst>
          </p:cNvPr>
          <p:cNvPicPr>
            <a:picLocks noChangeAspect="1"/>
          </p:cNvPicPr>
          <p:nvPr/>
        </p:nvPicPr>
        <p:blipFill>
          <a:blip r:embed="rId3"/>
          <a:stretch>
            <a:fillRect/>
          </a:stretch>
        </p:blipFill>
        <p:spPr>
          <a:xfrm>
            <a:off x="773617" y="2901641"/>
            <a:ext cx="10746987" cy="2588012"/>
          </a:xfrm>
          <a:prstGeom prst="rect">
            <a:avLst/>
          </a:prstGeom>
        </p:spPr>
      </p:pic>
      <p:sp>
        <p:nvSpPr>
          <p:cNvPr id="4" name="TextBox 3">
            <a:extLst>
              <a:ext uri="{FF2B5EF4-FFF2-40B4-BE49-F238E27FC236}">
                <a16:creationId xmlns:a16="http://schemas.microsoft.com/office/drawing/2014/main" id="{B1869A5F-69D7-3C01-D08C-B55561171349}"/>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22</a:t>
            </a:r>
          </a:p>
        </p:txBody>
      </p:sp>
    </p:spTree>
    <p:extLst>
      <p:ext uri="{BB962C8B-B14F-4D97-AF65-F5344CB8AC3E}">
        <p14:creationId xmlns:p14="http://schemas.microsoft.com/office/powerpoint/2010/main" val="2517754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Consolidated Prompt for LLMs</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593188" y="1084281"/>
            <a:ext cx="11104859" cy="5305663"/>
          </a:xfrm>
        </p:spPr>
        <p:txBody>
          <a:bodyPr>
            <a:normAutofit fontScale="92500" lnSpcReduction="10000"/>
          </a:bodyPr>
          <a:lstStyle/>
          <a:p>
            <a:pPr>
              <a:lnSpc>
                <a:spcPct val="150000"/>
              </a:lnSpc>
              <a:buClr>
                <a:srgbClr val="861F41"/>
              </a:buClr>
              <a:buSzPts val="1800"/>
              <a:buFont typeface="Wingdings"/>
              <a:buChar char="Ø"/>
            </a:pPr>
            <a:r>
              <a:rPr lang="en-US" sz="1800" b="1" dirty="0">
                <a:solidFill>
                  <a:srgbClr val="000000"/>
                </a:solidFill>
                <a:latin typeface="Arial"/>
                <a:cs typeface="Arial"/>
              </a:rPr>
              <a:t>Why Use a Consolidated Prompt?</a:t>
            </a:r>
            <a:endParaRPr lang="en-US" sz="1800" dirty="0">
              <a:solidFill>
                <a:srgbClr val="861F41"/>
              </a:solidFill>
              <a:latin typeface="Arial"/>
              <a:cs typeface="Arial"/>
            </a:endParaRPr>
          </a:p>
          <a:p>
            <a:pPr lvl="1">
              <a:lnSpc>
                <a:spcPct val="150000"/>
              </a:lnSpc>
              <a:buClr>
                <a:srgbClr val="861F41"/>
              </a:buClr>
              <a:buSzPts val="1800"/>
            </a:pPr>
            <a:r>
              <a:rPr lang="en-US" sz="1800" dirty="0">
                <a:solidFill>
                  <a:srgbClr val="000000"/>
                </a:solidFill>
                <a:latin typeface="Arial"/>
                <a:cs typeface="Arial"/>
              </a:rPr>
              <a:t>Combines the generation of </a:t>
            </a:r>
            <a:r>
              <a:rPr lang="en-US" sz="1800" dirty="0" err="1">
                <a:solidFill>
                  <a:srgbClr val="000000"/>
                </a:solidFill>
                <a:latin typeface="Arial"/>
                <a:cs typeface="Arial"/>
              </a:rPr>
              <a:t>keyphrases</a:t>
            </a:r>
            <a:r>
              <a:rPr lang="en-US" sz="1800" dirty="0">
                <a:solidFill>
                  <a:srgbClr val="000000"/>
                </a:solidFill>
                <a:latin typeface="Arial"/>
                <a:cs typeface="Arial"/>
              </a:rPr>
              <a:t>, labels, and descriptions in a single step.</a:t>
            </a:r>
            <a:endParaRPr lang="en-US" sz="1800" dirty="0">
              <a:latin typeface="Arial" panose="020B0604020202020204" pitchFamily="34" charset="0"/>
              <a:cs typeface="Arial" panose="020B0604020202020204" pitchFamily="34" charset="0"/>
            </a:endParaRPr>
          </a:p>
          <a:p>
            <a:pPr lvl="1">
              <a:lnSpc>
                <a:spcPct val="150000"/>
              </a:lnSpc>
              <a:buClr>
                <a:srgbClr val="861F41"/>
              </a:buClr>
              <a:buSzPts val="1800"/>
            </a:pPr>
            <a:r>
              <a:rPr lang="en-US" sz="1800" dirty="0">
                <a:solidFill>
                  <a:srgbClr val="000000"/>
                </a:solidFill>
                <a:latin typeface="Arial"/>
                <a:cs typeface="Arial"/>
              </a:rPr>
              <a:t>Efficient for testing outputs across LLMs like GPT-4, Llama 3, and </a:t>
            </a:r>
            <a:r>
              <a:rPr lang="en-US" sz="1800" dirty="0" err="1">
                <a:solidFill>
                  <a:srgbClr val="000000"/>
                </a:solidFill>
                <a:latin typeface="Arial"/>
                <a:cs typeface="Arial"/>
              </a:rPr>
              <a:t>Mixtral</a:t>
            </a:r>
            <a:r>
              <a:rPr lang="en-US" sz="1800" dirty="0">
                <a:solidFill>
                  <a:srgbClr val="000000"/>
                </a:solidFill>
                <a:latin typeface="Arial"/>
                <a:cs typeface="Arial"/>
              </a:rPr>
              <a:t>.</a:t>
            </a:r>
            <a:endParaRPr lang="en-US" sz="1800" dirty="0">
              <a:latin typeface="Arial" panose="020B0604020202020204" pitchFamily="34" charset="0"/>
              <a:cs typeface="Arial" panose="020B0604020202020204" pitchFamily="34" charset="0"/>
            </a:endParaRPr>
          </a:p>
          <a:p>
            <a:pPr>
              <a:lnSpc>
                <a:spcPct val="150000"/>
              </a:lnSpc>
              <a:buClr>
                <a:srgbClr val="861F41"/>
              </a:buClr>
              <a:buSzPts val="1800"/>
              <a:buFont typeface="Wingdings"/>
              <a:buChar char="Ø"/>
            </a:pPr>
            <a:r>
              <a:rPr lang="en-US" sz="1800" b="1" dirty="0">
                <a:solidFill>
                  <a:srgbClr val="000000"/>
                </a:solidFill>
                <a:latin typeface="Arial"/>
                <a:cs typeface="Arial"/>
              </a:rPr>
              <a:t>LLM Platforms Used:</a:t>
            </a:r>
            <a:endParaRPr lang="en-US" sz="1800" dirty="0">
              <a:solidFill>
                <a:srgbClr val="000000"/>
              </a:solidFill>
              <a:latin typeface="Arial"/>
              <a:cs typeface="Arial"/>
            </a:endParaRPr>
          </a:p>
          <a:p>
            <a:pPr lvl="1">
              <a:lnSpc>
                <a:spcPct val="150000"/>
              </a:lnSpc>
              <a:buClr>
                <a:srgbClr val="861F41"/>
              </a:buClr>
              <a:buSzPts val="1800"/>
            </a:pPr>
            <a:r>
              <a:rPr lang="en-US" sz="1800" b="1" dirty="0">
                <a:solidFill>
                  <a:srgbClr val="000000"/>
                </a:solidFill>
                <a:latin typeface="Arial"/>
                <a:cs typeface="Arial"/>
              </a:rPr>
              <a:t>OpenAI API:</a:t>
            </a:r>
            <a:r>
              <a:rPr lang="en-US" sz="1800" dirty="0">
                <a:solidFill>
                  <a:srgbClr val="000000"/>
                </a:solidFill>
                <a:latin typeface="Arial"/>
                <a:cs typeface="Arial"/>
              </a:rPr>
              <a:t> For GPT-4 outputs.</a:t>
            </a:r>
            <a:endParaRPr lang="en-US" sz="1800" dirty="0">
              <a:latin typeface="Arial"/>
              <a:cs typeface="Arial"/>
            </a:endParaRPr>
          </a:p>
          <a:p>
            <a:pPr lvl="1">
              <a:lnSpc>
                <a:spcPct val="150000"/>
              </a:lnSpc>
              <a:buClr>
                <a:srgbClr val="861F41"/>
              </a:buClr>
              <a:buSzPts val="1800"/>
            </a:pPr>
            <a:r>
              <a:rPr lang="en-US" sz="1800" b="1" dirty="0" err="1">
                <a:solidFill>
                  <a:srgbClr val="000000"/>
                </a:solidFill>
                <a:latin typeface="Arial"/>
                <a:cs typeface="Arial"/>
              </a:rPr>
              <a:t>Groq</a:t>
            </a:r>
            <a:r>
              <a:rPr lang="en-US" sz="1800" b="1" dirty="0">
                <a:solidFill>
                  <a:srgbClr val="000000"/>
                </a:solidFill>
                <a:latin typeface="Arial"/>
                <a:cs typeface="Arial"/>
              </a:rPr>
              <a:t> Playground:</a:t>
            </a:r>
            <a:r>
              <a:rPr lang="en-US" sz="1800" dirty="0">
                <a:solidFill>
                  <a:srgbClr val="000000"/>
                </a:solidFill>
                <a:latin typeface="Arial"/>
                <a:cs typeface="Arial"/>
              </a:rPr>
              <a:t> To test open-source models like Llama 3.1-70B and Mixtral-8x7B.</a:t>
            </a:r>
            <a:endParaRPr lang="en-US" dirty="0">
              <a:latin typeface="Arial"/>
              <a:cs typeface="Arial"/>
            </a:endParaRPr>
          </a:p>
          <a:p>
            <a:pPr>
              <a:lnSpc>
                <a:spcPct val="150000"/>
              </a:lnSpc>
              <a:buClr>
                <a:srgbClr val="861F41"/>
              </a:buClr>
              <a:buSzPts val="1800"/>
              <a:buFont typeface="Wingdings"/>
              <a:buChar char="Ø"/>
            </a:pPr>
            <a:r>
              <a:rPr lang="en-US" sz="1800" b="1" dirty="0">
                <a:solidFill>
                  <a:srgbClr val="000000"/>
                </a:solidFill>
                <a:latin typeface="Arial"/>
                <a:cs typeface="Calibri"/>
              </a:rPr>
              <a:t>Language Models Used:</a:t>
            </a:r>
          </a:p>
          <a:p>
            <a:pPr lvl="1">
              <a:buClr>
                <a:srgbClr val="861F41"/>
              </a:buClr>
              <a:buSzPts val="1800"/>
            </a:pPr>
            <a:r>
              <a:rPr lang="en-US" sz="1700" dirty="0">
                <a:solidFill>
                  <a:srgbClr val="000000"/>
                </a:solidFill>
                <a:latin typeface="Arial"/>
                <a:cs typeface="Arial"/>
              </a:rPr>
              <a:t>GPT-4o</a:t>
            </a:r>
          </a:p>
          <a:p>
            <a:pPr lvl="1">
              <a:buClr>
                <a:srgbClr val="861F41"/>
              </a:buClr>
              <a:buSzPts val="1800"/>
            </a:pPr>
            <a:r>
              <a:rPr lang="en-US" sz="1700" dirty="0">
                <a:solidFill>
                  <a:srgbClr val="000000"/>
                </a:solidFill>
                <a:latin typeface="Arial"/>
                <a:cs typeface="Arial"/>
              </a:rPr>
              <a:t>Llama 3.1-70b</a:t>
            </a:r>
          </a:p>
          <a:p>
            <a:pPr lvl="1">
              <a:buClr>
                <a:srgbClr val="861F41"/>
              </a:buClr>
              <a:buSzPts val="1800"/>
            </a:pPr>
            <a:r>
              <a:rPr lang="en-US" sz="1700" dirty="0">
                <a:solidFill>
                  <a:srgbClr val="000000"/>
                </a:solidFill>
                <a:latin typeface="Arial"/>
                <a:cs typeface="Arial"/>
              </a:rPr>
              <a:t>Llama 3.2-90b</a:t>
            </a:r>
          </a:p>
          <a:p>
            <a:pPr lvl="1">
              <a:buClr>
                <a:srgbClr val="861F41"/>
              </a:buClr>
              <a:buSzPts val="1800"/>
            </a:pPr>
            <a:r>
              <a:rPr lang="en-US" sz="1700" dirty="0">
                <a:solidFill>
                  <a:srgbClr val="000000"/>
                </a:solidFill>
                <a:latin typeface="Arial"/>
                <a:cs typeface="Arial"/>
              </a:rPr>
              <a:t>Llama 3.2-3b</a:t>
            </a:r>
          </a:p>
          <a:p>
            <a:pPr lvl="1">
              <a:buClr>
                <a:srgbClr val="861F41"/>
              </a:buClr>
              <a:buSzPts val="1800"/>
            </a:pPr>
            <a:r>
              <a:rPr lang="en-US" sz="1700" dirty="0">
                <a:solidFill>
                  <a:srgbClr val="000000"/>
                </a:solidFill>
                <a:latin typeface="Arial"/>
                <a:cs typeface="Arial"/>
              </a:rPr>
              <a:t>Mixtral-8x7B</a:t>
            </a:r>
            <a:endParaRPr lang="en-US" sz="1800" dirty="0">
              <a:solidFill>
                <a:srgbClr val="000000"/>
              </a:solidFill>
              <a:latin typeface="Arial"/>
              <a:cs typeface="Arial"/>
            </a:endParaRPr>
          </a:p>
        </p:txBody>
      </p:sp>
      <p:sp>
        <p:nvSpPr>
          <p:cNvPr id="4" name="TextBox 3">
            <a:extLst>
              <a:ext uri="{FF2B5EF4-FFF2-40B4-BE49-F238E27FC236}">
                <a16:creationId xmlns:a16="http://schemas.microsoft.com/office/drawing/2014/main" id="{05BA6428-F8AF-A3A9-71D7-E3BC010C1FA9}"/>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23</a:t>
            </a:r>
          </a:p>
        </p:txBody>
      </p:sp>
    </p:spTree>
    <p:extLst>
      <p:ext uri="{BB962C8B-B14F-4D97-AF65-F5344CB8AC3E}">
        <p14:creationId xmlns:p14="http://schemas.microsoft.com/office/powerpoint/2010/main" val="2552344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Evaluating LLM-Enhanced Representations</a:t>
            </a:r>
            <a:endParaRPr lang="en-US"/>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6263372" cy="5612323"/>
          </a:xfrm>
        </p:spPr>
        <p:txBody>
          <a:bodyPr>
            <a:normAutofit/>
          </a:bodyPr>
          <a:lstStyle/>
          <a:p>
            <a:pPr>
              <a:lnSpc>
                <a:spcPct val="150000"/>
              </a:lnSpc>
              <a:buClr>
                <a:srgbClr val="861F41"/>
              </a:buClr>
              <a:buSzPts val="1800"/>
              <a:buFont typeface="Wingdings"/>
              <a:buChar char="Ø"/>
            </a:pPr>
            <a:r>
              <a:rPr lang="en-US" sz="1800" b="1">
                <a:solidFill>
                  <a:srgbClr val="000000"/>
                </a:solidFill>
                <a:latin typeface="Arial"/>
                <a:cs typeface="Arial"/>
              </a:rPr>
              <a:t>Word Embedding-Based Centroid Similarity (WECS):</a:t>
            </a:r>
            <a:endParaRPr lang="en-US">
              <a:latin typeface="Arial"/>
              <a:cs typeface="Arial"/>
            </a:endParaRPr>
          </a:p>
          <a:p>
            <a:pPr lvl="1">
              <a:lnSpc>
                <a:spcPct val="150000"/>
              </a:lnSpc>
              <a:buClr>
                <a:srgbClr val="861F41"/>
              </a:buClr>
              <a:buSzPts val="1800"/>
            </a:pPr>
            <a:r>
              <a:rPr lang="en-US" sz="1800">
                <a:solidFill>
                  <a:srgbClr val="000000"/>
                </a:solidFill>
                <a:latin typeface="Arial"/>
                <a:cs typeface="Arial"/>
              </a:rPr>
              <a:t>Measures alignment between LLM outputs and:</a:t>
            </a:r>
            <a:endParaRPr lang="en-US">
              <a:latin typeface="Arial"/>
              <a:cs typeface="Arial"/>
            </a:endParaRPr>
          </a:p>
          <a:p>
            <a:pPr lvl="2">
              <a:lnSpc>
                <a:spcPct val="150000"/>
              </a:lnSpc>
              <a:buClr>
                <a:srgbClr val="861F41"/>
              </a:buClr>
              <a:buSzPts val="1800"/>
            </a:pPr>
            <a:r>
              <a:rPr lang="en-US" sz="1800">
                <a:solidFill>
                  <a:srgbClr val="000000"/>
                </a:solidFill>
                <a:latin typeface="Arial"/>
                <a:cs typeface="Arial"/>
              </a:rPr>
              <a:t>Original topic keywords.</a:t>
            </a:r>
            <a:endParaRPr lang="en-US">
              <a:latin typeface="Arial"/>
              <a:cs typeface="Arial"/>
            </a:endParaRPr>
          </a:p>
          <a:p>
            <a:pPr lvl="2">
              <a:lnSpc>
                <a:spcPct val="150000"/>
              </a:lnSpc>
              <a:buClr>
                <a:srgbClr val="861F41"/>
              </a:buClr>
              <a:buSzPts val="1800"/>
            </a:pPr>
            <a:r>
              <a:rPr lang="en-US" sz="1800">
                <a:solidFill>
                  <a:srgbClr val="000000"/>
                </a:solidFill>
                <a:latin typeface="Arial"/>
                <a:cs typeface="Arial"/>
              </a:rPr>
              <a:t>Metadata categories (e.g., ProQuest category labels).</a:t>
            </a:r>
            <a:endParaRPr lang="en-US">
              <a:latin typeface="Arial"/>
              <a:cs typeface="Arial"/>
            </a:endParaRPr>
          </a:p>
          <a:p>
            <a:pPr>
              <a:lnSpc>
                <a:spcPct val="150000"/>
              </a:lnSpc>
              <a:buClr>
                <a:srgbClr val="861F41"/>
              </a:buClr>
              <a:buSzPts val="1800"/>
              <a:buFont typeface="Wingdings"/>
              <a:buChar char="Ø"/>
            </a:pPr>
            <a:r>
              <a:rPr lang="en-US" sz="1800" b="1">
                <a:solidFill>
                  <a:srgbClr val="000000"/>
                </a:solidFill>
                <a:latin typeface="Arial"/>
                <a:cs typeface="Arial"/>
              </a:rPr>
              <a:t>User Study:</a:t>
            </a:r>
            <a:endParaRPr lang="en-US">
              <a:latin typeface="Arial"/>
              <a:cs typeface="Arial"/>
            </a:endParaRPr>
          </a:p>
          <a:p>
            <a:pPr lvl="1">
              <a:lnSpc>
                <a:spcPct val="150000"/>
              </a:lnSpc>
              <a:buClr>
                <a:srgbClr val="861F41"/>
              </a:buClr>
              <a:buSzPts val="1800"/>
            </a:pPr>
            <a:r>
              <a:rPr lang="en-US" sz="1800">
                <a:solidFill>
                  <a:srgbClr val="000000"/>
                </a:solidFill>
                <a:latin typeface="Arial"/>
                <a:cs typeface="Arial"/>
              </a:rPr>
              <a:t>Participants rate clarity, relevance, and accuracy of representations.</a:t>
            </a:r>
            <a:endParaRPr lang="en-US">
              <a:latin typeface="Arial"/>
              <a:cs typeface="Arial"/>
            </a:endParaRPr>
          </a:p>
          <a:p>
            <a:pPr lvl="1">
              <a:lnSpc>
                <a:spcPct val="150000"/>
              </a:lnSpc>
              <a:buClr>
                <a:srgbClr val="861F41"/>
              </a:buClr>
              <a:buSzPts val="1800"/>
            </a:pPr>
            <a:r>
              <a:rPr lang="en-US" sz="1800">
                <a:solidFill>
                  <a:srgbClr val="000000"/>
                </a:solidFill>
                <a:latin typeface="Arial"/>
                <a:cs typeface="Arial"/>
              </a:rPr>
              <a:t>Representations ranked based on user preferences.</a:t>
            </a:r>
            <a:endParaRPr lang="en-US">
              <a:latin typeface="Arial"/>
              <a:cs typeface="Arial"/>
            </a:endParaRPr>
          </a:p>
          <a:p>
            <a:pPr>
              <a:lnSpc>
                <a:spcPct val="150000"/>
              </a:lnSpc>
              <a:buClr>
                <a:srgbClr val="861F41"/>
              </a:buClr>
              <a:buSzPts val="1800"/>
              <a:buFont typeface="Wingdings"/>
              <a:buChar char="Ø"/>
            </a:pPr>
            <a:endParaRPr lang="en-US" sz="1800" b="1">
              <a:solidFill>
                <a:srgbClr val="000000"/>
              </a:solidFill>
            </a:endParaRPr>
          </a:p>
        </p:txBody>
      </p:sp>
      <p:pic>
        <p:nvPicPr>
          <p:cNvPr id="4" name="Picture 3" descr="Figure: Topic Modeling and LLM Integration Workflow&#10;&quot;ETD text is preprocessed through cleaning and stopword removal, then passed into topic models like LDA, ProdLDA, NeuralLDA, CTM, and BERTopic. Large Language Models enhance the outputs, generating clearer labels and improved topic representations for downstream tasks.">
            <a:extLst>
              <a:ext uri="{FF2B5EF4-FFF2-40B4-BE49-F238E27FC236}">
                <a16:creationId xmlns:a16="http://schemas.microsoft.com/office/drawing/2014/main" id="{0C4831FB-8CD4-F989-375A-CA40684EBBEC}"/>
              </a:ext>
            </a:extLst>
          </p:cNvPr>
          <p:cNvPicPr>
            <a:picLocks noChangeAspect="1"/>
          </p:cNvPicPr>
          <p:nvPr/>
        </p:nvPicPr>
        <p:blipFill>
          <a:blip r:embed="rId3"/>
          <a:stretch>
            <a:fillRect/>
          </a:stretch>
        </p:blipFill>
        <p:spPr>
          <a:xfrm>
            <a:off x="7011742" y="1399130"/>
            <a:ext cx="5181909" cy="4517148"/>
          </a:xfrm>
          <a:prstGeom prst="rect">
            <a:avLst/>
          </a:prstGeom>
        </p:spPr>
      </p:pic>
      <p:sp>
        <p:nvSpPr>
          <p:cNvPr id="5" name="TextBox 4">
            <a:extLst>
              <a:ext uri="{FF2B5EF4-FFF2-40B4-BE49-F238E27FC236}">
                <a16:creationId xmlns:a16="http://schemas.microsoft.com/office/drawing/2014/main" id="{8E9EA71D-B369-F13B-76A9-52999B6F5354}"/>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24</a:t>
            </a:r>
          </a:p>
        </p:txBody>
      </p:sp>
    </p:spTree>
    <p:extLst>
      <p:ext uri="{BB962C8B-B14F-4D97-AF65-F5344CB8AC3E}">
        <p14:creationId xmlns:p14="http://schemas.microsoft.com/office/powerpoint/2010/main" val="287040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0"/>
        <p:cNvGrpSpPr/>
        <p:nvPr/>
      </p:nvGrpSpPr>
      <p:grpSpPr>
        <a:xfrm>
          <a:off x="0" y="0"/>
          <a:ext cx="0" cy="0"/>
          <a:chOff x="0" y="0"/>
          <a:chExt cx="0" cy="0"/>
        </a:xfrm>
      </p:grpSpPr>
      <p:sp>
        <p:nvSpPr>
          <p:cNvPr id="161" name="Title"/>
          <p:cNvSpPr txBox="1">
            <a:spLocks noGrp="1"/>
          </p:cNvSpPr>
          <p:nvPr>
            <p:ph type="title" idx="4294967295"/>
          </p:nvPr>
        </p:nvSpPr>
        <p:spPr>
          <a:xfrm>
            <a:off x="3021078" y="2929128"/>
            <a:ext cx="6349385" cy="954103"/>
          </a:xfrm>
          <a:prstGeom prst="rect">
            <a:avLst/>
          </a:prstGeom>
          <a:noFill/>
          <a:ln>
            <a:noFill/>
          </a:ln>
        </p:spPr>
        <p:txBody>
          <a:bodyPr spcFirstLastPara="1" wrap="square" lIns="91425" tIns="45700" rIns="91425" bIns="45700" anchor="ctr" anchorCtr="0">
            <a:normAutofit fontScale="90000"/>
          </a:bodyPr>
          <a:lstStyle/>
          <a:p>
            <a:pPr algn="ctr"/>
            <a:r>
              <a:rPr lang="en-US" sz="4400">
                <a:solidFill>
                  <a:srgbClr val="F2F2F2"/>
                </a:solidFill>
              </a:rPr>
              <a:t>RESULTS AND DISCUSSION</a:t>
            </a:r>
            <a:endParaRPr lang="en-US"/>
          </a:p>
        </p:txBody>
      </p:sp>
    </p:spTree>
    <p:extLst>
      <p:ext uri="{BB962C8B-B14F-4D97-AF65-F5344CB8AC3E}">
        <p14:creationId xmlns:p14="http://schemas.microsoft.com/office/powerpoint/2010/main" val="2786417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0"/>
        <p:cNvGrpSpPr/>
        <p:nvPr/>
      </p:nvGrpSpPr>
      <p:grpSpPr>
        <a:xfrm>
          <a:off x="0" y="0"/>
          <a:ext cx="0" cy="0"/>
          <a:chOff x="0" y="0"/>
          <a:chExt cx="0" cy="0"/>
        </a:xfrm>
      </p:grpSpPr>
      <p:sp>
        <p:nvSpPr>
          <p:cNvPr id="161" name="Title"/>
          <p:cNvSpPr txBox="1">
            <a:spLocks noGrp="1"/>
          </p:cNvSpPr>
          <p:nvPr>
            <p:ph type="title" idx="4294967295"/>
          </p:nvPr>
        </p:nvSpPr>
        <p:spPr>
          <a:xfrm>
            <a:off x="3021078" y="2929128"/>
            <a:ext cx="6349385" cy="954103"/>
          </a:xfrm>
          <a:prstGeom prst="rect">
            <a:avLst/>
          </a:prstGeom>
          <a:noFill/>
          <a:ln>
            <a:noFill/>
          </a:ln>
        </p:spPr>
        <p:txBody>
          <a:bodyPr spcFirstLastPara="1" wrap="square" lIns="91425" tIns="45700" rIns="91425" bIns="45700" anchor="ctr" anchorCtr="0">
            <a:normAutofit/>
          </a:bodyPr>
          <a:lstStyle/>
          <a:p>
            <a:pPr lvl="0" algn="ctr">
              <a:buClr>
                <a:srgbClr val="000000"/>
              </a:buClr>
              <a:buSzPts val="4400"/>
            </a:pPr>
            <a:r>
              <a:rPr lang="en-US" sz="4400">
                <a:solidFill>
                  <a:srgbClr val="F2F2F2"/>
                </a:solidFill>
              </a:rPr>
              <a:t>INTRODUCTION</a:t>
            </a:r>
            <a:endParaRPr lang="en-US" sz="4400">
              <a:solidFill>
                <a:srgbClr val="00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Section Outline</a:t>
            </a:r>
            <a:endParaRPr lang="en-US"/>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1038463" cy="5559407"/>
          </a:xfrm>
        </p:spPr>
        <p:txBody>
          <a:bodyPr>
            <a:normAutofit/>
          </a:bodyPr>
          <a:lstStyle/>
          <a:p>
            <a:pPr marL="393700" indent="-285750">
              <a:lnSpc>
                <a:spcPct val="200000"/>
              </a:lnSpc>
              <a:buClr>
                <a:srgbClr val="861F41"/>
              </a:buClr>
              <a:buSzPts val="1800"/>
              <a:buFont typeface="Wingdings,Sans-Serif"/>
              <a:buChar char="Ø"/>
            </a:pPr>
            <a:r>
              <a:rPr lang="en-US" sz="1800">
                <a:solidFill>
                  <a:srgbClr val="3A3C3D"/>
                </a:solidFill>
                <a:latin typeface="Arial"/>
                <a:cs typeface="Arial"/>
              </a:rPr>
              <a:t>Impact of Preprocessing</a:t>
            </a:r>
          </a:p>
          <a:p>
            <a:pPr marL="393700" indent="-285750">
              <a:lnSpc>
                <a:spcPct val="200000"/>
              </a:lnSpc>
              <a:buClr>
                <a:srgbClr val="861F41"/>
              </a:buClr>
              <a:buSzPts val="1800"/>
              <a:buFont typeface="Wingdings,Sans-Serif"/>
              <a:buChar char="Ø"/>
            </a:pPr>
            <a:r>
              <a:rPr lang="en-US" sz="1800">
                <a:solidFill>
                  <a:srgbClr val="3A3C3D"/>
                </a:solidFill>
                <a:latin typeface="Arial"/>
                <a:cs typeface="Arial"/>
              </a:rPr>
              <a:t>Comparison of Topic Modeling Approaches</a:t>
            </a:r>
            <a:endParaRPr lang="en-US" sz="1800">
              <a:solidFill>
                <a:srgbClr val="3A3C3D"/>
              </a:solidFill>
            </a:endParaRPr>
          </a:p>
          <a:p>
            <a:pPr marL="393700" indent="-285750">
              <a:lnSpc>
                <a:spcPct val="200000"/>
              </a:lnSpc>
              <a:buClr>
                <a:srgbClr val="861F41"/>
              </a:buClr>
              <a:buSzPts val="1800"/>
              <a:buFont typeface="Wingdings,Sans-Serif"/>
              <a:buChar char="Ø"/>
            </a:pPr>
            <a:r>
              <a:rPr lang="en-US" sz="1800">
                <a:solidFill>
                  <a:srgbClr val="3A3C3D"/>
                </a:solidFill>
                <a:latin typeface="Arial"/>
                <a:cs typeface="Arial"/>
              </a:rPr>
              <a:t>LLM-Enhanced Results</a:t>
            </a:r>
          </a:p>
          <a:p>
            <a:pPr marL="393700" indent="-285750">
              <a:lnSpc>
                <a:spcPct val="200000"/>
              </a:lnSpc>
              <a:buClr>
                <a:srgbClr val="861F41"/>
              </a:buClr>
              <a:buSzPts val="1800"/>
              <a:buFont typeface="Wingdings,Sans-Serif"/>
              <a:buChar char="Ø"/>
            </a:pPr>
            <a:endParaRPr lang="en-US" sz="1800">
              <a:solidFill>
                <a:srgbClr val="3A3C3D"/>
              </a:solidFill>
              <a:latin typeface="Arial"/>
              <a:cs typeface="Arial"/>
            </a:endParaRPr>
          </a:p>
          <a:p>
            <a:pPr marL="393700" indent="-285750">
              <a:lnSpc>
                <a:spcPct val="200000"/>
              </a:lnSpc>
              <a:buClr>
                <a:srgbClr val="861F41"/>
              </a:buClr>
              <a:buSzPts val="1800"/>
              <a:buFont typeface="Wingdings,Sans-Serif"/>
              <a:buChar char="Ø"/>
            </a:pPr>
            <a:endParaRPr lang="en-US" sz="1800">
              <a:solidFill>
                <a:srgbClr val="3A3C3D"/>
              </a:solidFill>
              <a:latin typeface="Arial"/>
            </a:endParaRPr>
          </a:p>
          <a:p>
            <a:pPr indent="-342900">
              <a:lnSpc>
                <a:spcPct val="200000"/>
              </a:lnSpc>
              <a:buClr>
                <a:srgbClr val="861F41"/>
              </a:buClr>
              <a:buSzPts val="1800"/>
              <a:buFont typeface="Wingdings"/>
              <a:buChar char="Ø"/>
            </a:pPr>
            <a:endParaRPr lang="en-US" sz="1800">
              <a:solidFill>
                <a:srgbClr val="3A3C3D"/>
              </a:solidFill>
              <a:latin typeface="Arial"/>
            </a:endParaRPr>
          </a:p>
          <a:p>
            <a:pPr marL="393700" indent="-342900">
              <a:buClr>
                <a:srgbClr val="861F41"/>
              </a:buClr>
              <a:buSzPts val="1800"/>
              <a:buFont typeface="Wingdings"/>
              <a:buChar char="Ø"/>
            </a:pPr>
            <a:endParaRPr lang="en-US" sz="1800" b="1">
              <a:solidFill>
                <a:srgbClr val="3A3C3D"/>
              </a:solidFill>
            </a:endParaRPr>
          </a:p>
          <a:p>
            <a:pPr marL="393700" lvl="1" indent="0">
              <a:lnSpc>
                <a:spcPct val="100000"/>
              </a:lnSpc>
              <a:spcBef>
                <a:spcPts val="0"/>
              </a:spcBef>
              <a:buClr>
                <a:srgbClr val="585C5E"/>
              </a:buClr>
              <a:buSzPts val="1800"/>
              <a:buNone/>
            </a:pPr>
            <a:endParaRPr lang="en-US" sz="1800">
              <a:solidFill>
                <a:srgbClr val="3A3C3D"/>
              </a:solidFill>
            </a:endParaRPr>
          </a:p>
          <a:p>
            <a:pPr marL="0" indent="0">
              <a:lnSpc>
                <a:spcPct val="100000"/>
              </a:lnSpc>
              <a:spcBef>
                <a:spcPts val="700"/>
              </a:spcBef>
              <a:spcAft>
                <a:spcPts val="700"/>
              </a:spcAft>
              <a:buClr>
                <a:srgbClr val="585C5E"/>
              </a:buClr>
              <a:buSzPts val="1800"/>
              <a:buNone/>
            </a:pPr>
            <a:endParaRPr lang="en-US" sz="1800">
              <a:solidFill>
                <a:srgbClr val="3A3C3D"/>
              </a:solidFill>
            </a:endParaRPr>
          </a:p>
        </p:txBody>
      </p:sp>
      <p:sp>
        <p:nvSpPr>
          <p:cNvPr id="4" name="TextBox 3">
            <a:extLst>
              <a:ext uri="{FF2B5EF4-FFF2-40B4-BE49-F238E27FC236}">
                <a16:creationId xmlns:a16="http://schemas.microsoft.com/office/drawing/2014/main" id="{C4CFC5E6-2E40-5961-A65B-069AB07F095A}"/>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25</a:t>
            </a:r>
          </a:p>
        </p:txBody>
      </p:sp>
    </p:spTree>
    <p:extLst>
      <p:ext uri="{BB962C8B-B14F-4D97-AF65-F5344CB8AC3E}">
        <p14:creationId xmlns:p14="http://schemas.microsoft.com/office/powerpoint/2010/main" val="1805371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Impact of Preprocessing</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0941205" cy="1769242"/>
          </a:xfrm>
        </p:spPr>
        <p:txBody>
          <a:bodyPr>
            <a:normAutofit/>
          </a:bodyPr>
          <a:lstStyle/>
          <a:p>
            <a:pPr>
              <a:buFont typeface="Wingdings"/>
              <a:buChar char="Ø"/>
            </a:pPr>
            <a:r>
              <a:rPr lang="en-US" sz="1800" b="1" dirty="0">
                <a:solidFill>
                  <a:srgbClr val="000000"/>
                </a:solidFill>
                <a:latin typeface="Arial"/>
                <a:cs typeface="Arial"/>
              </a:rPr>
              <a:t>Custom Pipeline Advantages:</a:t>
            </a:r>
            <a:endParaRPr lang="en-US" dirty="0">
              <a:latin typeface="Arial"/>
              <a:cs typeface="Arial"/>
            </a:endParaRPr>
          </a:p>
          <a:p>
            <a:pPr marL="742950" lvl="1" indent="-285750">
              <a:buClr>
                <a:srgbClr val="861F41"/>
              </a:buClr>
            </a:pPr>
            <a:r>
              <a:rPr lang="en-US" sz="1800" dirty="0">
                <a:solidFill>
                  <a:srgbClr val="000000"/>
                </a:solidFill>
                <a:latin typeface="Arial"/>
                <a:cs typeface="Arial"/>
              </a:rPr>
              <a:t>Enhanced </a:t>
            </a:r>
            <a:r>
              <a:rPr lang="en-US" sz="1800" dirty="0" err="1">
                <a:solidFill>
                  <a:srgbClr val="000000"/>
                </a:solidFill>
                <a:latin typeface="Arial"/>
                <a:cs typeface="Arial"/>
              </a:rPr>
              <a:t>stopword</a:t>
            </a:r>
            <a:r>
              <a:rPr lang="en-US" sz="1800" dirty="0">
                <a:solidFill>
                  <a:srgbClr val="000000"/>
                </a:solidFill>
                <a:latin typeface="Arial"/>
                <a:cs typeface="Arial"/>
              </a:rPr>
              <a:t> list and text enrichment boosted coherence scores.</a:t>
            </a:r>
            <a:endParaRPr lang="en-US" dirty="0">
              <a:latin typeface="Arial" panose="020B0604020202020204" pitchFamily="34" charset="0"/>
              <a:cs typeface="Arial" panose="020B0604020202020204" pitchFamily="34" charset="0"/>
            </a:endParaRPr>
          </a:p>
          <a:p>
            <a:pPr marL="742950" lvl="1" indent="-285750">
              <a:buClr>
                <a:srgbClr val="861F41"/>
              </a:buClr>
            </a:pPr>
            <a:r>
              <a:rPr lang="en-US" sz="1800" dirty="0" err="1">
                <a:solidFill>
                  <a:srgbClr val="000000"/>
                </a:solidFill>
                <a:latin typeface="Arial"/>
                <a:cs typeface="Arial"/>
              </a:rPr>
              <a:t>BERTopic</a:t>
            </a:r>
            <a:r>
              <a:rPr lang="en-US" sz="1800" dirty="0">
                <a:solidFill>
                  <a:srgbClr val="000000"/>
                </a:solidFill>
                <a:latin typeface="Arial"/>
                <a:cs typeface="Arial"/>
              </a:rPr>
              <a:t>: CV improved from 0.728 to 0.778 at k=15k.</a:t>
            </a:r>
            <a:endParaRPr lang="en-US" dirty="0">
              <a:latin typeface="Arial" panose="020B0604020202020204" pitchFamily="34" charset="0"/>
              <a:cs typeface="Arial" panose="020B0604020202020204" pitchFamily="34" charset="0"/>
            </a:endParaRPr>
          </a:p>
          <a:p>
            <a:pPr marL="508000" lvl="1">
              <a:buClr>
                <a:srgbClr val="861F41"/>
              </a:buClr>
              <a:buSzPts val="1800"/>
              <a:buNone/>
            </a:pPr>
            <a:endParaRPr lang="en-US" sz="1800" dirty="0">
              <a:solidFill>
                <a:srgbClr val="000000"/>
              </a:solidFill>
              <a:latin typeface="Arial" panose="020B0604020202020204" pitchFamily="34" charset="0"/>
              <a:cs typeface="Arial" panose="020B0604020202020204" pitchFamily="34" charset="0"/>
            </a:endParaRPr>
          </a:p>
          <a:p>
            <a:pPr>
              <a:buSzPts val="1800"/>
              <a:buFont typeface="Wingdings"/>
              <a:buChar char="Ø"/>
            </a:pPr>
            <a:endParaRPr lang="en-US" sz="1800" dirty="0">
              <a:solidFill>
                <a:srgbClr val="000000"/>
              </a:solidFill>
            </a:endParaRPr>
          </a:p>
          <a:p>
            <a:pPr>
              <a:buClr>
                <a:srgbClr val="861F41"/>
              </a:buClr>
              <a:buSzPts val="1800"/>
              <a:buFont typeface="Wingdings"/>
              <a:buChar char="Ø"/>
            </a:pPr>
            <a:endParaRPr lang="en-US" sz="1800" dirty="0">
              <a:solidFill>
                <a:srgbClr val="000000"/>
              </a:solidFill>
            </a:endParaRPr>
          </a:p>
          <a:p>
            <a:pPr>
              <a:buClr>
                <a:srgbClr val="861F41"/>
              </a:buClr>
              <a:buSzPts val="1800"/>
              <a:buFont typeface="Wingdings"/>
              <a:buChar char="Ø"/>
            </a:pPr>
            <a:endParaRPr lang="en-US" sz="2400" dirty="0">
              <a:solidFill>
                <a:srgbClr val="000000"/>
              </a:solidFill>
            </a:endParaRPr>
          </a:p>
          <a:p>
            <a:pPr>
              <a:buClr>
                <a:srgbClr val="861F41"/>
              </a:buClr>
              <a:buSzPts val="1800"/>
              <a:buFont typeface="Wingdings"/>
              <a:buChar char="Ø"/>
            </a:pPr>
            <a:endParaRPr lang="en-US" sz="2400" b="1" dirty="0">
              <a:solidFill>
                <a:srgbClr val="000000"/>
              </a:solidFill>
            </a:endParaRPr>
          </a:p>
          <a:p>
            <a:pPr>
              <a:buClr>
                <a:srgbClr val="861F41"/>
              </a:buClr>
              <a:buSzPts val="1800"/>
              <a:buFont typeface="Wingdings"/>
              <a:buChar char="Ø"/>
            </a:pPr>
            <a:endParaRPr lang="en-US" sz="2400" dirty="0">
              <a:solidFill>
                <a:srgbClr val="000000"/>
              </a:solidFill>
              <a:latin typeface="Arial"/>
            </a:endParaRPr>
          </a:p>
          <a:p>
            <a:pPr>
              <a:buClr>
                <a:srgbClr val="861F41"/>
              </a:buClr>
              <a:buSzPts val="1800"/>
              <a:buFont typeface="Wingdings"/>
              <a:buChar char="Ø"/>
            </a:pPr>
            <a:endParaRPr lang="en-US" sz="2400" dirty="0">
              <a:solidFill>
                <a:srgbClr val="000000"/>
              </a:solidFill>
              <a:latin typeface="Arial"/>
              <a:cs typeface="Arial" panose="020B0604020202020204" pitchFamily="34" charset="0"/>
            </a:endParaRPr>
          </a:p>
          <a:p>
            <a:pPr>
              <a:buClr>
                <a:srgbClr val="861F41"/>
              </a:buClr>
              <a:buSzPts val="1800"/>
              <a:buFont typeface="Wingdings"/>
              <a:buChar char="Ø"/>
            </a:pPr>
            <a:endParaRPr lang="en-US" sz="2400" dirty="0">
              <a:solidFill>
                <a:srgbClr val="000000"/>
              </a:solidFill>
            </a:endParaRPr>
          </a:p>
          <a:p>
            <a:pPr>
              <a:buClr>
                <a:srgbClr val="861F41"/>
              </a:buClr>
              <a:buSzPts val="1800"/>
              <a:buFont typeface="Wingdings"/>
              <a:buChar char="Ø"/>
            </a:pPr>
            <a:endParaRPr lang="en-US" sz="2400" dirty="0">
              <a:solidFill>
                <a:srgbClr val="000000"/>
              </a:solidFill>
            </a:endParaRPr>
          </a:p>
          <a:p>
            <a:pPr marL="393700" indent="-342900">
              <a:buClr>
                <a:srgbClr val="861F41"/>
              </a:buClr>
              <a:buSzPts val="1800"/>
              <a:buFont typeface="Wingdings"/>
              <a:buChar char="Ø"/>
            </a:pPr>
            <a:endParaRPr lang="en-US" sz="2400" dirty="0">
              <a:solidFill>
                <a:srgbClr val="000000"/>
              </a:solidFill>
            </a:endParaRPr>
          </a:p>
          <a:p>
            <a:pPr marL="393700" indent="-342900">
              <a:buClr>
                <a:srgbClr val="861F41"/>
              </a:buClr>
              <a:buSzPts val="1800"/>
              <a:buFont typeface="Wingdings"/>
              <a:buChar char="Ø"/>
            </a:pPr>
            <a:endParaRPr lang="en-US" sz="2400" dirty="0">
              <a:solidFill>
                <a:srgbClr val="000000"/>
              </a:solidFill>
            </a:endParaRPr>
          </a:p>
          <a:p>
            <a:pPr marL="393700" indent="-342900">
              <a:buClr>
                <a:srgbClr val="861F41"/>
              </a:buClr>
              <a:buSzPts val="1800"/>
              <a:buFont typeface="Wingdings"/>
              <a:buChar char="Ø"/>
            </a:pPr>
            <a:endParaRPr lang="en-US" sz="2400" dirty="0">
              <a:solidFill>
                <a:srgbClr val="3A3C3D"/>
              </a:solidFill>
            </a:endParaRPr>
          </a:p>
          <a:p>
            <a:pPr marL="393700" indent="-342900">
              <a:buClr>
                <a:srgbClr val="861F41"/>
              </a:buClr>
              <a:buSzPts val="1800"/>
              <a:buFont typeface="Wingdings"/>
              <a:buChar char="Ø"/>
            </a:pPr>
            <a:endParaRPr lang="en-US" sz="2400" b="1" dirty="0">
              <a:solidFill>
                <a:srgbClr val="3A3C3D"/>
              </a:solidFill>
            </a:endParaRPr>
          </a:p>
          <a:p>
            <a:pPr marL="393700" lvl="1" indent="0">
              <a:lnSpc>
                <a:spcPct val="100000"/>
              </a:lnSpc>
              <a:spcBef>
                <a:spcPts val="0"/>
              </a:spcBef>
              <a:buClr>
                <a:srgbClr val="585C5E"/>
              </a:buClr>
              <a:buSzPts val="1800"/>
              <a:buNone/>
            </a:pPr>
            <a:endParaRPr lang="en-US" sz="2400" dirty="0">
              <a:solidFill>
                <a:srgbClr val="3A3C3D"/>
              </a:solidFill>
            </a:endParaRPr>
          </a:p>
          <a:p>
            <a:pPr marL="0" indent="0">
              <a:lnSpc>
                <a:spcPct val="100000"/>
              </a:lnSpc>
              <a:spcBef>
                <a:spcPts val="700"/>
              </a:spcBef>
              <a:spcAft>
                <a:spcPts val="700"/>
              </a:spcAft>
              <a:buClr>
                <a:srgbClr val="585C5E"/>
              </a:buClr>
              <a:buSzPts val="1800"/>
              <a:buNone/>
            </a:pPr>
            <a:endParaRPr lang="en-US" sz="2400" dirty="0">
              <a:solidFill>
                <a:srgbClr val="3A3C3D"/>
              </a:solidFill>
            </a:endParaRPr>
          </a:p>
        </p:txBody>
      </p:sp>
      <p:pic>
        <p:nvPicPr>
          <p:cNvPr id="3" name="Picture 2" descr="Table comparing CV, C_NPMI, ETC, Topic Diversity Topic Modeling algorithms both without and with custom preprocessing">
            <a:extLst>
              <a:ext uri="{FF2B5EF4-FFF2-40B4-BE49-F238E27FC236}">
                <a16:creationId xmlns:a16="http://schemas.microsoft.com/office/drawing/2014/main" id="{50B79309-A3FF-0A9F-EB4A-5A0E5ACC6D92}"/>
              </a:ext>
            </a:extLst>
          </p:cNvPr>
          <p:cNvPicPr>
            <a:picLocks noChangeAspect="1"/>
          </p:cNvPicPr>
          <p:nvPr/>
        </p:nvPicPr>
        <p:blipFill>
          <a:blip r:embed="rId3"/>
          <a:stretch>
            <a:fillRect/>
          </a:stretch>
        </p:blipFill>
        <p:spPr>
          <a:xfrm>
            <a:off x="-813" y="2849369"/>
            <a:ext cx="6097626" cy="3322134"/>
          </a:xfrm>
          <a:prstGeom prst="rect">
            <a:avLst/>
          </a:prstGeom>
        </p:spPr>
      </p:pic>
      <p:pic>
        <p:nvPicPr>
          <p:cNvPr id="5" name="Picture 4" descr="Table comparing CV, C_NPMI, ETC, Topic Diversity Topic Modeling algorithms both without and with custom preprocessing">
            <a:extLst>
              <a:ext uri="{FF2B5EF4-FFF2-40B4-BE49-F238E27FC236}">
                <a16:creationId xmlns:a16="http://schemas.microsoft.com/office/drawing/2014/main" id="{56CBE513-1688-9784-3140-43F4C56040DB}"/>
              </a:ext>
            </a:extLst>
          </p:cNvPr>
          <p:cNvPicPr>
            <a:picLocks noChangeAspect="1"/>
          </p:cNvPicPr>
          <p:nvPr/>
        </p:nvPicPr>
        <p:blipFill>
          <a:blip r:embed="rId4"/>
          <a:stretch>
            <a:fillRect/>
          </a:stretch>
        </p:blipFill>
        <p:spPr>
          <a:xfrm>
            <a:off x="6096814" y="2929300"/>
            <a:ext cx="6094375" cy="3229904"/>
          </a:xfrm>
          <a:prstGeom prst="rect">
            <a:avLst/>
          </a:prstGeom>
        </p:spPr>
      </p:pic>
      <p:sp>
        <p:nvSpPr>
          <p:cNvPr id="6" name="TextBox 5">
            <a:extLst>
              <a:ext uri="{FF2B5EF4-FFF2-40B4-BE49-F238E27FC236}">
                <a16:creationId xmlns:a16="http://schemas.microsoft.com/office/drawing/2014/main" id="{AE1DE194-68D2-B6DD-0618-06D8830F9039}"/>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27</a:t>
            </a:r>
          </a:p>
        </p:txBody>
      </p:sp>
    </p:spTree>
    <p:extLst>
      <p:ext uri="{BB962C8B-B14F-4D97-AF65-F5344CB8AC3E}">
        <p14:creationId xmlns:p14="http://schemas.microsoft.com/office/powerpoint/2010/main" val="773630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dirty="0">
                <a:solidFill>
                  <a:schemeClr val="lt1"/>
                </a:solidFill>
                <a:latin typeface="Arial"/>
                <a:cs typeface="Arial"/>
              </a:rPr>
              <a:t>Impact of Preprocessing - 2</a:t>
            </a:r>
            <a:endParaRPr lang="en-US" dirty="0">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0941205" cy="5390489"/>
          </a:xfrm>
        </p:spPr>
        <p:txBody>
          <a:bodyPr>
            <a:normAutofit fontScale="92500" lnSpcReduction="10000"/>
          </a:bodyPr>
          <a:lstStyle/>
          <a:p>
            <a:pPr>
              <a:lnSpc>
                <a:spcPct val="150000"/>
              </a:lnSpc>
              <a:buFont typeface="Wingdings"/>
              <a:buChar char="Ø"/>
            </a:pPr>
            <a:r>
              <a:rPr lang="en-US" sz="1800" b="1" dirty="0">
                <a:solidFill>
                  <a:srgbClr val="000000"/>
                </a:solidFill>
                <a:latin typeface="Arial"/>
                <a:cs typeface="Arial"/>
              </a:rPr>
              <a:t>Patterns Observed:</a:t>
            </a:r>
            <a:endParaRPr lang="en-US" sz="1800" dirty="0">
              <a:latin typeface="Arial"/>
              <a:cs typeface="Arial"/>
            </a:endParaRPr>
          </a:p>
          <a:p>
            <a:pPr lvl="1">
              <a:lnSpc>
                <a:spcPct val="150000"/>
              </a:lnSpc>
              <a:buClr>
                <a:srgbClr val="861F41"/>
              </a:buClr>
            </a:pPr>
            <a:r>
              <a:rPr lang="en-US" sz="1800" dirty="0">
                <a:solidFill>
                  <a:srgbClr val="000000"/>
                </a:solidFill>
                <a:latin typeface="Arial"/>
                <a:cs typeface="Arial"/>
              </a:rPr>
              <a:t>Preprocessing benefits were most significant at lower topic counts (k&lt;50).</a:t>
            </a:r>
            <a:endParaRPr lang="en-US" sz="1800" dirty="0">
              <a:latin typeface="Arial" panose="020B0604020202020204" pitchFamily="34" charset="0"/>
              <a:cs typeface="Arial" panose="020B0604020202020204" pitchFamily="34" charset="0"/>
            </a:endParaRPr>
          </a:p>
          <a:p>
            <a:pPr lvl="1">
              <a:lnSpc>
                <a:spcPct val="150000"/>
              </a:lnSpc>
              <a:buClr>
                <a:srgbClr val="861F41"/>
              </a:buClr>
            </a:pPr>
            <a:r>
              <a:rPr lang="en-US" sz="1800" dirty="0">
                <a:solidFill>
                  <a:srgbClr val="000000"/>
                </a:solidFill>
                <a:latin typeface="Arial"/>
                <a:cs typeface="Arial"/>
              </a:rPr>
              <a:t>Coherence metrics (e.g., CV, NPMI) improved more than diversity.</a:t>
            </a:r>
            <a:endParaRPr lang="en-US" sz="1800" dirty="0">
              <a:latin typeface="Arial" panose="020B0604020202020204" pitchFamily="34" charset="0"/>
              <a:cs typeface="Arial" panose="020B0604020202020204" pitchFamily="34" charset="0"/>
            </a:endParaRPr>
          </a:p>
          <a:p>
            <a:pPr>
              <a:lnSpc>
                <a:spcPct val="150000"/>
              </a:lnSpc>
              <a:buClr>
                <a:srgbClr val="861F41"/>
              </a:buClr>
              <a:buFont typeface="Wingdings"/>
              <a:buChar char="Ø"/>
            </a:pPr>
            <a:r>
              <a:rPr lang="en-US" sz="1800" b="1" dirty="0">
                <a:solidFill>
                  <a:srgbClr val="000000"/>
                </a:solidFill>
                <a:latin typeface="Arial"/>
                <a:cs typeface="Arial"/>
              </a:rPr>
              <a:t>Guidance for Applications:</a:t>
            </a:r>
            <a:endParaRPr lang="en-US" sz="1800" b="1" dirty="0"/>
          </a:p>
          <a:p>
            <a:pPr lvl="1">
              <a:lnSpc>
                <a:spcPct val="150000"/>
              </a:lnSpc>
              <a:buClr>
                <a:srgbClr val="861F41"/>
              </a:buClr>
            </a:pPr>
            <a:r>
              <a:rPr lang="en-US" sz="1800" dirty="0">
                <a:solidFill>
                  <a:srgbClr val="000000"/>
                </a:solidFill>
                <a:latin typeface="Arial"/>
                <a:cs typeface="Arial"/>
              </a:rPr>
              <a:t>Tailored preprocessing investments should align with the intended number of topics and application requirements.</a:t>
            </a:r>
            <a:endParaRPr lang="en-US" sz="1800" dirty="0">
              <a:latin typeface="Arial" panose="020B0604020202020204" pitchFamily="34" charset="0"/>
              <a:cs typeface="Arial" panose="020B0604020202020204" pitchFamily="34" charset="0"/>
            </a:endParaRPr>
          </a:p>
          <a:p>
            <a:pPr>
              <a:lnSpc>
                <a:spcPct val="150000"/>
              </a:lnSpc>
              <a:buFont typeface="Wingdings,Sans-Serif"/>
              <a:buChar char="Ø"/>
            </a:pPr>
            <a:r>
              <a:rPr lang="en-US" sz="1800" b="1" dirty="0">
                <a:solidFill>
                  <a:srgbClr val="000000"/>
                </a:solidFill>
                <a:latin typeface="Arial"/>
                <a:cs typeface="Arial"/>
              </a:rPr>
              <a:t>Metrics improved with preprocessing:</a:t>
            </a:r>
          </a:p>
          <a:p>
            <a:pPr lvl="1">
              <a:lnSpc>
                <a:spcPct val="150000"/>
              </a:lnSpc>
            </a:pPr>
            <a:r>
              <a:rPr lang="en-US" sz="1800" dirty="0">
                <a:solidFill>
                  <a:srgbClr val="000000"/>
                </a:solidFill>
                <a:latin typeface="Arial"/>
              </a:rPr>
              <a:t>CV Score: Significant improvement across models.</a:t>
            </a:r>
          </a:p>
          <a:p>
            <a:pPr lvl="1">
              <a:lnSpc>
                <a:spcPct val="150000"/>
              </a:lnSpc>
            </a:pPr>
            <a:r>
              <a:rPr lang="en-US" sz="1800" dirty="0">
                <a:solidFill>
                  <a:srgbClr val="000000"/>
                </a:solidFill>
                <a:latin typeface="Arial"/>
              </a:rPr>
              <a:t>NPMI: Increased semantic alignment.</a:t>
            </a:r>
          </a:p>
          <a:p>
            <a:pPr lvl="1">
              <a:lnSpc>
                <a:spcPct val="150000"/>
              </a:lnSpc>
            </a:pPr>
            <a:r>
              <a:rPr lang="en-US" sz="1800" dirty="0">
                <a:solidFill>
                  <a:srgbClr val="000000"/>
                </a:solidFill>
                <a:latin typeface="Arial"/>
              </a:rPr>
              <a:t>Topic Diversity: Minimal change.</a:t>
            </a:r>
          </a:p>
          <a:p>
            <a:pPr>
              <a:lnSpc>
                <a:spcPct val="150000"/>
              </a:lnSpc>
              <a:buFont typeface="Wingdings,Sans-Serif"/>
              <a:buChar char="Ø"/>
            </a:pPr>
            <a:r>
              <a:rPr lang="en-US" sz="1800" dirty="0">
                <a:solidFill>
                  <a:srgbClr val="000000"/>
                </a:solidFill>
                <a:latin typeface="Arial"/>
                <a:cs typeface="Arial"/>
              </a:rPr>
              <a:t>Largest gains observed for </a:t>
            </a:r>
            <a:r>
              <a:rPr lang="en-US" sz="1800" dirty="0" err="1">
                <a:solidFill>
                  <a:srgbClr val="000000"/>
                </a:solidFill>
                <a:latin typeface="Arial"/>
                <a:cs typeface="Arial"/>
              </a:rPr>
              <a:t>BERTopic</a:t>
            </a:r>
            <a:r>
              <a:rPr lang="en-US" sz="1800" dirty="0">
                <a:solidFill>
                  <a:srgbClr val="000000"/>
                </a:solidFill>
                <a:latin typeface="Arial"/>
                <a:cs typeface="Arial"/>
              </a:rPr>
              <a:t> and CTM.</a:t>
            </a:r>
            <a:endParaRPr lang="en-US" sz="1800" dirty="0">
              <a:latin typeface="Arial"/>
              <a:cs typeface="Arial"/>
            </a:endParaRPr>
          </a:p>
          <a:p>
            <a:pPr>
              <a:buClr>
                <a:srgbClr val="861F41"/>
              </a:buClr>
              <a:buFont typeface="Wingdings"/>
              <a:buChar char="Ø"/>
            </a:pPr>
            <a:endParaRPr lang="en-US" sz="1800" b="1" dirty="0">
              <a:solidFill>
                <a:srgbClr val="000000"/>
              </a:solidFill>
            </a:endParaRPr>
          </a:p>
          <a:p>
            <a:pPr>
              <a:buClr>
                <a:srgbClr val="861F41"/>
              </a:buClr>
              <a:buSzPts val="1800"/>
              <a:buFont typeface="Wingdings"/>
              <a:buChar char="Ø"/>
            </a:pPr>
            <a:endParaRPr lang="en-US" sz="1800" dirty="0">
              <a:solidFill>
                <a:srgbClr val="000000"/>
              </a:solidFill>
              <a:latin typeface="Arial" panose="020B0604020202020204" pitchFamily="34" charset="0"/>
              <a:cs typeface="Arial" panose="020B0604020202020204" pitchFamily="34" charset="0"/>
            </a:endParaRPr>
          </a:p>
          <a:p>
            <a:pPr>
              <a:buClr>
                <a:srgbClr val="861F41"/>
              </a:buClr>
              <a:buSzPts val="1800"/>
              <a:buFont typeface="Wingdings"/>
              <a:buChar char="Ø"/>
            </a:pPr>
            <a:endParaRPr lang="en-US" sz="1800" dirty="0">
              <a:solidFill>
                <a:srgbClr val="000000"/>
              </a:solidFill>
            </a:endParaRPr>
          </a:p>
          <a:p>
            <a:pPr>
              <a:buClr>
                <a:srgbClr val="861F41"/>
              </a:buClr>
              <a:buSzPts val="1800"/>
              <a:buFont typeface="Wingdings"/>
              <a:buChar char="Ø"/>
            </a:pPr>
            <a:endParaRPr lang="en-US" sz="1800" dirty="0">
              <a:solidFill>
                <a:srgbClr val="000000"/>
              </a:solidFill>
            </a:endParaRPr>
          </a:p>
          <a:p>
            <a:pPr>
              <a:buClr>
                <a:srgbClr val="861F41"/>
              </a:buClr>
              <a:buSzPts val="1800"/>
              <a:buFont typeface="Wingdings"/>
              <a:buChar char="Ø"/>
            </a:pPr>
            <a:endParaRPr lang="en-US" sz="1800" b="1" dirty="0">
              <a:solidFill>
                <a:srgbClr val="000000"/>
              </a:solidFill>
              <a:latin typeface="Arial"/>
              <a:cs typeface="Arial" panose="020B0604020202020204" pitchFamily="34" charset="0"/>
            </a:endParaRPr>
          </a:p>
          <a:p>
            <a:pPr>
              <a:buClr>
                <a:srgbClr val="861F41"/>
              </a:buClr>
              <a:buSzPts val="1800"/>
              <a:buFont typeface="Wingdings"/>
              <a:buChar char="Ø"/>
            </a:pPr>
            <a:endParaRPr lang="en-US" sz="1800" dirty="0">
              <a:solidFill>
                <a:srgbClr val="000000"/>
              </a:solidFill>
              <a:latin typeface="Arial"/>
            </a:endParaRPr>
          </a:p>
          <a:p>
            <a:pPr>
              <a:buClr>
                <a:srgbClr val="861F41"/>
              </a:buClr>
              <a:buSzPts val="1800"/>
              <a:buFont typeface="Wingdings"/>
              <a:buChar char="Ø"/>
            </a:pPr>
            <a:endParaRPr lang="en-US" sz="1800" dirty="0">
              <a:solidFill>
                <a:srgbClr val="000000"/>
              </a:solidFill>
            </a:endParaRPr>
          </a:p>
          <a:p>
            <a:pPr>
              <a:buClr>
                <a:srgbClr val="861F41"/>
              </a:buClr>
              <a:buSzPts val="1800"/>
              <a:buFont typeface="Wingdings"/>
              <a:buChar char="Ø"/>
            </a:pPr>
            <a:endParaRPr lang="en-US" sz="1800" dirty="0">
              <a:solidFill>
                <a:srgbClr val="000000"/>
              </a:solidFill>
            </a:endParaRPr>
          </a:p>
          <a:p>
            <a:pPr>
              <a:buClr>
                <a:srgbClr val="861F41"/>
              </a:buClr>
              <a:buSzPts val="1800"/>
              <a:buFont typeface="Wingdings"/>
              <a:buChar char="Ø"/>
            </a:pPr>
            <a:endParaRPr lang="en-US" sz="1800" dirty="0">
              <a:solidFill>
                <a:srgbClr val="000000"/>
              </a:solidFill>
            </a:endParaRPr>
          </a:p>
          <a:p>
            <a:pPr marL="393700" indent="-342900">
              <a:buClr>
                <a:srgbClr val="861F41"/>
              </a:buClr>
              <a:buSzPts val="1800"/>
              <a:buFont typeface="Wingdings"/>
              <a:buChar char="Ø"/>
            </a:pPr>
            <a:endParaRPr lang="en-US" sz="1800" dirty="0">
              <a:solidFill>
                <a:srgbClr val="000000"/>
              </a:solidFill>
            </a:endParaRPr>
          </a:p>
          <a:p>
            <a:pPr marL="393700" indent="-342900">
              <a:buClr>
                <a:srgbClr val="861F41"/>
              </a:buClr>
              <a:buSzPts val="1800"/>
              <a:buFont typeface="Wingdings"/>
              <a:buChar char="Ø"/>
            </a:pPr>
            <a:endParaRPr lang="en-US" sz="1800" dirty="0">
              <a:solidFill>
                <a:srgbClr val="000000"/>
              </a:solidFill>
            </a:endParaRPr>
          </a:p>
          <a:p>
            <a:pPr marL="393700" indent="-342900">
              <a:buClr>
                <a:srgbClr val="861F41"/>
              </a:buClr>
              <a:buSzPts val="1800"/>
              <a:buFont typeface="Wingdings"/>
              <a:buChar char="Ø"/>
            </a:pPr>
            <a:endParaRPr lang="en-US" sz="1800" dirty="0">
              <a:solidFill>
                <a:srgbClr val="3A3C3D"/>
              </a:solidFill>
            </a:endParaRPr>
          </a:p>
          <a:p>
            <a:pPr marL="393700" indent="-342900">
              <a:buClr>
                <a:srgbClr val="861F41"/>
              </a:buClr>
              <a:buSzPts val="1800"/>
              <a:buFont typeface="Wingdings"/>
              <a:buChar char="Ø"/>
            </a:pPr>
            <a:endParaRPr lang="en-US" sz="1800" b="1" dirty="0">
              <a:solidFill>
                <a:srgbClr val="3A3C3D"/>
              </a:solidFill>
            </a:endParaRPr>
          </a:p>
          <a:p>
            <a:pPr marL="393700" lvl="1" indent="0">
              <a:lnSpc>
                <a:spcPct val="100000"/>
              </a:lnSpc>
              <a:spcBef>
                <a:spcPts val="0"/>
              </a:spcBef>
              <a:buClr>
                <a:srgbClr val="585C5E"/>
              </a:buClr>
              <a:buSzPts val="1800"/>
              <a:buNone/>
            </a:pPr>
            <a:endParaRPr lang="en-US" sz="1800" dirty="0">
              <a:solidFill>
                <a:srgbClr val="3A3C3D"/>
              </a:solidFill>
            </a:endParaRPr>
          </a:p>
          <a:p>
            <a:pPr marL="0" indent="0">
              <a:lnSpc>
                <a:spcPct val="100000"/>
              </a:lnSpc>
              <a:spcBef>
                <a:spcPts val="700"/>
              </a:spcBef>
              <a:spcAft>
                <a:spcPts val="700"/>
              </a:spcAft>
              <a:buClr>
                <a:srgbClr val="585C5E"/>
              </a:buClr>
              <a:buSzPts val="1800"/>
              <a:buNone/>
            </a:pPr>
            <a:endParaRPr lang="en-US" sz="1800" dirty="0">
              <a:solidFill>
                <a:srgbClr val="3A3C3D"/>
              </a:solidFill>
            </a:endParaRPr>
          </a:p>
        </p:txBody>
      </p:sp>
      <p:sp>
        <p:nvSpPr>
          <p:cNvPr id="4" name="TextBox 3">
            <a:extLst>
              <a:ext uri="{FF2B5EF4-FFF2-40B4-BE49-F238E27FC236}">
                <a16:creationId xmlns:a16="http://schemas.microsoft.com/office/drawing/2014/main" id="{C3FC5D56-4612-38C5-6904-26DD48DF2F42}"/>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28</a:t>
            </a:r>
          </a:p>
        </p:txBody>
      </p:sp>
    </p:spTree>
    <p:extLst>
      <p:ext uri="{BB962C8B-B14F-4D97-AF65-F5344CB8AC3E}">
        <p14:creationId xmlns:p14="http://schemas.microsoft.com/office/powerpoint/2010/main" val="4219562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Performance of Topic Modeling Approaches</a:t>
            </a:r>
            <a:endParaRPr lang="en-US"/>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8" y="1084281"/>
            <a:ext cx="10804122" cy="1978369"/>
          </a:xfrm>
        </p:spPr>
        <p:txBody>
          <a:bodyPr>
            <a:normAutofit/>
          </a:bodyPr>
          <a:lstStyle/>
          <a:p>
            <a:pPr>
              <a:buClr>
                <a:srgbClr val="861F41"/>
              </a:buClr>
              <a:buSzPts val="1800"/>
              <a:buFont typeface="Wingdings,Sans-Serif"/>
              <a:buChar char="Ø"/>
            </a:pPr>
            <a:r>
              <a:rPr lang="en-US" sz="1800" b="1" dirty="0">
                <a:solidFill>
                  <a:srgbClr val="000000"/>
                </a:solidFill>
                <a:latin typeface="Arial"/>
                <a:cs typeface="Arial"/>
              </a:rPr>
              <a:t>Key Insights</a:t>
            </a:r>
            <a:r>
              <a:rPr lang="en-US" sz="1800" dirty="0">
                <a:solidFill>
                  <a:srgbClr val="000000"/>
                </a:solidFill>
                <a:latin typeface="Arial"/>
                <a:cs typeface="Arial"/>
              </a:rPr>
              <a:t>:</a:t>
            </a:r>
            <a:endParaRPr lang="en-US" sz="1800" dirty="0">
              <a:solidFill>
                <a:srgbClr val="000000"/>
              </a:solidFill>
              <a:latin typeface="Arial"/>
            </a:endParaRPr>
          </a:p>
          <a:p>
            <a:pPr lvl="1">
              <a:buClr>
                <a:srgbClr val="861F41"/>
              </a:buClr>
              <a:buSzPts val="1800"/>
            </a:pPr>
            <a:r>
              <a:rPr lang="en-US" sz="1800" dirty="0" err="1">
                <a:solidFill>
                  <a:srgbClr val="000000"/>
                </a:solidFill>
                <a:latin typeface="Arial"/>
                <a:cs typeface="Calibri"/>
              </a:rPr>
              <a:t>BERTopic</a:t>
            </a:r>
            <a:r>
              <a:rPr lang="en-US" sz="1800" dirty="0">
                <a:solidFill>
                  <a:srgbClr val="000000"/>
                </a:solidFill>
                <a:latin typeface="Arial"/>
                <a:cs typeface="Calibri"/>
              </a:rPr>
              <a:t> consistently outperformed other models in coherence (i.e., </a:t>
            </a:r>
            <a:r>
              <a:rPr lang="en-US" sz="1800" dirty="0">
                <a:solidFill>
                  <a:srgbClr val="000000"/>
                </a:solidFill>
                <a:latin typeface="Arial"/>
              </a:rPr>
              <a:t>CV 0.694 - 0.746</a:t>
            </a:r>
            <a:r>
              <a:rPr lang="en-US" sz="1800" dirty="0">
                <a:solidFill>
                  <a:srgbClr val="000000"/>
                </a:solidFill>
                <a:latin typeface="Arial"/>
                <a:cs typeface="Calibri"/>
              </a:rPr>
              <a:t>).</a:t>
            </a:r>
          </a:p>
          <a:p>
            <a:pPr lvl="1">
              <a:buClr>
                <a:srgbClr val="861F41"/>
              </a:buClr>
              <a:buSzPts val="1800"/>
            </a:pPr>
            <a:r>
              <a:rPr lang="en-US" sz="1800" dirty="0">
                <a:solidFill>
                  <a:srgbClr val="000000"/>
                </a:solidFill>
                <a:latin typeface="Arial"/>
              </a:rPr>
              <a:t>NeuralLDA showed moderate coherence scores but lagged in contextual understanding (i.e., CV 0.409 - 0.533).</a:t>
            </a:r>
            <a:endParaRPr lang="en-US" dirty="0">
              <a:latin typeface="Arial"/>
            </a:endParaRPr>
          </a:p>
          <a:p>
            <a:pPr lvl="1">
              <a:buClr>
                <a:srgbClr val="861F41"/>
              </a:buClr>
              <a:buSzPts val="1800"/>
            </a:pPr>
            <a:r>
              <a:rPr lang="en-US" sz="1800" dirty="0">
                <a:solidFill>
                  <a:srgbClr val="000000"/>
                </a:solidFill>
                <a:latin typeface="Arial"/>
              </a:rPr>
              <a:t>LDA excelled in diversity, retaining broad topic coverage (&gt;0.9).</a:t>
            </a:r>
            <a:endParaRPr lang="en-US" dirty="0">
              <a:latin typeface="Arial"/>
            </a:endParaRPr>
          </a:p>
          <a:p>
            <a:pPr lvl="1">
              <a:buClr>
                <a:srgbClr val="861F41"/>
              </a:buClr>
              <a:buSzPts val="1800"/>
            </a:pPr>
            <a:endParaRPr lang="en-US" sz="1800" dirty="0">
              <a:solidFill>
                <a:srgbClr val="000000"/>
              </a:solidFill>
              <a:latin typeface="Arial"/>
              <a:cs typeface="Arial"/>
            </a:endParaRPr>
          </a:p>
          <a:p>
            <a:pPr>
              <a:buClr>
                <a:srgbClr val="861F41"/>
              </a:buClr>
              <a:buSzPts val="1800"/>
              <a:buFont typeface="Wingdings"/>
              <a:buChar char="Ø"/>
            </a:pPr>
            <a:endParaRPr lang="en-US" sz="1800" dirty="0">
              <a:solidFill>
                <a:srgbClr val="000000"/>
              </a:solidFill>
              <a:latin typeface="Arial"/>
            </a:endParaRPr>
          </a:p>
          <a:p>
            <a:pPr>
              <a:buClr>
                <a:srgbClr val="861F41"/>
              </a:buClr>
              <a:buSzPts val="1800"/>
              <a:buFont typeface="Wingdings"/>
              <a:buChar char="Ø"/>
            </a:pPr>
            <a:endParaRPr lang="en-US" sz="1800" dirty="0">
              <a:solidFill>
                <a:srgbClr val="000000"/>
              </a:solidFill>
              <a:latin typeface="Arial"/>
              <a:cs typeface="Arial" panose="020B0604020202020204" pitchFamily="34" charset="0"/>
            </a:endParaRPr>
          </a:p>
          <a:p>
            <a:pPr>
              <a:buClr>
                <a:srgbClr val="861F41"/>
              </a:buClr>
              <a:buSzPts val="1800"/>
              <a:buFont typeface="Wingdings"/>
              <a:buChar char="Ø"/>
            </a:pPr>
            <a:endParaRPr lang="en-US" sz="2400" dirty="0">
              <a:solidFill>
                <a:srgbClr val="000000"/>
              </a:solidFill>
              <a:latin typeface="Arial"/>
            </a:endParaRPr>
          </a:p>
          <a:p>
            <a:pPr>
              <a:buClr>
                <a:srgbClr val="861F41"/>
              </a:buClr>
              <a:buSzPts val="1800"/>
              <a:buFont typeface="Wingdings"/>
              <a:buChar char="Ø"/>
            </a:pPr>
            <a:endParaRPr lang="en-US" sz="2400" b="1" dirty="0">
              <a:solidFill>
                <a:srgbClr val="000000"/>
              </a:solidFill>
              <a:latin typeface="Arial"/>
              <a:cs typeface="Arial"/>
            </a:endParaRPr>
          </a:p>
          <a:p>
            <a:pPr>
              <a:buClr>
                <a:srgbClr val="861F41"/>
              </a:buClr>
              <a:buSzPts val="1800"/>
              <a:buFont typeface="Wingdings"/>
              <a:buChar char="Ø"/>
            </a:pPr>
            <a:endParaRPr lang="en-US" sz="2400" dirty="0">
              <a:solidFill>
                <a:srgbClr val="000000"/>
              </a:solidFill>
              <a:latin typeface="Arial"/>
              <a:cs typeface="Arial" panose="020B0604020202020204" pitchFamily="34" charset="0"/>
            </a:endParaRPr>
          </a:p>
          <a:p>
            <a:pPr>
              <a:buClr>
                <a:srgbClr val="861F41"/>
              </a:buClr>
              <a:buSzPts val="1800"/>
              <a:buFont typeface="Wingdings"/>
              <a:buChar char="Ø"/>
            </a:pPr>
            <a:endParaRPr lang="en-US" sz="2400" dirty="0">
              <a:solidFill>
                <a:srgbClr val="000000"/>
              </a:solidFill>
              <a:latin typeface="Arial"/>
              <a:cs typeface="Arial"/>
            </a:endParaRPr>
          </a:p>
          <a:p>
            <a:pPr>
              <a:buClr>
                <a:srgbClr val="861F41"/>
              </a:buClr>
              <a:buSzPts val="1800"/>
              <a:buFont typeface="Wingdings"/>
              <a:buChar char="Ø"/>
            </a:pPr>
            <a:endParaRPr lang="en-US" sz="2400" dirty="0">
              <a:solidFill>
                <a:srgbClr val="000000"/>
              </a:solidFill>
              <a:latin typeface="Arial"/>
            </a:endParaRPr>
          </a:p>
          <a:p>
            <a:pPr>
              <a:buClr>
                <a:srgbClr val="861F41"/>
              </a:buClr>
              <a:buSzPts val="1800"/>
              <a:buFont typeface="Wingdings"/>
              <a:buChar char="Ø"/>
            </a:pPr>
            <a:endParaRPr lang="en-US" sz="2400" dirty="0">
              <a:solidFill>
                <a:srgbClr val="000000"/>
              </a:solidFill>
              <a:latin typeface="Arial"/>
            </a:endParaRPr>
          </a:p>
          <a:p>
            <a:pPr marL="393700" indent="-342900">
              <a:buClr>
                <a:srgbClr val="861F41"/>
              </a:buClr>
              <a:buSzPts val="1800"/>
              <a:buFont typeface="Wingdings"/>
              <a:buChar char="Ø"/>
            </a:pPr>
            <a:endParaRPr lang="en-US" sz="2400" dirty="0">
              <a:solidFill>
                <a:srgbClr val="000000"/>
              </a:solidFill>
              <a:latin typeface="Arial"/>
            </a:endParaRPr>
          </a:p>
          <a:p>
            <a:pPr marL="393700" indent="-342900">
              <a:buClr>
                <a:srgbClr val="861F41"/>
              </a:buClr>
              <a:buSzPts val="1800"/>
              <a:buFont typeface="Wingdings"/>
              <a:buChar char="Ø"/>
            </a:pPr>
            <a:endParaRPr lang="en-US" sz="2400" dirty="0">
              <a:solidFill>
                <a:srgbClr val="000000"/>
              </a:solidFill>
              <a:latin typeface="Arial"/>
            </a:endParaRPr>
          </a:p>
          <a:p>
            <a:pPr marL="393700" indent="-342900">
              <a:buClr>
                <a:srgbClr val="861F41"/>
              </a:buClr>
              <a:buSzPts val="1800"/>
              <a:buFont typeface="Wingdings"/>
              <a:buChar char="Ø"/>
            </a:pPr>
            <a:endParaRPr lang="en-US" sz="2400" dirty="0">
              <a:solidFill>
                <a:srgbClr val="3A3C3D"/>
              </a:solidFill>
              <a:latin typeface="Arial"/>
            </a:endParaRPr>
          </a:p>
          <a:p>
            <a:pPr marL="393700" indent="-342900">
              <a:buClr>
                <a:srgbClr val="861F41"/>
              </a:buClr>
              <a:buSzPts val="1800"/>
              <a:buFont typeface="Wingdings"/>
              <a:buChar char="Ø"/>
            </a:pPr>
            <a:endParaRPr lang="en-US" sz="2400" b="1" dirty="0">
              <a:solidFill>
                <a:srgbClr val="3A3C3D"/>
              </a:solidFill>
              <a:latin typeface="Arial"/>
            </a:endParaRPr>
          </a:p>
          <a:p>
            <a:pPr marL="393700" lvl="1" indent="0">
              <a:lnSpc>
                <a:spcPct val="100000"/>
              </a:lnSpc>
              <a:spcBef>
                <a:spcPts val="0"/>
              </a:spcBef>
              <a:buClr>
                <a:srgbClr val="585C5E"/>
              </a:buClr>
              <a:buSzPts val="1800"/>
              <a:buNone/>
            </a:pPr>
            <a:endParaRPr lang="en-US" sz="2400" dirty="0">
              <a:solidFill>
                <a:srgbClr val="3A3C3D"/>
              </a:solidFill>
              <a:latin typeface="Arial"/>
            </a:endParaRPr>
          </a:p>
          <a:p>
            <a:pPr marL="0" indent="0">
              <a:lnSpc>
                <a:spcPct val="100000"/>
              </a:lnSpc>
              <a:spcBef>
                <a:spcPts val="700"/>
              </a:spcBef>
              <a:spcAft>
                <a:spcPts val="700"/>
              </a:spcAft>
              <a:buClr>
                <a:srgbClr val="585C5E"/>
              </a:buClr>
              <a:buSzPts val="1800"/>
              <a:buNone/>
            </a:pPr>
            <a:endParaRPr lang="en-US" sz="2400" dirty="0">
              <a:solidFill>
                <a:srgbClr val="3A3C3D"/>
              </a:solidFill>
              <a:latin typeface="Arial"/>
            </a:endParaRPr>
          </a:p>
        </p:txBody>
      </p:sp>
      <p:pic>
        <p:nvPicPr>
          <p:cNvPr id="3" name="Picture 2" descr="Table comparing CV, C_NPMI, ETC, Topic Diversity Topic Modeling algorithms both without and with custom preprocessing">
            <a:extLst>
              <a:ext uri="{FF2B5EF4-FFF2-40B4-BE49-F238E27FC236}">
                <a16:creationId xmlns:a16="http://schemas.microsoft.com/office/drawing/2014/main" id="{50B79309-A3FF-0A9F-EB4A-5A0E5ACC6D92}"/>
              </a:ext>
            </a:extLst>
          </p:cNvPr>
          <p:cNvPicPr>
            <a:picLocks noChangeAspect="1"/>
          </p:cNvPicPr>
          <p:nvPr/>
        </p:nvPicPr>
        <p:blipFill>
          <a:blip r:embed="rId3"/>
          <a:stretch>
            <a:fillRect/>
          </a:stretch>
        </p:blipFill>
        <p:spPr>
          <a:xfrm>
            <a:off x="-813" y="2942295"/>
            <a:ext cx="6097626" cy="3322134"/>
          </a:xfrm>
          <a:prstGeom prst="rect">
            <a:avLst/>
          </a:prstGeom>
        </p:spPr>
      </p:pic>
      <p:pic>
        <p:nvPicPr>
          <p:cNvPr id="5" name="Picture 4" descr="Table comparing CV, C_NPMI, ETC, Topic Diversity Topic Modeling algorithms both without and with custom preprocessing">
            <a:extLst>
              <a:ext uri="{FF2B5EF4-FFF2-40B4-BE49-F238E27FC236}">
                <a16:creationId xmlns:a16="http://schemas.microsoft.com/office/drawing/2014/main" id="{56CBE513-1688-9784-3140-43F4C56040DB}"/>
              </a:ext>
            </a:extLst>
          </p:cNvPr>
          <p:cNvPicPr>
            <a:picLocks noChangeAspect="1"/>
          </p:cNvPicPr>
          <p:nvPr/>
        </p:nvPicPr>
        <p:blipFill>
          <a:blip r:embed="rId4"/>
          <a:stretch>
            <a:fillRect/>
          </a:stretch>
        </p:blipFill>
        <p:spPr>
          <a:xfrm>
            <a:off x="6096814" y="2985056"/>
            <a:ext cx="6094375" cy="3229904"/>
          </a:xfrm>
          <a:prstGeom prst="rect">
            <a:avLst/>
          </a:prstGeom>
        </p:spPr>
      </p:pic>
      <p:sp>
        <p:nvSpPr>
          <p:cNvPr id="6" name="TextBox 5">
            <a:extLst>
              <a:ext uri="{FF2B5EF4-FFF2-40B4-BE49-F238E27FC236}">
                <a16:creationId xmlns:a16="http://schemas.microsoft.com/office/drawing/2014/main" id="{8EE26550-D52F-C54B-D6E8-1EC8A1375BA3}"/>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30</a:t>
            </a:r>
          </a:p>
        </p:txBody>
      </p:sp>
    </p:spTree>
    <p:extLst>
      <p:ext uri="{BB962C8B-B14F-4D97-AF65-F5344CB8AC3E}">
        <p14:creationId xmlns:p14="http://schemas.microsoft.com/office/powerpoint/2010/main" val="1667390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dirty="0">
                <a:solidFill>
                  <a:schemeClr val="lt1"/>
                </a:solidFill>
                <a:latin typeface="Arial"/>
                <a:cs typeface="Arial"/>
              </a:rPr>
              <a:t>Performance of Topic Modeling Approaches - 2</a:t>
            </a:r>
            <a:endParaRPr lang="en-US" dirty="0"/>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0941205" cy="1978369"/>
          </a:xfrm>
        </p:spPr>
        <p:txBody>
          <a:bodyPr>
            <a:normAutofit fontScale="92500" lnSpcReduction="20000"/>
          </a:bodyPr>
          <a:lstStyle/>
          <a:p>
            <a:pPr>
              <a:buClr>
                <a:srgbClr val="861F41"/>
              </a:buClr>
              <a:buSzPts val="1800"/>
              <a:buFont typeface="Wingdings"/>
              <a:buChar char="Ø"/>
            </a:pPr>
            <a:r>
              <a:rPr lang="en-US" sz="1800" b="1" dirty="0">
                <a:solidFill>
                  <a:srgbClr val="000000"/>
                </a:solidFill>
                <a:latin typeface="Arial"/>
                <a:cs typeface="Arial"/>
              </a:rPr>
              <a:t>Trade-offs Identified:</a:t>
            </a:r>
            <a:endParaRPr lang="en-US" sz="1800" dirty="0">
              <a:solidFill>
                <a:srgbClr val="000000"/>
              </a:solidFill>
              <a:latin typeface="Arial"/>
            </a:endParaRPr>
          </a:p>
          <a:p>
            <a:pPr lvl="1">
              <a:buClr>
                <a:srgbClr val="861F41"/>
              </a:buClr>
              <a:buSzPts val="1800"/>
            </a:pPr>
            <a:r>
              <a:rPr lang="en-US" sz="1800" dirty="0" err="1">
                <a:solidFill>
                  <a:srgbClr val="000000"/>
                </a:solidFill>
                <a:latin typeface="Arial"/>
                <a:cs typeface="Arial"/>
              </a:rPr>
              <a:t>BERTopic’s</a:t>
            </a:r>
            <a:r>
              <a:rPr lang="en-US" sz="1800" dirty="0">
                <a:solidFill>
                  <a:srgbClr val="000000"/>
                </a:solidFill>
                <a:latin typeface="Arial"/>
                <a:cs typeface="Arial"/>
              </a:rPr>
              <a:t> dense clustering prioritizes semantic richness but reduces diversity.</a:t>
            </a:r>
            <a:endParaRPr lang="en-US" dirty="0">
              <a:latin typeface="Arial" panose="020B0604020202020204" pitchFamily="34" charset="0"/>
              <a:cs typeface="Arial" panose="020B0604020202020204" pitchFamily="34" charset="0"/>
            </a:endParaRPr>
          </a:p>
          <a:p>
            <a:pPr lvl="1">
              <a:buClr>
                <a:srgbClr val="861F41"/>
              </a:buClr>
              <a:buSzPts val="1800"/>
            </a:pPr>
            <a:r>
              <a:rPr lang="en-US" sz="1800" dirty="0">
                <a:solidFill>
                  <a:srgbClr val="000000"/>
                </a:solidFill>
                <a:latin typeface="Arial"/>
                <a:cs typeface="Arial"/>
              </a:rPr>
              <a:t>LDA’s statistical approach provides broader topics but lacks semantic nuances.</a:t>
            </a:r>
            <a:endParaRPr lang="en-US" dirty="0">
              <a:latin typeface="Arial" panose="020B0604020202020204" pitchFamily="34" charset="0"/>
              <a:cs typeface="Arial" panose="020B0604020202020204" pitchFamily="34" charset="0"/>
            </a:endParaRPr>
          </a:p>
          <a:p>
            <a:pPr>
              <a:buClr>
                <a:srgbClr val="861F41"/>
              </a:buClr>
              <a:buSzPts val="1800"/>
              <a:buFont typeface="Wingdings"/>
              <a:buChar char="Ø"/>
            </a:pPr>
            <a:r>
              <a:rPr lang="en-US" sz="1800" b="1" dirty="0">
                <a:solidFill>
                  <a:srgbClr val="000000"/>
                </a:solidFill>
                <a:latin typeface="Arial"/>
                <a:cs typeface="Arial"/>
              </a:rPr>
              <a:t>Ideal Use Cases:</a:t>
            </a:r>
            <a:endParaRPr lang="en-US" b="1" dirty="0"/>
          </a:p>
          <a:p>
            <a:pPr lvl="1">
              <a:buClr>
                <a:srgbClr val="861F41"/>
              </a:buClr>
              <a:buSzPts val="1800"/>
            </a:pPr>
            <a:r>
              <a:rPr lang="en-US" sz="1800" b="1" dirty="0" err="1">
                <a:solidFill>
                  <a:srgbClr val="000000"/>
                </a:solidFill>
                <a:latin typeface="Arial"/>
                <a:cs typeface="Arial"/>
              </a:rPr>
              <a:t>BERTopic</a:t>
            </a:r>
            <a:r>
              <a:rPr lang="en-US" sz="1800" b="1" dirty="0">
                <a:solidFill>
                  <a:srgbClr val="000000"/>
                </a:solidFill>
                <a:latin typeface="Arial"/>
                <a:cs typeface="Arial"/>
              </a:rPr>
              <a:t>/CTM:</a:t>
            </a:r>
            <a:r>
              <a:rPr lang="en-US" sz="1800" dirty="0">
                <a:solidFill>
                  <a:srgbClr val="000000"/>
                </a:solidFill>
                <a:latin typeface="Arial"/>
                <a:cs typeface="Arial"/>
              </a:rPr>
              <a:t> Suitable for precise, interpretable topics (e.g., academic search tools).</a:t>
            </a:r>
            <a:endParaRPr lang="en-US" dirty="0">
              <a:latin typeface="Arial" panose="020B0604020202020204" pitchFamily="34" charset="0"/>
              <a:cs typeface="Arial"/>
            </a:endParaRPr>
          </a:p>
          <a:p>
            <a:pPr lvl="1">
              <a:buClr>
                <a:srgbClr val="861F41"/>
              </a:buClr>
              <a:buSzPts val="1800"/>
            </a:pPr>
            <a:r>
              <a:rPr lang="en-US" sz="1800" b="1" dirty="0">
                <a:solidFill>
                  <a:srgbClr val="000000"/>
                </a:solidFill>
                <a:latin typeface="Arial"/>
                <a:cs typeface="Arial"/>
              </a:rPr>
              <a:t>LDA:</a:t>
            </a:r>
            <a:r>
              <a:rPr lang="en-US" sz="1800" dirty="0">
                <a:solidFill>
                  <a:srgbClr val="000000"/>
                </a:solidFill>
                <a:latin typeface="Arial"/>
                <a:cs typeface="Arial"/>
              </a:rPr>
              <a:t> Better for exploratory analysis where broad topic coverage is essential.</a:t>
            </a:r>
            <a:endParaRPr lang="en-US" dirty="0">
              <a:latin typeface="Arial" panose="020B0604020202020204" pitchFamily="34" charset="0"/>
              <a:cs typeface="Arial" panose="020B0604020202020204" pitchFamily="34" charset="0"/>
            </a:endParaRPr>
          </a:p>
          <a:p>
            <a:pPr>
              <a:buClr>
                <a:srgbClr val="861F41"/>
              </a:buClr>
              <a:buSzPts val="1800"/>
              <a:buFont typeface="Wingdings"/>
              <a:buChar char="Ø"/>
            </a:pPr>
            <a:endParaRPr lang="en-US" sz="1800" dirty="0">
              <a:solidFill>
                <a:srgbClr val="000000"/>
              </a:solidFill>
              <a:latin typeface="Arial"/>
              <a:cs typeface="Arial"/>
            </a:endParaRPr>
          </a:p>
          <a:p>
            <a:pPr lvl="1">
              <a:buClr>
                <a:srgbClr val="861F41"/>
              </a:buClr>
              <a:buSzPts val="1800"/>
            </a:pPr>
            <a:endParaRPr lang="en-US" sz="1800" dirty="0">
              <a:solidFill>
                <a:srgbClr val="000000"/>
              </a:solidFill>
              <a:latin typeface="Arial"/>
              <a:cs typeface="Arial"/>
            </a:endParaRPr>
          </a:p>
          <a:p>
            <a:pPr>
              <a:buClr>
                <a:srgbClr val="861F41"/>
              </a:buClr>
              <a:buSzPts val="1800"/>
              <a:buFont typeface="Wingdings"/>
              <a:buChar char="Ø"/>
            </a:pPr>
            <a:endParaRPr lang="en-US" sz="1800" dirty="0">
              <a:solidFill>
                <a:srgbClr val="000000"/>
              </a:solidFill>
              <a:latin typeface="Arial"/>
            </a:endParaRPr>
          </a:p>
          <a:p>
            <a:pPr>
              <a:buClr>
                <a:srgbClr val="861F41"/>
              </a:buClr>
              <a:buSzPts val="1800"/>
              <a:buFont typeface="Wingdings"/>
              <a:buChar char="Ø"/>
            </a:pPr>
            <a:endParaRPr lang="en-US" sz="1800" dirty="0">
              <a:solidFill>
                <a:srgbClr val="000000"/>
              </a:solidFill>
              <a:latin typeface="Arial"/>
              <a:cs typeface="Arial" panose="020B0604020202020204" pitchFamily="34" charset="0"/>
            </a:endParaRPr>
          </a:p>
          <a:p>
            <a:pPr>
              <a:buClr>
                <a:srgbClr val="861F41"/>
              </a:buClr>
              <a:buSzPts val="1800"/>
              <a:buFont typeface="Wingdings"/>
              <a:buChar char="Ø"/>
            </a:pPr>
            <a:endParaRPr lang="en-US" sz="2400" dirty="0">
              <a:solidFill>
                <a:srgbClr val="000000"/>
              </a:solidFill>
              <a:latin typeface="Arial"/>
            </a:endParaRPr>
          </a:p>
          <a:p>
            <a:pPr>
              <a:buClr>
                <a:srgbClr val="861F41"/>
              </a:buClr>
              <a:buSzPts val="1800"/>
              <a:buFont typeface="Wingdings"/>
              <a:buChar char="Ø"/>
            </a:pPr>
            <a:endParaRPr lang="en-US" sz="2400" b="1" dirty="0">
              <a:solidFill>
                <a:srgbClr val="000000"/>
              </a:solidFill>
              <a:latin typeface="Arial"/>
              <a:cs typeface="Arial"/>
            </a:endParaRPr>
          </a:p>
          <a:p>
            <a:pPr>
              <a:buClr>
                <a:srgbClr val="861F41"/>
              </a:buClr>
              <a:buSzPts val="1800"/>
              <a:buFont typeface="Wingdings"/>
              <a:buChar char="Ø"/>
            </a:pPr>
            <a:endParaRPr lang="en-US" sz="2400" dirty="0">
              <a:solidFill>
                <a:srgbClr val="000000"/>
              </a:solidFill>
              <a:latin typeface="Arial"/>
              <a:cs typeface="Arial" panose="020B0604020202020204" pitchFamily="34" charset="0"/>
            </a:endParaRPr>
          </a:p>
          <a:p>
            <a:pPr>
              <a:buClr>
                <a:srgbClr val="861F41"/>
              </a:buClr>
              <a:buSzPts val="1800"/>
              <a:buFont typeface="Wingdings"/>
              <a:buChar char="Ø"/>
            </a:pPr>
            <a:endParaRPr lang="en-US" sz="2400" dirty="0">
              <a:solidFill>
                <a:srgbClr val="000000"/>
              </a:solidFill>
              <a:latin typeface="Arial"/>
              <a:cs typeface="Arial"/>
            </a:endParaRPr>
          </a:p>
          <a:p>
            <a:pPr>
              <a:buClr>
                <a:srgbClr val="861F41"/>
              </a:buClr>
              <a:buSzPts val="1800"/>
              <a:buFont typeface="Wingdings"/>
              <a:buChar char="Ø"/>
            </a:pPr>
            <a:endParaRPr lang="en-US" sz="2400" dirty="0">
              <a:solidFill>
                <a:srgbClr val="000000"/>
              </a:solidFill>
              <a:latin typeface="Arial"/>
            </a:endParaRPr>
          </a:p>
          <a:p>
            <a:pPr>
              <a:buClr>
                <a:srgbClr val="861F41"/>
              </a:buClr>
              <a:buSzPts val="1800"/>
              <a:buFont typeface="Wingdings"/>
              <a:buChar char="Ø"/>
            </a:pPr>
            <a:endParaRPr lang="en-US" sz="2400" dirty="0">
              <a:solidFill>
                <a:srgbClr val="000000"/>
              </a:solidFill>
              <a:latin typeface="Arial"/>
            </a:endParaRPr>
          </a:p>
          <a:p>
            <a:pPr marL="393700" indent="-342900">
              <a:buClr>
                <a:srgbClr val="861F41"/>
              </a:buClr>
              <a:buSzPts val="1800"/>
              <a:buFont typeface="Wingdings"/>
              <a:buChar char="Ø"/>
            </a:pPr>
            <a:endParaRPr lang="en-US" sz="2400" dirty="0">
              <a:solidFill>
                <a:srgbClr val="000000"/>
              </a:solidFill>
              <a:latin typeface="Arial"/>
            </a:endParaRPr>
          </a:p>
          <a:p>
            <a:pPr marL="393700" indent="-342900">
              <a:buClr>
                <a:srgbClr val="861F41"/>
              </a:buClr>
              <a:buSzPts val="1800"/>
              <a:buFont typeface="Wingdings"/>
              <a:buChar char="Ø"/>
            </a:pPr>
            <a:endParaRPr lang="en-US" sz="2400" dirty="0">
              <a:solidFill>
                <a:srgbClr val="000000"/>
              </a:solidFill>
              <a:latin typeface="Arial"/>
            </a:endParaRPr>
          </a:p>
          <a:p>
            <a:pPr marL="393700" indent="-342900">
              <a:buClr>
                <a:srgbClr val="861F41"/>
              </a:buClr>
              <a:buSzPts val="1800"/>
              <a:buFont typeface="Wingdings"/>
              <a:buChar char="Ø"/>
            </a:pPr>
            <a:endParaRPr lang="en-US" sz="2400" dirty="0">
              <a:solidFill>
                <a:srgbClr val="3A3C3D"/>
              </a:solidFill>
              <a:latin typeface="Arial"/>
            </a:endParaRPr>
          </a:p>
          <a:p>
            <a:pPr marL="393700" indent="-342900">
              <a:buClr>
                <a:srgbClr val="861F41"/>
              </a:buClr>
              <a:buSzPts val="1800"/>
              <a:buFont typeface="Wingdings"/>
              <a:buChar char="Ø"/>
            </a:pPr>
            <a:endParaRPr lang="en-US" sz="2400" b="1" dirty="0">
              <a:solidFill>
                <a:srgbClr val="3A3C3D"/>
              </a:solidFill>
              <a:latin typeface="Arial"/>
            </a:endParaRPr>
          </a:p>
          <a:p>
            <a:pPr marL="393700" lvl="1" indent="0">
              <a:lnSpc>
                <a:spcPct val="100000"/>
              </a:lnSpc>
              <a:spcBef>
                <a:spcPts val="0"/>
              </a:spcBef>
              <a:buClr>
                <a:srgbClr val="585C5E"/>
              </a:buClr>
              <a:buSzPts val="1800"/>
              <a:buNone/>
            </a:pPr>
            <a:endParaRPr lang="en-US" sz="2400" dirty="0">
              <a:solidFill>
                <a:srgbClr val="3A3C3D"/>
              </a:solidFill>
              <a:latin typeface="Arial"/>
            </a:endParaRPr>
          </a:p>
          <a:p>
            <a:pPr marL="0" indent="0">
              <a:lnSpc>
                <a:spcPct val="100000"/>
              </a:lnSpc>
              <a:spcBef>
                <a:spcPts val="700"/>
              </a:spcBef>
              <a:spcAft>
                <a:spcPts val="700"/>
              </a:spcAft>
              <a:buClr>
                <a:srgbClr val="585C5E"/>
              </a:buClr>
              <a:buSzPts val="1800"/>
              <a:buNone/>
            </a:pPr>
            <a:endParaRPr lang="en-US" sz="2400" dirty="0">
              <a:solidFill>
                <a:srgbClr val="3A3C3D"/>
              </a:solidFill>
              <a:latin typeface="Arial"/>
            </a:endParaRPr>
          </a:p>
        </p:txBody>
      </p:sp>
      <p:pic>
        <p:nvPicPr>
          <p:cNvPr id="3" name="Picture 2" descr="Table comparing CV, C_NPMI, ETC, Topic Diversity Topic Modeling algorithms both without and with custom preprocessing">
            <a:extLst>
              <a:ext uri="{FF2B5EF4-FFF2-40B4-BE49-F238E27FC236}">
                <a16:creationId xmlns:a16="http://schemas.microsoft.com/office/drawing/2014/main" id="{50B79309-A3FF-0A9F-EB4A-5A0E5ACC6D92}"/>
              </a:ext>
            </a:extLst>
          </p:cNvPr>
          <p:cNvPicPr>
            <a:picLocks noChangeAspect="1"/>
          </p:cNvPicPr>
          <p:nvPr/>
        </p:nvPicPr>
        <p:blipFill>
          <a:blip r:embed="rId3"/>
          <a:stretch>
            <a:fillRect/>
          </a:stretch>
        </p:blipFill>
        <p:spPr>
          <a:xfrm>
            <a:off x="-2439" y="2973092"/>
            <a:ext cx="6097626" cy="3322134"/>
          </a:xfrm>
          <a:prstGeom prst="rect">
            <a:avLst/>
          </a:prstGeom>
        </p:spPr>
      </p:pic>
      <p:pic>
        <p:nvPicPr>
          <p:cNvPr id="5" name="Picture 4" descr="Table comparing CV, C_NPMI, ETC, Topic Diversity Topic Modeling algorithms both without and with custom preprocessing">
            <a:extLst>
              <a:ext uri="{FF2B5EF4-FFF2-40B4-BE49-F238E27FC236}">
                <a16:creationId xmlns:a16="http://schemas.microsoft.com/office/drawing/2014/main" id="{56CBE513-1688-9784-3140-43F4C56040DB}"/>
              </a:ext>
            </a:extLst>
          </p:cNvPr>
          <p:cNvPicPr>
            <a:picLocks noChangeAspect="1"/>
          </p:cNvPicPr>
          <p:nvPr/>
        </p:nvPicPr>
        <p:blipFill>
          <a:blip r:embed="rId4"/>
          <a:stretch>
            <a:fillRect/>
          </a:stretch>
        </p:blipFill>
        <p:spPr>
          <a:xfrm>
            <a:off x="6095187" y="3056596"/>
            <a:ext cx="6094375" cy="3229904"/>
          </a:xfrm>
          <a:prstGeom prst="rect">
            <a:avLst/>
          </a:prstGeom>
        </p:spPr>
      </p:pic>
      <p:sp>
        <p:nvSpPr>
          <p:cNvPr id="6" name="TextBox 5">
            <a:extLst>
              <a:ext uri="{FF2B5EF4-FFF2-40B4-BE49-F238E27FC236}">
                <a16:creationId xmlns:a16="http://schemas.microsoft.com/office/drawing/2014/main" id="{1035726A-DC1D-2B27-0FEF-5F1E3449994D}"/>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31</a:t>
            </a:r>
          </a:p>
        </p:txBody>
      </p:sp>
    </p:spTree>
    <p:extLst>
      <p:ext uri="{BB962C8B-B14F-4D97-AF65-F5344CB8AC3E}">
        <p14:creationId xmlns:p14="http://schemas.microsoft.com/office/powerpoint/2010/main" val="3839457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GPT-4 Enhanced Representations</a:t>
            </a:r>
            <a:endParaRPr lang="en-US">
              <a:solidFill>
                <a:schemeClr val="lt1"/>
              </a:solidFill>
            </a:endParaRPr>
          </a:p>
        </p:txBody>
      </p:sp>
      <p:pic>
        <p:nvPicPr>
          <p:cNvPr id="8" name="Picture 7" descr="Raw topic keywords for topics 5,6,7">
            <a:extLst>
              <a:ext uri="{FF2B5EF4-FFF2-40B4-BE49-F238E27FC236}">
                <a16:creationId xmlns:a16="http://schemas.microsoft.com/office/drawing/2014/main" id="{4633C1D4-68E3-E3B9-5297-A47B58904C0C}"/>
              </a:ext>
            </a:extLst>
          </p:cNvPr>
          <p:cNvPicPr>
            <a:picLocks noChangeAspect="1"/>
          </p:cNvPicPr>
          <p:nvPr/>
        </p:nvPicPr>
        <p:blipFill>
          <a:blip r:embed="rId3"/>
          <a:stretch>
            <a:fillRect/>
          </a:stretch>
        </p:blipFill>
        <p:spPr>
          <a:xfrm>
            <a:off x="3047476" y="4297726"/>
            <a:ext cx="8281353" cy="2072796"/>
          </a:xfrm>
          <a:prstGeom prst="rect">
            <a:avLst/>
          </a:prstGeom>
        </p:spPr>
      </p:pic>
      <p:sp>
        <p:nvSpPr>
          <p:cNvPr id="3" name="Text">
            <a:extLst>
              <a:ext uri="{FF2B5EF4-FFF2-40B4-BE49-F238E27FC236}">
                <a16:creationId xmlns:a16="http://schemas.microsoft.com/office/drawing/2014/main" id="{273906FB-298B-3566-D78E-511686EA7A0D}"/>
              </a:ext>
            </a:extLst>
          </p:cNvPr>
          <p:cNvSpPr>
            <a:spLocks noGrp="1"/>
          </p:cNvSpPr>
          <p:nvPr>
            <p:ph type="body" sz="quarter" idx="10"/>
          </p:nvPr>
        </p:nvSpPr>
        <p:spPr>
          <a:xfrm>
            <a:off x="834797" y="1084281"/>
            <a:ext cx="10941205" cy="2592202"/>
          </a:xfrm>
        </p:spPr>
        <p:txBody>
          <a:bodyPr>
            <a:normAutofit fontScale="92500" lnSpcReduction="10000"/>
          </a:bodyPr>
          <a:lstStyle/>
          <a:p>
            <a:pPr>
              <a:buClr>
                <a:srgbClr val="861F41"/>
              </a:buClr>
              <a:buSzPts val="1800"/>
              <a:buFont typeface="Wingdings"/>
              <a:buChar char="Ø"/>
            </a:pPr>
            <a:r>
              <a:rPr lang="en-US" sz="1800" dirty="0">
                <a:solidFill>
                  <a:srgbClr val="000000"/>
                </a:solidFill>
                <a:latin typeface="Arial"/>
                <a:cs typeface="Arial"/>
              </a:rPr>
              <a:t>Original </a:t>
            </a:r>
            <a:r>
              <a:rPr lang="en-US" sz="1800" dirty="0" err="1">
                <a:solidFill>
                  <a:srgbClr val="000000"/>
                </a:solidFill>
                <a:latin typeface="Arial"/>
                <a:cs typeface="Arial"/>
              </a:rPr>
              <a:t>BERTopic</a:t>
            </a:r>
            <a:r>
              <a:rPr lang="en-US" sz="1800" dirty="0">
                <a:solidFill>
                  <a:srgbClr val="000000"/>
                </a:solidFill>
                <a:latin typeface="Arial"/>
                <a:cs typeface="Arial"/>
              </a:rPr>
              <a:t> keywords challenge:</a:t>
            </a:r>
            <a:endParaRPr lang="en-US" sz="1800" b="1" dirty="0">
              <a:solidFill>
                <a:srgbClr val="861F41"/>
              </a:solidFill>
            </a:endParaRPr>
          </a:p>
          <a:p>
            <a:pPr lvl="1">
              <a:buClr>
                <a:srgbClr val="861F41"/>
              </a:buClr>
              <a:buSzPts val="1800"/>
            </a:pPr>
            <a:r>
              <a:rPr lang="en-US" sz="1800" dirty="0">
                <a:solidFill>
                  <a:srgbClr val="000000"/>
                </a:solidFill>
                <a:latin typeface="Arial"/>
                <a:cs typeface="Arial"/>
              </a:rPr>
              <a:t>Raw keywords with limited context</a:t>
            </a:r>
            <a:endParaRPr lang="en-US" dirty="0">
              <a:latin typeface="Arial" panose="020B0604020202020204" pitchFamily="34" charset="0"/>
              <a:cs typeface="Arial" panose="020B0604020202020204" pitchFamily="34" charset="0"/>
            </a:endParaRPr>
          </a:p>
          <a:p>
            <a:pPr lvl="1">
              <a:buClr>
                <a:srgbClr val="861F41"/>
              </a:buClr>
              <a:buSzPts val="1800"/>
            </a:pPr>
            <a:r>
              <a:rPr lang="en-US" sz="1800" dirty="0">
                <a:solidFill>
                  <a:srgbClr val="000000"/>
                </a:solidFill>
                <a:latin typeface="Arial"/>
                <a:cs typeface="Arial"/>
              </a:rPr>
              <a:t>Example: "teacher, school, education, classroom..."</a:t>
            </a:r>
            <a:endParaRPr lang="en-US" dirty="0">
              <a:latin typeface="Arial" panose="020B0604020202020204" pitchFamily="34" charset="0"/>
              <a:cs typeface="Arial" panose="020B0604020202020204" pitchFamily="34" charset="0"/>
            </a:endParaRPr>
          </a:p>
          <a:p>
            <a:pPr>
              <a:buClr>
                <a:srgbClr val="861F41"/>
              </a:buClr>
              <a:buSzPts val="1800"/>
              <a:buFont typeface="Wingdings"/>
              <a:buChar char="Ø"/>
            </a:pPr>
            <a:r>
              <a:rPr lang="en-US" sz="1800" dirty="0">
                <a:solidFill>
                  <a:srgbClr val="000000"/>
                </a:solidFill>
                <a:latin typeface="Arial"/>
                <a:cs typeface="Arial"/>
              </a:rPr>
              <a:t>Enhanced Three-Level Structure:</a:t>
            </a:r>
            <a:endParaRPr lang="en-US" dirty="0"/>
          </a:p>
          <a:p>
            <a:pPr lvl="1">
              <a:buSzPts val="1800"/>
            </a:pPr>
            <a:r>
              <a:rPr lang="en-US" sz="1800" dirty="0">
                <a:solidFill>
                  <a:srgbClr val="000000"/>
                </a:solidFill>
                <a:latin typeface="Arial"/>
                <a:cs typeface="Arial"/>
              </a:rPr>
              <a:t>Short Labels: Clear, concise topic summaries</a:t>
            </a:r>
            <a:endParaRPr lang="en-US" dirty="0">
              <a:latin typeface="Arial" panose="020B0604020202020204" pitchFamily="34" charset="0"/>
              <a:cs typeface="Arial" panose="020B0604020202020204" pitchFamily="34" charset="0"/>
            </a:endParaRPr>
          </a:p>
          <a:p>
            <a:pPr lvl="1">
              <a:buSzPts val="1800"/>
            </a:pPr>
            <a:r>
              <a:rPr lang="en-US" sz="1800" dirty="0" err="1">
                <a:solidFill>
                  <a:srgbClr val="000000"/>
                </a:solidFill>
                <a:latin typeface="Arial"/>
                <a:cs typeface="Arial"/>
              </a:rPr>
              <a:t>Keyphrases</a:t>
            </a:r>
            <a:r>
              <a:rPr lang="en-US" sz="1800" dirty="0">
                <a:solidFill>
                  <a:srgbClr val="000000"/>
                </a:solidFill>
                <a:latin typeface="Arial"/>
                <a:cs typeface="Arial"/>
              </a:rPr>
              <a:t>: Granular sub-themes</a:t>
            </a:r>
            <a:endParaRPr lang="en-US" dirty="0">
              <a:latin typeface="Arial" panose="020B0604020202020204" pitchFamily="34" charset="0"/>
              <a:cs typeface="Arial" panose="020B0604020202020204" pitchFamily="34" charset="0"/>
            </a:endParaRPr>
          </a:p>
          <a:p>
            <a:pPr lvl="1">
              <a:buSzPts val="1800"/>
            </a:pPr>
            <a:r>
              <a:rPr lang="en-US" sz="1800" dirty="0">
                <a:solidFill>
                  <a:srgbClr val="000000"/>
                </a:solidFill>
                <a:latin typeface="Arial"/>
                <a:cs typeface="Arial"/>
              </a:rPr>
              <a:t>Descriptions: Rich context and scope</a:t>
            </a:r>
            <a:endParaRPr lang="en-US" dirty="0">
              <a:latin typeface="Arial" panose="020B0604020202020204" pitchFamily="34" charset="0"/>
              <a:cs typeface="Arial" panose="020B0604020202020204" pitchFamily="34" charset="0"/>
            </a:endParaRPr>
          </a:p>
          <a:p>
            <a:pPr lvl="1">
              <a:buClr>
                <a:srgbClr val="861F41"/>
              </a:buClr>
              <a:buSzPts val="1800"/>
            </a:pPr>
            <a:endParaRPr lang="en-US" sz="1800" dirty="0">
              <a:solidFill>
                <a:srgbClr val="000000"/>
              </a:solidFill>
              <a:latin typeface="Arial" panose="020B0604020202020204" pitchFamily="34" charset="0"/>
              <a:cs typeface="Arial" panose="020B0604020202020204" pitchFamily="34" charset="0"/>
            </a:endParaRPr>
          </a:p>
          <a:p>
            <a:pPr marL="50800" indent="0">
              <a:buClr>
                <a:srgbClr val="861F41"/>
              </a:buClr>
              <a:buSzPts val="1800"/>
              <a:buNone/>
            </a:pPr>
            <a:endParaRPr lang="en-US" sz="1800" dirty="0">
              <a:solidFill>
                <a:srgbClr val="000000"/>
              </a:solidFill>
              <a:latin typeface="Arial" panose="020B0604020202020204" pitchFamily="34" charset="0"/>
              <a:cs typeface="Arial" panose="020B0604020202020204" pitchFamily="34" charset="0"/>
            </a:endParaRPr>
          </a:p>
          <a:p>
            <a:pPr marL="50800" indent="0">
              <a:buClr>
                <a:srgbClr val="861F41"/>
              </a:buClr>
              <a:buSzPts val="1800"/>
              <a:buNone/>
            </a:pPr>
            <a:endParaRPr lang="en-US" sz="2400" dirty="0">
              <a:solidFill>
                <a:srgbClr val="000000"/>
              </a:solidFill>
            </a:endParaRPr>
          </a:p>
          <a:p>
            <a:pPr>
              <a:buClr>
                <a:srgbClr val="861F41"/>
              </a:buClr>
              <a:buSzPts val="1800"/>
              <a:buFont typeface="Wingdings"/>
              <a:buChar char="Ø"/>
            </a:pPr>
            <a:endParaRPr lang="en-US" sz="2400" dirty="0">
              <a:solidFill>
                <a:srgbClr val="000000"/>
              </a:solidFill>
              <a:latin typeface="Arial"/>
            </a:endParaRPr>
          </a:p>
          <a:p>
            <a:pPr>
              <a:buClr>
                <a:srgbClr val="861F41"/>
              </a:buClr>
              <a:buSzPts val="1800"/>
              <a:buFont typeface="Wingdings"/>
              <a:buChar char="Ø"/>
            </a:pPr>
            <a:endParaRPr lang="en-US" sz="2400" dirty="0">
              <a:solidFill>
                <a:srgbClr val="000000"/>
              </a:solidFill>
            </a:endParaRPr>
          </a:p>
          <a:p>
            <a:pPr>
              <a:buClr>
                <a:srgbClr val="861F41"/>
              </a:buClr>
              <a:buSzPts val="1800"/>
              <a:buFont typeface="Wingdings"/>
              <a:buChar char="Ø"/>
            </a:pPr>
            <a:endParaRPr lang="en-US" sz="2400" dirty="0">
              <a:solidFill>
                <a:srgbClr val="000000"/>
              </a:solidFill>
            </a:endParaRPr>
          </a:p>
          <a:p>
            <a:pPr marL="393700" indent="-342900">
              <a:buClr>
                <a:srgbClr val="861F41"/>
              </a:buClr>
              <a:buSzPts val="1800"/>
              <a:buFont typeface="Wingdings"/>
              <a:buChar char="Ø"/>
            </a:pPr>
            <a:endParaRPr lang="en-US" sz="2400" dirty="0">
              <a:solidFill>
                <a:srgbClr val="000000"/>
              </a:solidFill>
            </a:endParaRPr>
          </a:p>
          <a:p>
            <a:pPr marL="393700" indent="-342900">
              <a:buClr>
                <a:srgbClr val="861F41"/>
              </a:buClr>
              <a:buSzPts val="1800"/>
              <a:buFont typeface="Wingdings"/>
              <a:buChar char="Ø"/>
            </a:pPr>
            <a:endParaRPr lang="en-US" sz="2400" dirty="0">
              <a:solidFill>
                <a:srgbClr val="000000"/>
              </a:solidFill>
            </a:endParaRPr>
          </a:p>
          <a:p>
            <a:pPr marL="393700" indent="-342900">
              <a:buClr>
                <a:srgbClr val="861F41"/>
              </a:buClr>
              <a:buSzPts val="1800"/>
              <a:buFont typeface="Wingdings"/>
              <a:buChar char="Ø"/>
            </a:pPr>
            <a:endParaRPr lang="en-US" sz="2400" dirty="0">
              <a:solidFill>
                <a:srgbClr val="3A3C3D"/>
              </a:solidFill>
            </a:endParaRPr>
          </a:p>
          <a:p>
            <a:pPr marL="393700" indent="-342900">
              <a:buClr>
                <a:srgbClr val="861F41"/>
              </a:buClr>
              <a:buSzPts val="1800"/>
              <a:buFont typeface="Wingdings"/>
              <a:buChar char="Ø"/>
            </a:pPr>
            <a:endParaRPr lang="en-US" sz="2400" b="1" dirty="0">
              <a:solidFill>
                <a:srgbClr val="3A3C3D"/>
              </a:solidFill>
            </a:endParaRPr>
          </a:p>
          <a:p>
            <a:pPr marL="393700" lvl="1" indent="0">
              <a:lnSpc>
                <a:spcPct val="100000"/>
              </a:lnSpc>
              <a:spcBef>
                <a:spcPts val="0"/>
              </a:spcBef>
              <a:buClr>
                <a:srgbClr val="585C5E"/>
              </a:buClr>
              <a:buSzPts val="1800"/>
              <a:buNone/>
            </a:pPr>
            <a:endParaRPr lang="en-US" sz="2400" dirty="0">
              <a:solidFill>
                <a:srgbClr val="3A3C3D"/>
              </a:solidFill>
            </a:endParaRPr>
          </a:p>
          <a:p>
            <a:pPr marL="0" indent="0">
              <a:lnSpc>
                <a:spcPct val="100000"/>
              </a:lnSpc>
              <a:spcBef>
                <a:spcPts val="700"/>
              </a:spcBef>
              <a:spcAft>
                <a:spcPts val="700"/>
              </a:spcAft>
              <a:buClr>
                <a:srgbClr val="585C5E"/>
              </a:buClr>
              <a:buSzPts val="1800"/>
              <a:buNone/>
            </a:pPr>
            <a:endParaRPr lang="en-US" sz="2400" dirty="0">
              <a:solidFill>
                <a:srgbClr val="3A3C3D"/>
              </a:solidFill>
            </a:endParaRPr>
          </a:p>
        </p:txBody>
      </p:sp>
      <p:sp>
        <p:nvSpPr>
          <p:cNvPr id="4" name="TextBox 3">
            <a:extLst>
              <a:ext uri="{FF2B5EF4-FFF2-40B4-BE49-F238E27FC236}">
                <a16:creationId xmlns:a16="http://schemas.microsoft.com/office/drawing/2014/main" id="{FAE75CC8-3B9D-3748-ABCD-3262C13F5E68}"/>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33</a:t>
            </a:r>
          </a:p>
        </p:txBody>
      </p:sp>
      <p:sp>
        <p:nvSpPr>
          <p:cNvPr id="2" name="TextBox 1">
            <a:extLst>
              <a:ext uri="{FF2B5EF4-FFF2-40B4-BE49-F238E27FC236}">
                <a16:creationId xmlns:a16="http://schemas.microsoft.com/office/drawing/2014/main" id="{768EE91F-E65E-B97F-48AD-6118372FCA59}"/>
              </a:ext>
            </a:extLst>
          </p:cNvPr>
          <p:cNvSpPr txBox="1"/>
          <p:nvPr/>
        </p:nvSpPr>
        <p:spPr>
          <a:xfrm>
            <a:off x="532895" y="4219003"/>
            <a:ext cx="2464641" cy="369332"/>
          </a:xfrm>
          <a:prstGeom prst="rect">
            <a:avLst/>
          </a:prstGeom>
          <a:noFill/>
        </p:spPr>
        <p:txBody>
          <a:bodyPr wrap="square" rtlCol="0">
            <a:spAutoFit/>
          </a:bodyPr>
          <a:lstStyle/>
          <a:p>
            <a:r>
              <a:rPr lang="en-US" sz="1800" dirty="0"/>
              <a:t>Prior to enhancement:</a:t>
            </a:r>
          </a:p>
        </p:txBody>
      </p:sp>
    </p:spTree>
    <p:extLst>
      <p:ext uri="{BB962C8B-B14F-4D97-AF65-F5344CB8AC3E}">
        <p14:creationId xmlns:p14="http://schemas.microsoft.com/office/powerpoint/2010/main" val="1354588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dirty="0">
                <a:solidFill>
                  <a:schemeClr val="lt1"/>
                </a:solidFill>
                <a:latin typeface="Arial"/>
                <a:cs typeface="Arial"/>
              </a:rPr>
              <a:t>GPT-4 Enhanced Representations - 2</a:t>
            </a:r>
            <a:endParaRPr lang="en-US" dirty="0">
              <a:solidFill>
                <a:schemeClr val="lt1"/>
              </a:solidFill>
            </a:endParaRPr>
          </a:p>
        </p:txBody>
      </p:sp>
      <p:pic>
        <p:nvPicPr>
          <p:cNvPr id="4" name="Picture 3" descr="Table: Example of LLM-Enhanced Topic Representation">
            <a:extLst>
              <a:ext uri="{FF2B5EF4-FFF2-40B4-BE49-F238E27FC236}">
                <a16:creationId xmlns:a16="http://schemas.microsoft.com/office/drawing/2014/main" id="{3E5F35BD-7220-EBC5-D454-BCC1C4A17614}"/>
              </a:ext>
            </a:extLst>
          </p:cNvPr>
          <p:cNvPicPr>
            <a:picLocks noChangeAspect="1"/>
          </p:cNvPicPr>
          <p:nvPr/>
        </p:nvPicPr>
        <p:blipFill>
          <a:blip r:embed="rId3"/>
          <a:stretch>
            <a:fillRect/>
          </a:stretch>
        </p:blipFill>
        <p:spPr>
          <a:xfrm>
            <a:off x="2474411" y="833209"/>
            <a:ext cx="7243181" cy="6027926"/>
          </a:xfrm>
          <a:prstGeom prst="rect">
            <a:avLst/>
          </a:prstGeom>
        </p:spPr>
      </p:pic>
      <p:sp>
        <p:nvSpPr>
          <p:cNvPr id="3" name="TextBox 2">
            <a:extLst>
              <a:ext uri="{FF2B5EF4-FFF2-40B4-BE49-F238E27FC236}">
                <a16:creationId xmlns:a16="http://schemas.microsoft.com/office/drawing/2014/main" id="{C4175765-3226-EE88-AC8E-5016F21C7EA2}"/>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34</a:t>
            </a:r>
          </a:p>
        </p:txBody>
      </p:sp>
    </p:spTree>
    <p:extLst>
      <p:ext uri="{BB962C8B-B14F-4D97-AF65-F5344CB8AC3E}">
        <p14:creationId xmlns:p14="http://schemas.microsoft.com/office/powerpoint/2010/main" val="3578960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WECS Analysis of GPT-4 Generated Outputs</a:t>
            </a:r>
            <a:endParaRPr lang="en-US">
              <a:solidFill>
                <a:schemeClr val="lt1"/>
              </a:solidFill>
            </a:endParaRPr>
          </a:p>
        </p:txBody>
      </p:sp>
      <p:sp>
        <p:nvSpPr>
          <p:cNvPr id="13" name="Text">
            <a:extLst>
              <a:ext uri="{FF2B5EF4-FFF2-40B4-BE49-F238E27FC236}">
                <a16:creationId xmlns:a16="http://schemas.microsoft.com/office/drawing/2014/main" id="{0523020B-D0D0-E968-4C1D-0951EB45A739}"/>
              </a:ext>
            </a:extLst>
          </p:cNvPr>
          <p:cNvSpPr>
            <a:spLocks noGrp="1"/>
          </p:cNvSpPr>
          <p:nvPr>
            <p:ph type="body" sz="quarter" idx="10"/>
          </p:nvPr>
        </p:nvSpPr>
        <p:spPr>
          <a:xfrm>
            <a:off x="729666" y="3907529"/>
            <a:ext cx="11240250" cy="2757504"/>
          </a:xfrm>
        </p:spPr>
        <p:txBody>
          <a:bodyPr>
            <a:normAutofit/>
          </a:bodyPr>
          <a:lstStyle/>
          <a:p>
            <a:pPr>
              <a:buClr>
                <a:srgbClr val="861F41"/>
              </a:buClr>
              <a:buSzPts val="1800"/>
              <a:buFont typeface="Wingdings"/>
              <a:buChar char="Ø"/>
            </a:pPr>
            <a:r>
              <a:rPr lang="en-US" sz="1800" b="1" dirty="0">
                <a:solidFill>
                  <a:srgbClr val="000000"/>
                </a:solidFill>
                <a:latin typeface="Arial"/>
                <a:cs typeface="Arial"/>
              </a:rPr>
              <a:t>Perfect agreement</a:t>
            </a:r>
            <a:r>
              <a:rPr lang="en-US" sz="1800" dirty="0">
                <a:solidFill>
                  <a:srgbClr val="000000"/>
                </a:solidFill>
                <a:latin typeface="Arial"/>
                <a:cs typeface="Arial"/>
              </a:rPr>
              <a:t> occurs when all three topic representations consistently align with the same </a:t>
            </a:r>
            <a:r>
              <a:rPr lang="en-US" sz="1800" b="1" dirty="0">
                <a:solidFill>
                  <a:srgbClr val="000000"/>
                </a:solidFill>
                <a:latin typeface="Arial"/>
                <a:cs typeface="Arial"/>
              </a:rPr>
              <a:t>ProQuest department category</a:t>
            </a:r>
            <a:endParaRPr lang="en-US" sz="1800" dirty="0">
              <a:solidFill>
                <a:srgbClr val="000000"/>
              </a:solidFill>
              <a:latin typeface="Arial"/>
              <a:cs typeface="Arial"/>
            </a:endParaRPr>
          </a:p>
          <a:p>
            <a:pPr>
              <a:buClr>
                <a:srgbClr val="861F41"/>
              </a:buClr>
              <a:buSzPts val="1800"/>
              <a:buFont typeface="Wingdings"/>
              <a:buChar char="Ø"/>
            </a:pPr>
            <a:r>
              <a:rPr lang="en-US" sz="1800" dirty="0">
                <a:solidFill>
                  <a:srgbClr val="000000"/>
                </a:solidFill>
                <a:latin typeface="Arial"/>
                <a:cs typeface="Arial"/>
              </a:rPr>
              <a:t>73.3% perfect agreement (11/15 topics)</a:t>
            </a:r>
            <a:endParaRPr lang="en-US" sz="1800" b="1" dirty="0">
              <a:solidFill>
                <a:srgbClr val="861F41"/>
              </a:solidFill>
            </a:endParaRPr>
          </a:p>
          <a:p>
            <a:pPr>
              <a:buClr>
                <a:srgbClr val="861F41"/>
              </a:buClr>
              <a:buSzPts val="1800"/>
              <a:buFont typeface="Wingdings"/>
              <a:buChar char="Ø"/>
            </a:pPr>
            <a:r>
              <a:rPr lang="en-US" sz="1800" dirty="0">
                <a:solidFill>
                  <a:srgbClr val="000000"/>
                </a:solidFill>
                <a:latin typeface="Arial"/>
                <a:cs typeface="Arial"/>
              </a:rPr>
              <a:t>Highest matches:</a:t>
            </a:r>
            <a:endParaRPr lang="en-US" dirty="0"/>
          </a:p>
          <a:p>
            <a:pPr lvl="1">
              <a:buClr>
                <a:srgbClr val="861F41"/>
              </a:buClr>
              <a:buSzPts val="1800"/>
            </a:pPr>
            <a:r>
              <a:rPr lang="en-US" sz="1800" dirty="0">
                <a:solidFill>
                  <a:srgbClr val="000000"/>
                </a:solidFill>
                <a:latin typeface="Arial"/>
                <a:cs typeface="Arial"/>
              </a:rPr>
              <a:t>Geology (0.803)</a:t>
            </a:r>
            <a:endParaRPr lang="en-US" dirty="0">
              <a:latin typeface="Arial" panose="020B0604020202020204" pitchFamily="34" charset="0"/>
              <a:cs typeface="Arial" panose="020B0604020202020204" pitchFamily="34" charset="0"/>
            </a:endParaRPr>
          </a:p>
          <a:p>
            <a:pPr lvl="1">
              <a:buClr>
                <a:srgbClr val="861F41"/>
              </a:buClr>
              <a:buSzPts val="1800"/>
            </a:pPr>
            <a:r>
              <a:rPr lang="en-US" sz="1800" dirty="0">
                <a:solidFill>
                  <a:srgbClr val="000000"/>
                </a:solidFill>
                <a:latin typeface="Arial"/>
                <a:cs typeface="Arial"/>
              </a:rPr>
              <a:t>Materials Science (0.777)</a:t>
            </a:r>
            <a:endParaRPr lang="en-US" dirty="0">
              <a:latin typeface="Arial" panose="020B0604020202020204" pitchFamily="34" charset="0"/>
              <a:cs typeface="Arial" panose="020B0604020202020204" pitchFamily="34" charset="0"/>
            </a:endParaRPr>
          </a:p>
          <a:p>
            <a:pPr lvl="1">
              <a:buClr>
                <a:srgbClr val="861F41"/>
              </a:buClr>
              <a:buSzPts val="1800"/>
            </a:pPr>
            <a:r>
              <a:rPr lang="en-US" sz="1800" dirty="0">
                <a:solidFill>
                  <a:srgbClr val="000000"/>
                </a:solidFill>
                <a:latin typeface="Arial"/>
                <a:cs typeface="Arial"/>
              </a:rPr>
              <a:t>Political Identity (0.706)</a:t>
            </a:r>
            <a:endParaRPr lang="en-US" dirty="0">
              <a:latin typeface="Arial" panose="020B0604020202020204" pitchFamily="34" charset="0"/>
              <a:cs typeface="Arial" panose="020B0604020202020204" pitchFamily="34" charset="0"/>
            </a:endParaRPr>
          </a:p>
          <a:p>
            <a:pPr>
              <a:lnSpc>
                <a:spcPct val="150000"/>
              </a:lnSpc>
              <a:buClr>
                <a:srgbClr val="861F41"/>
              </a:buClr>
              <a:buSzPts val="1800"/>
              <a:buFont typeface="Wingdings"/>
              <a:buChar char="Ø"/>
            </a:pPr>
            <a:endParaRPr lang="en-US" sz="1800" dirty="0">
              <a:solidFill>
                <a:srgbClr val="000000"/>
              </a:solidFill>
            </a:endParaRPr>
          </a:p>
          <a:p>
            <a:pPr>
              <a:buClr>
                <a:srgbClr val="861F41"/>
              </a:buClr>
              <a:buSzPts val="1800"/>
              <a:buFont typeface="Wingdings"/>
              <a:buChar char="Ø"/>
            </a:pPr>
            <a:endParaRPr lang="en-US" sz="1800" dirty="0">
              <a:solidFill>
                <a:srgbClr val="000000"/>
              </a:solidFill>
            </a:endParaRPr>
          </a:p>
          <a:p>
            <a:pPr>
              <a:buClr>
                <a:srgbClr val="861F41"/>
              </a:buClr>
              <a:buSzPts val="1800"/>
              <a:buFont typeface="Wingdings"/>
              <a:buChar char="Ø"/>
            </a:pPr>
            <a:endParaRPr lang="en-US" sz="2400" dirty="0">
              <a:solidFill>
                <a:srgbClr val="000000"/>
              </a:solidFill>
            </a:endParaRPr>
          </a:p>
          <a:p>
            <a:pPr>
              <a:buClr>
                <a:srgbClr val="861F41"/>
              </a:buClr>
              <a:buSzPts val="1800"/>
              <a:buFont typeface="Wingdings"/>
              <a:buChar char="Ø"/>
            </a:pPr>
            <a:endParaRPr lang="en-US" sz="2400" b="1" dirty="0">
              <a:solidFill>
                <a:srgbClr val="000000"/>
              </a:solidFill>
            </a:endParaRPr>
          </a:p>
          <a:p>
            <a:pPr>
              <a:buClr>
                <a:srgbClr val="861F41"/>
              </a:buClr>
              <a:buSzPts val="1800"/>
              <a:buFont typeface="Wingdings"/>
              <a:buChar char="Ø"/>
            </a:pPr>
            <a:endParaRPr lang="en-US" sz="2400" dirty="0">
              <a:solidFill>
                <a:srgbClr val="000000"/>
              </a:solidFill>
              <a:latin typeface="Arial"/>
            </a:endParaRPr>
          </a:p>
          <a:p>
            <a:pPr>
              <a:buClr>
                <a:srgbClr val="861F41"/>
              </a:buClr>
              <a:buSzPts val="1800"/>
              <a:buFont typeface="Wingdings"/>
              <a:buChar char="Ø"/>
            </a:pPr>
            <a:endParaRPr lang="en-US" sz="2400" dirty="0">
              <a:solidFill>
                <a:srgbClr val="000000"/>
              </a:solidFill>
              <a:latin typeface="Arial"/>
              <a:cs typeface="Arial" panose="020B0604020202020204" pitchFamily="34" charset="0"/>
            </a:endParaRPr>
          </a:p>
          <a:p>
            <a:pPr>
              <a:buClr>
                <a:srgbClr val="861F41"/>
              </a:buClr>
              <a:buSzPts val="1800"/>
              <a:buFont typeface="Wingdings"/>
              <a:buChar char="Ø"/>
            </a:pPr>
            <a:endParaRPr lang="en-US" sz="2400" dirty="0">
              <a:solidFill>
                <a:srgbClr val="000000"/>
              </a:solidFill>
            </a:endParaRPr>
          </a:p>
          <a:p>
            <a:pPr>
              <a:buClr>
                <a:srgbClr val="861F41"/>
              </a:buClr>
              <a:buSzPts val="1800"/>
              <a:buFont typeface="Wingdings"/>
              <a:buChar char="Ø"/>
            </a:pPr>
            <a:endParaRPr lang="en-US" sz="2400" dirty="0">
              <a:solidFill>
                <a:srgbClr val="000000"/>
              </a:solidFill>
            </a:endParaRPr>
          </a:p>
          <a:p>
            <a:pPr marL="393700" indent="-342900">
              <a:buClr>
                <a:srgbClr val="861F41"/>
              </a:buClr>
              <a:buSzPts val="1800"/>
              <a:buFont typeface="Wingdings"/>
              <a:buChar char="Ø"/>
            </a:pPr>
            <a:endParaRPr lang="en-US" sz="2400" dirty="0">
              <a:solidFill>
                <a:srgbClr val="000000"/>
              </a:solidFill>
            </a:endParaRPr>
          </a:p>
          <a:p>
            <a:pPr marL="393700" indent="-342900">
              <a:buClr>
                <a:srgbClr val="861F41"/>
              </a:buClr>
              <a:buSzPts val="1800"/>
              <a:buFont typeface="Wingdings"/>
              <a:buChar char="Ø"/>
            </a:pPr>
            <a:endParaRPr lang="en-US" sz="2400" dirty="0">
              <a:solidFill>
                <a:srgbClr val="000000"/>
              </a:solidFill>
            </a:endParaRPr>
          </a:p>
          <a:p>
            <a:pPr marL="393700" indent="-342900">
              <a:buClr>
                <a:srgbClr val="861F41"/>
              </a:buClr>
              <a:buSzPts val="1800"/>
              <a:buFont typeface="Wingdings"/>
              <a:buChar char="Ø"/>
            </a:pPr>
            <a:endParaRPr lang="en-US" sz="2400" dirty="0">
              <a:solidFill>
                <a:srgbClr val="3A3C3D"/>
              </a:solidFill>
            </a:endParaRPr>
          </a:p>
          <a:p>
            <a:pPr marL="393700" indent="-342900">
              <a:buClr>
                <a:srgbClr val="861F41"/>
              </a:buClr>
              <a:buSzPts val="1800"/>
              <a:buFont typeface="Wingdings"/>
              <a:buChar char="Ø"/>
            </a:pPr>
            <a:endParaRPr lang="en-US" sz="2400" b="1" dirty="0">
              <a:solidFill>
                <a:srgbClr val="3A3C3D"/>
              </a:solidFill>
            </a:endParaRPr>
          </a:p>
          <a:p>
            <a:pPr marL="393700" lvl="1" indent="0">
              <a:lnSpc>
                <a:spcPct val="100000"/>
              </a:lnSpc>
              <a:spcBef>
                <a:spcPts val="0"/>
              </a:spcBef>
              <a:buClr>
                <a:srgbClr val="585C5E"/>
              </a:buClr>
              <a:buSzPts val="1800"/>
              <a:buNone/>
            </a:pPr>
            <a:endParaRPr lang="en-US" sz="2400" dirty="0">
              <a:solidFill>
                <a:srgbClr val="3A3C3D"/>
              </a:solidFill>
            </a:endParaRPr>
          </a:p>
          <a:p>
            <a:pPr marL="0" indent="0">
              <a:lnSpc>
                <a:spcPct val="100000"/>
              </a:lnSpc>
              <a:spcBef>
                <a:spcPts val="700"/>
              </a:spcBef>
              <a:spcAft>
                <a:spcPts val="700"/>
              </a:spcAft>
              <a:buClr>
                <a:srgbClr val="585C5E"/>
              </a:buClr>
              <a:buSzPts val="1800"/>
              <a:buNone/>
            </a:pPr>
            <a:endParaRPr lang="en-US" sz="2400" dirty="0">
              <a:solidFill>
                <a:srgbClr val="3A3C3D"/>
              </a:solidFill>
            </a:endParaRPr>
          </a:p>
        </p:txBody>
      </p:sp>
      <p:pic>
        <p:nvPicPr>
          <p:cNvPr id="2" name="Picture 1" descr="Table: Topics with Perfect ProQuest Department Agreement&#10;&quot;LLM-enhanced topics aligned strongly with ProQuest subject categories — for example, Materials Science (0.777), Geology (0.803), and Reservoir Engineering (0.839) showed high similarity, confirming semantic accuracy.&quot;">
            <a:extLst>
              <a:ext uri="{FF2B5EF4-FFF2-40B4-BE49-F238E27FC236}">
                <a16:creationId xmlns:a16="http://schemas.microsoft.com/office/drawing/2014/main" id="{1FC0DBB4-91FB-88BC-DCB9-3C7CD33DF3D7}"/>
              </a:ext>
            </a:extLst>
          </p:cNvPr>
          <p:cNvPicPr>
            <a:picLocks noChangeAspect="1"/>
          </p:cNvPicPr>
          <p:nvPr/>
        </p:nvPicPr>
        <p:blipFill>
          <a:blip r:embed="rId3"/>
          <a:stretch>
            <a:fillRect/>
          </a:stretch>
        </p:blipFill>
        <p:spPr>
          <a:xfrm>
            <a:off x="77828" y="938870"/>
            <a:ext cx="5338703" cy="2967213"/>
          </a:xfrm>
          <a:prstGeom prst="rect">
            <a:avLst/>
          </a:prstGeom>
        </p:spPr>
      </p:pic>
      <p:pic>
        <p:nvPicPr>
          <p:cNvPr id="3" name="Picture 2" descr="Table: Topics with Varied Department Alignment&#10;&quot;Some topics aligned differently across labels, keyphrases, and descriptions — for example, Cultural Narratives matched Cultural Anthropology by label but Film Studies by keyphrases and description.">
            <a:extLst>
              <a:ext uri="{FF2B5EF4-FFF2-40B4-BE49-F238E27FC236}">
                <a16:creationId xmlns:a16="http://schemas.microsoft.com/office/drawing/2014/main" id="{39D98733-320A-643C-907D-911A1474A6E2}"/>
              </a:ext>
            </a:extLst>
          </p:cNvPr>
          <p:cNvPicPr>
            <a:picLocks noChangeAspect="1"/>
          </p:cNvPicPr>
          <p:nvPr/>
        </p:nvPicPr>
        <p:blipFill>
          <a:blip r:embed="rId4"/>
          <a:stretch>
            <a:fillRect/>
          </a:stretch>
        </p:blipFill>
        <p:spPr>
          <a:xfrm>
            <a:off x="5509593" y="937435"/>
            <a:ext cx="6682417" cy="2022780"/>
          </a:xfrm>
          <a:prstGeom prst="rect">
            <a:avLst/>
          </a:prstGeom>
        </p:spPr>
      </p:pic>
      <p:sp>
        <p:nvSpPr>
          <p:cNvPr id="5" name="TextBox 4">
            <a:extLst>
              <a:ext uri="{FF2B5EF4-FFF2-40B4-BE49-F238E27FC236}">
                <a16:creationId xmlns:a16="http://schemas.microsoft.com/office/drawing/2014/main" id="{A18D4C63-82D2-72B9-1FC8-4507ADA64A28}"/>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35</a:t>
            </a:r>
          </a:p>
        </p:txBody>
      </p:sp>
    </p:spTree>
    <p:extLst>
      <p:ext uri="{BB962C8B-B14F-4D97-AF65-F5344CB8AC3E}">
        <p14:creationId xmlns:p14="http://schemas.microsoft.com/office/powerpoint/2010/main" val="3661988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Scaling to 333,867 Documents</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1459470" y="2611597"/>
            <a:ext cx="9276433" cy="4251106"/>
          </a:xfrm>
        </p:spPr>
        <p:txBody>
          <a:bodyPr>
            <a:normAutofit/>
          </a:bodyPr>
          <a:lstStyle/>
          <a:p>
            <a:pPr>
              <a:buClr>
                <a:srgbClr val="861F41"/>
              </a:buClr>
              <a:buSzPts val="1800"/>
              <a:buFont typeface="Wingdings"/>
              <a:buChar char="Ø"/>
            </a:pPr>
            <a:r>
              <a:rPr lang="en-US" sz="1800" b="1" dirty="0">
                <a:solidFill>
                  <a:srgbClr val="000000"/>
                </a:solidFill>
                <a:latin typeface="Arial"/>
                <a:cs typeface="Arial"/>
              </a:rPr>
              <a:t>Performance Trends:</a:t>
            </a:r>
            <a:endParaRPr lang="en-US" sz="1800" b="1" dirty="0"/>
          </a:p>
          <a:p>
            <a:pPr lvl="1">
              <a:buClr>
                <a:srgbClr val="861F41"/>
              </a:buClr>
              <a:buSzPts val="1800"/>
            </a:pPr>
            <a:r>
              <a:rPr lang="en-US" sz="1800" dirty="0">
                <a:solidFill>
                  <a:srgbClr val="000000"/>
                </a:solidFill>
                <a:latin typeface="Arial"/>
                <a:cs typeface="Arial"/>
              </a:rPr>
              <a:t>CV scores increased with higher topic counts (e.g., 0.726 to 0.741).</a:t>
            </a:r>
            <a:endParaRPr lang="en-US" dirty="0">
              <a:latin typeface="Arial" panose="020B0604020202020204" pitchFamily="34" charset="0"/>
              <a:cs typeface="Arial" panose="020B0604020202020204" pitchFamily="34" charset="0"/>
            </a:endParaRPr>
          </a:p>
          <a:p>
            <a:pPr lvl="1">
              <a:buClr>
                <a:srgbClr val="861F41"/>
              </a:buClr>
              <a:buSzPts val="1800"/>
            </a:pPr>
            <a:r>
              <a:rPr lang="en-US" sz="1800" dirty="0">
                <a:solidFill>
                  <a:srgbClr val="000000"/>
                </a:solidFill>
                <a:latin typeface="Arial"/>
                <a:cs typeface="Arial"/>
              </a:rPr>
              <a:t>Diversity decreased from 0.5827 (75 topics) to 0.4808 (125 topics).</a:t>
            </a:r>
            <a:endParaRPr lang="en-US" dirty="0">
              <a:latin typeface="Arial" panose="020B0604020202020204" pitchFamily="34" charset="0"/>
              <a:cs typeface="Arial" panose="020B0604020202020204" pitchFamily="34" charset="0"/>
            </a:endParaRPr>
          </a:p>
          <a:p>
            <a:pPr lvl="1">
              <a:buClr>
                <a:srgbClr val="861F41"/>
              </a:buClr>
              <a:buSzPts val="1800"/>
            </a:pPr>
            <a:r>
              <a:rPr lang="en-US" sz="1800" dirty="0">
                <a:solidFill>
                  <a:srgbClr val="000000"/>
                </a:solidFill>
                <a:latin typeface="Arial"/>
                <a:cs typeface="Arial"/>
              </a:rPr>
              <a:t>Embedding coherence remained low (∼0.34).</a:t>
            </a:r>
            <a:endParaRPr lang="en-US" dirty="0">
              <a:latin typeface="Arial" panose="020B0604020202020204" pitchFamily="34" charset="0"/>
              <a:cs typeface="Arial" panose="020B0604020202020204" pitchFamily="34" charset="0"/>
            </a:endParaRPr>
          </a:p>
          <a:p>
            <a:pPr>
              <a:buClr>
                <a:srgbClr val="861F41"/>
              </a:buClr>
              <a:buSzPts val="1800"/>
              <a:buFont typeface="Wingdings"/>
              <a:buChar char="Ø"/>
            </a:pPr>
            <a:r>
              <a:rPr lang="en-US" sz="1800" b="1" dirty="0">
                <a:solidFill>
                  <a:srgbClr val="000000"/>
                </a:solidFill>
                <a:latin typeface="Arial"/>
                <a:cs typeface="Arial"/>
              </a:rPr>
              <a:t>Challenges Identified:</a:t>
            </a:r>
            <a:endParaRPr lang="en-US" b="1" dirty="0"/>
          </a:p>
          <a:p>
            <a:pPr lvl="1">
              <a:buClr>
                <a:srgbClr val="861F41"/>
              </a:buClr>
              <a:buSzPts val="1800"/>
            </a:pPr>
            <a:r>
              <a:rPr lang="en-US" sz="1800" dirty="0">
                <a:solidFill>
                  <a:srgbClr val="000000"/>
                </a:solidFill>
                <a:latin typeface="Arial"/>
                <a:cs typeface="Calibri"/>
              </a:rPr>
              <a:t>K-means struggled to preserve diversity at scale.</a:t>
            </a:r>
            <a:endParaRPr lang="en-US" dirty="0">
              <a:latin typeface="Arial"/>
              <a:cs typeface="Calibri"/>
            </a:endParaRPr>
          </a:p>
          <a:p>
            <a:pPr lvl="1">
              <a:buClr>
                <a:srgbClr val="861F41"/>
              </a:buClr>
              <a:buSzPts val="1800"/>
            </a:pPr>
            <a:r>
              <a:rPr lang="en-US" sz="1800" dirty="0">
                <a:solidFill>
                  <a:srgbClr val="000000"/>
                </a:solidFill>
                <a:latin typeface="Arial"/>
              </a:rPr>
              <a:t>Embeddings lacked nuance for academic relationships.</a:t>
            </a:r>
            <a:endParaRPr lang="en-US" dirty="0">
              <a:latin typeface="Arial"/>
            </a:endParaRPr>
          </a:p>
          <a:p>
            <a:pPr>
              <a:buClr>
                <a:srgbClr val="861F41"/>
              </a:buClr>
              <a:buSzPts val="1800"/>
              <a:buFont typeface="Wingdings"/>
              <a:buChar char="Ø"/>
            </a:pPr>
            <a:r>
              <a:rPr lang="en-US" sz="1800" b="1" dirty="0">
                <a:solidFill>
                  <a:srgbClr val="000000"/>
                </a:solidFill>
                <a:latin typeface="Arial"/>
                <a:cs typeface="Arial"/>
              </a:rPr>
              <a:t>Practical Implications:</a:t>
            </a:r>
            <a:endParaRPr lang="en-US" b="1" dirty="0"/>
          </a:p>
          <a:p>
            <a:pPr lvl="1">
              <a:buClr>
                <a:srgbClr val="861F41"/>
              </a:buClr>
              <a:buSzPts val="1800"/>
            </a:pPr>
            <a:r>
              <a:rPr lang="en-US" sz="1800" dirty="0">
                <a:solidFill>
                  <a:srgbClr val="000000"/>
                </a:solidFill>
                <a:latin typeface="Arial"/>
                <a:cs typeface="Arial"/>
              </a:rPr>
              <a:t>Topic modeling algorithms may not scale effectively without adaptation.</a:t>
            </a:r>
            <a:endParaRPr lang="en-US" dirty="0">
              <a:latin typeface="Arial" panose="020B0604020202020204" pitchFamily="34" charset="0"/>
              <a:cs typeface="Arial" panose="020B0604020202020204" pitchFamily="34" charset="0"/>
            </a:endParaRPr>
          </a:p>
          <a:p>
            <a:pPr lvl="1">
              <a:buClr>
                <a:srgbClr val="861F41"/>
              </a:buClr>
              <a:buSzPts val="1800"/>
            </a:pPr>
            <a:r>
              <a:rPr lang="en-US" sz="1800" dirty="0">
                <a:solidFill>
                  <a:srgbClr val="000000"/>
                </a:solidFill>
                <a:latin typeface="Arial"/>
                <a:cs typeface="Arial"/>
              </a:rPr>
              <a:t>Need to balance computational efficiency with semantic quality.</a:t>
            </a:r>
            <a:endParaRPr lang="en-US" dirty="0">
              <a:latin typeface="Arial" panose="020B0604020202020204" pitchFamily="34" charset="0"/>
              <a:cs typeface="Arial" panose="020B0604020202020204" pitchFamily="34" charset="0"/>
            </a:endParaRPr>
          </a:p>
          <a:p>
            <a:pPr>
              <a:buClr>
                <a:srgbClr val="861F41"/>
              </a:buClr>
              <a:buSzPts val="1800"/>
              <a:buFont typeface="Wingdings"/>
              <a:buChar char="Ø"/>
            </a:pPr>
            <a:endParaRPr lang="en-US" sz="1800" dirty="0">
              <a:solidFill>
                <a:srgbClr val="000000"/>
              </a:solidFill>
              <a:latin typeface="Arial" panose="020B0604020202020204" pitchFamily="34" charset="0"/>
              <a:cs typeface="Arial" panose="020B0604020202020204" pitchFamily="34" charset="0"/>
            </a:endParaRPr>
          </a:p>
          <a:p>
            <a:pPr>
              <a:lnSpc>
                <a:spcPct val="120000"/>
              </a:lnSpc>
              <a:buClr>
                <a:srgbClr val="861F41"/>
              </a:buClr>
              <a:buSzPts val="1800"/>
              <a:buFont typeface="Wingdings"/>
              <a:buChar char="Ø"/>
            </a:pPr>
            <a:endParaRPr lang="en-US" sz="1800" dirty="0">
              <a:solidFill>
                <a:srgbClr val="000000"/>
              </a:solidFill>
              <a:latin typeface="Arial" panose="020B0604020202020204" pitchFamily="34" charset="0"/>
              <a:cs typeface="Arial" panose="020B0604020202020204" pitchFamily="34" charset="0"/>
            </a:endParaRPr>
          </a:p>
          <a:p>
            <a:pPr>
              <a:buClr>
                <a:srgbClr val="861F41"/>
              </a:buClr>
              <a:buSzPts val="1800"/>
              <a:buFont typeface="Wingdings"/>
              <a:buChar char="Ø"/>
            </a:pPr>
            <a:endParaRPr lang="en-US" sz="1800" dirty="0">
              <a:solidFill>
                <a:srgbClr val="000000"/>
              </a:solidFill>
            </a:endParaRPr>
          </a:p>
          <a:p>
            <a:pPr>
              <a:buClr>
                <a:srgbClr val="861F41"/>
              </a:buClr>
              <a:buSzPts val="1800"/>
              <a:buFont typeface="Wingdings"/>
              <a:buChar char="Ø"/>
            </a:pPr>
            <a:endParaRPr lang="en-US" sz="1800" dirty="0">
              <a:solidFill>
                <a:srgbClr val="000000"/>
              </a:solidFill>
            </a:endParaRPr>
          </a:p>
          <a:p>
            <a:pPr>
              <a:buClr>
                <a:srgbClr val="861F41"/>
              </a:buClr>
              <a:buSzPts val="1800"/>
              <a:buFont typeface="Wingdings"/>
              <a:buChar char="Ø"/>
            </a:pPr>
            <a:endParaRPr lang="en-US" sz="1800" dirty="0">
              <a:solidFill>
                <a:srgbClr val="000000"/>
              </a:solidFill>
              <a:latin typeface="Arial" panose="020B0604020202020204" pitchFamily="34" charset="0"/>
              <a:cs typeface="Arial" panose="020B0604020202020204" pitchFamily="34" charset="0"/>
            </a:endParaRPr>
          </a:p>
          <a:p>
            <a:pPr>
              <a:buClr>
                <a:srgbClr val="861F41"/>
              </a:buClr>
              <a:buSzPts val="1800"/>
              <a:buFont typeface="Wingdings"/>
              <a:buChar char="Ø"/>
            </a:pPr>
            <a:endParaRPr lang="en-US" sz="2400" dirty="0">
              <a:solidFill>
                <a:srgbClr val="000000"/>
              </a:solidFill>
            </a:endParaRPr>
          </a:p>
          <a:p>
            <a:pPr>
              <a:buClr>
                <a:srgbClr val="861F41"/>
              </a:buClr>
              <a:buSzPts val="1800"/>
              <a:buFont typeface="Wingdings"/>
              <a:buChar char="Ø"/>
            </a:pPr>
            <a:endParaRPr lang="en-US" sz="2400" b="1" dirty="0">
              <a:solidFill>
                <a:srgbClr val="000000"/>
              </a:solidFill>
              <a:latin typeface="Arial"/>
              <a:cs typeface="Arial"/>
            </a:endParaRPr>
          </a:p>
          <a:p>
            <a:pPr>
              <a:buClr>
                <a:srgbClr val="861F41"/>
              </a:buClr>
              <a:buSzPts val="1800"/>
              <a:buFont typeface="Wingdings"/>
              <a:buChar char="Ø"/>
            </a:pPr>
            <a:endParaRPr lang="en-US" sz="2400" dirty="0">
              <a:solidFill>
                <a:srgbClr val="000000"/>
              </a:solidFill>
              <a:latin typeface="Arial"/>
              <a:cs typeface="Arial" panose="020B0604020202020204" pitchFamily="34" charset="0"/>
            </a:endParaRPr>
          </a:p>
          <a:p>
            <a:pPr>
              <a:buClr>
                <a:srgbClr val="861F41"/>
              </a:buClr>
              <a:buSzPts val="1800"/>
              <a:buFont typeface="Wingdings"/>
              <a:buChar char="Ø"/>
            </a:pPr>
            <a:endParaRPr lang="en-US" sz="2400" dirty="0">
              <a:solidFill>
                <a:srgbClr val="000000"/>
              </a:solidFill>
              <a:latin typeface="Arial"/>
              <a:cs typeface="Arial"/>
            </a:endParaRPr>
          </a:p>
          <a:p>
            <a:pPr>
              <a:buClr>
                <a:srgbClr val="861F41"/>
              </a:buClr>
              <a:buSzPts val="1800"/>
              <a:buFont typeface="Wingdings"/>
              <a:buChar char="Ø"/>
            </a:pPr>
            <a:endParaRPr lang="en-US" sz="2400" dirty="0">
              <a:solidFill>
                <a:srgbClr val="000000"/>
              </a:solidFill>
            </a:endParaRPr>
          </a:p>
          <a:p>
            <a:pPr>
              <a:buClr>
                <a:srgbClr val="861F41"/>
              </a:buClr>
              <a:buSzPts val="1800"/>
              <a:buFont typeface="Wingdings"/>
              <a:buChar char="Ø"/>
            </a:pPr>
            <a:endParaRPr lang="en-US" sz="2400" dirty="0">
              <a:solidFill>
                <a:srgbClr val="000000"/>
              </a:solidFill>
            </a:endParaRPr>
          </a:p>
          <a:p>
            <a:pPr marL="393700" indent="-342900">
              <a:buClr>
                <a:srgbClr val="861F41"/>
              </a:buClr>
              <a:buSzPts val="1800"/>
              <a:buFont typeface="Wingdings"/>
              <a:buChar char="Ø"/>
            </a:pPr>
            <a:endParaRPr lang="en-US" sz="2400" dirty="0">
              <a:solidFill>
                <a:srgbClr val="000000"/>
              </a:solidFill>
            </a:endParaRPr>
          </a:p>
          <a:p>
            <a:pPr marL="393700" indent="-342900">
              <a:buClr>
                <a:srgbClr val="861F41"/>
              </a:buClr>
              <a:buSzPts val="1800"/>
              <a:buFont typeface="Wingdings"/>
              <a:buChar char="Ø"/>
            </a:pPr>
            <a:endParaRPr lang="en-US" sz="2400" dirty="0">
              <a:solidFill>
                <a:srgbClr val="000000"/>
              </a:solidFill>
            </a:endParaRPr>
          </a:p>
          <a:p>
            <a:pPr marL="393700" indent="-342900">
              <a:buClr>
                <a:srgbClr val="861F41"/>
              </a:buClr>
              <a:buSzPts val="1800"/>
              <a:buFont typeface="Wingdings"/>
              <a:buChar char="Ø"/>
            </a:pPr>
            <a:endParaRPr lang="en-US" sz="2400" dirty="0">
              <a:solidFill>
                <a:srgbClr val="3A3C3D"/>
              </a:solidFill>
            </a:endParaRPr>
          </a:p>
          <a:p>
            <a:pPr marL="393700" indent="-342900">
              <a:buClr>
                <a:srgbClr val="861F41"/>
              </a:buClr>
              <a:buSzPts val="1800"/>
              <a:buFont typeface="Wingdings"/>
              <a:buChar char="Ø"/>
            </a:pPr>
            <a:endParaRPr lang="en-US" sz="2400" b="1" dirty="0">
              <a:solidFill>
                <a:srgbClr val="3A3C3D"/>
              </a:solidFill>
            </a:endParaRPr>
          </a:p>
          <a:p>
            <a:pPr marL="393700" lvl="1" indent="0">
              <a:lnSpc>
                <a:spcPct val="100000"/>
              </a:lnSpc>
              <a:spcBef>
                <a:spcPts val="0"/>
              </a:spcBef>
              <a:buClr>
                <a:srgbClr val="585C5E"/>
              </a:buClr>
              <a:buSzPts val="1800"/>
              <a:buNone/>
            </a:pPr>
            <a:endParaRPr lang="en-US" sz="2400" dirty="0">
              <a:solidFill>
                <a:srgbClr val="3A3C3D"/>
              </a:solidFill>
              <a:latin typeface="Arial"/>
            </a:endParaRPr>
          </a:p>
          <a:p>
            <a:pPr marL="0" indent="0">
              <a:lnSpc>
                <a:spcPct val="100000"/>
              </a:lnSpc>
              <a:spcBef>
                <a:spcPts val="700"/>
              </a:spcBef>
              <a:spcAft>
                <a:spcPts val="700"/>
              </a:spcAft>
              <a:buClr>
                <a:srgbClr val="585C5E"/>
              </a:buClr>
              <a:buSzPts val="1800"/>
              <a:buNone/>
            </a:pPr>
            <a:endParaRPr lang="en-US" sz="2400" dirty="0">
              <a:solidFill>
                <a:srgbClr val="3A3C3D"/>
              </a:solidFill>
            </a:endParaRPr>
          </a:p>
        </p:txBody>
      </p:sp>
      <p:pic>
        <p:nvPicPr>
          <p:cNvPr id="3" name="Picture 2" descr="Table: Topic Modeling Performance at Scale&#10;As the number of topics increases from 50 to 125, coherence scores (CV and NPMI) improve slightly, but topic diversity decreases, showing a trade-off between semantic quality and coverage.">
            <a:extLst>
              <a:ext uri="{FF2B5EF4-FFF2-40B4-BE49-F238E27FC236}">
                <a16:creationId xmlns:a16="http://schemas.microsoft.com/office/drawing/2014/main" id="{55A62D0A-795E-B2AF-11B0-BE6FA67304C7}"/>
              </a:ext>
            </a:extLst>
          </p:cNvPr>
          <p:cNvPicPr>
            <a:picLocks noChangeAspect="1"/>
          </p:cNvPicPr>
          <p:nvPr/>
        </p:nvPicPr>
        <p:blipFill>
          <a:blip r:embed="rId3"/>
          <a:stretch>
            <a:fillRect/>
          </a:stretch>
        </p:blipFill>
        <p:spPr>
          <a:xfrm>
            <a:off x="3037187" y="990694"/>
            <a:ext cx="6705192" cy="1451944"/>
          </a:xfrm>
          <a:prstGeom prst="rect">
            <a:avLst/>
          </a:prstGeom>
        </p:spPr>
      </p:pic>
      <p:sp>
        <p:nvSpPr>
          <p:cNvPr id="5" name="TextBox 4">
            <a:extLst>
              <a:ext uri="{FF2B5EF4-FFF2-40B4-BE49-F238E27FC236}">
                <a16:creationId xmlns:a16="http://schemas.microsoft.com/office/drawing/2014/main" id="{8D92E50D-F05E-010E-DDC7-D27C40CA6516}"/>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36</a:t>
            </a:r>
          </a:p>
        </p:txBody>
      </p:sp>
    </p:spTree>
    <p:extLst>
      <p:ext uri="{BB962C8B-B14F-4D97-AF65-F5344CB8AC3E}">
        <p14:creationId xmlns:p14="http://schemas.microsoft.com/office/powerpoint/2010/main" val="3994164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0"/>
        <p:cNvGrpSpPr/>
        <p:nvPr/>
      </p:nvGrpSpPr>
      <p:grpSpPr>
        <a:xfrm>
          <a:off x="0" y="0"/>
          <a:ext cx="0" cy="0"/>
          <a:chOff x="0" y="0"/>
          <a:chExt cx="0" cy="0"/>
        </a:xfrm>
      </p:grpSpPr>
      <p:sp>
        <p:nvSpPr>
          <p:cNvPr id="161" name="Title"/>
          <p:cNvSpPr txBox="1">
            <a:spLocks noGrp="1"/>
          </p:cNvSpPr>
          <p:nvPr>
            <p:ph type="title" idx="4294967295"/>
          </p:nvPr>
        </p:nvSpPr>
        <p:spPr>
          <a:xfrm>
            <a:off x="3021078" y="2929128"/>
            <a:ext cx="6349385" cy="954103"/>
          </a:xfrm>
          <a:prstGeom prst="rect">
            <a:avLst/>
          </a:prstGeom>
          <a:noFill/>
          <a:ln>
            <a:noFill/>
          </a:ln>
        </p:spPr>
        <p:txBody>
          <a:bodyPr spcFirstLastPara="1" wrap="square" lIns="91425" tIns="45700" rIns="91425" bIns="45700" anchor="ctr" anchorCtr="0">
            <a:normAutofit/>
          </a:bodyPr>
          <a:lstStyle/>
          <a:p>
            <a:pPr algn="ctr"/>
            <a:r>
              <a:rPr lang="en-US" sz="4400">
                <a:solidFill>
                  <a:srgbClr val="F2F2F2"/>
                </a:solidFill>
              </a:rPr>
              <a:t>USER STUDY</a:t>
            </a:r>
          </a:p>
        </p:txBody>
      </p:sp>
    </p:spTree>
    <p:extLst>
      <p:ext uri="{BB962C8B-B14F-4D97-AF65-F5344CB8AC3E}">
        <p14:creationId xmlns:p14="http://schemas.microsoft.com/office/powerpoint/2010/main" val="3873536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Introduction – Context</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1038463" cy="5559407"/>
          </a:xfrm>
        </p:spPr>
        <p:txBody>
          <a:bodyPr>
            <a:normAutofit/>
          </a:bodyPr>
          <a:lstStyle/>
          <a:p>
            <a:pPr>
              <a:lnSpc>
                <a:spcPct val="200000"/>
              </a:lnSpc>
              <a:buClr>
                <a:srgbClr val="861F41"/>
              </a:buClr>
              <a:buSzPts val="1800"/>
              <a:buFont typeface="Wingdings"/>
              <a:buChar char="Ø"/>
            </a:pPr>
            <a:r>
              <a:rPr lang="en-US" sz="2200">
                <a:solidFill>
                  <a:srgbClr val="3A3C3D"/>
                </a:solidFill>
                <a:latin typeface="Arial"/>
                <a:cs typeface="Arial"/>
              </a:rPr>
              <a:t>The volume of scholarly content (e.g., research papers, ETDs) is growing rapidly, creating challenges in organization and accessibility.</a:t>
            </a:r>
            <a:endParaRPr lang="en-US" sz="2200"/>
          </a:p>
          <a:p>
            <a:pPr>
              <a:lnSpc>
                <a:spcPct val="200000"/>
              </a:lnSpc>
              <a:buClr>
                <a:srgbClr val="861F41"/>
              </a:buClr>
              <a:buSzPts val="1800"/>
              <a:buFont typeface="Wingdings"/>
              <a:buChar char="Ø"/>
            </a:pPr>
            <a:r>
              <a:rPr lang="en-US" sz="2200">
                <a:solidFill>
                  <a:srgbClr val="3A3C3D"/>
                </a:solidFill>
                <a:latin typeface="Arial"/>
                <a:cs typeface="Arial"/>
              </a:rPr>
              <a:t>Virginia Tech pioneered electronic theses and dissertations (ETDs), leading efforts for global accessibility.</a:t>
            </a:r>
            <a:endParaRPr lang="en-US" sz="2200"/>
          </a:p>
          <a:p>
            <a:pPr marL="393700" indent="-342900">
              <a:buClr>
                <a:srgbClr val="861F41"/>
              </a:buClr>
              <a:buSzPts val="1800"/>
              <a:buFont typeface="Wingdings"/>
              <a:buChar char="Ø"/>
            </a:pPr>
            <a:endParaRPr lang="en-US" sz="1800" b="1">
              <a:solidFill>
                <a:srgbClr val="3A3C3D"/>
              </a:solidFill>
            </a:endParaRPr>
          </a:p>
          <a:p>
            <a:pPr marL="393700" lvl="1" indent="0">
              <a:lnSpc>
                <a:spcPct val="100000"/>
              </a:lnSpc>
              <a:spcBef>
                <a:spcPts val="0"/>
              </a:spcBef>
              <a:buClr>
                <a:srgbClr val="585C5E"/>
              </a:buClr>
              <a:buSzPts val="1800"/>
              <a:buNone/>
            </a:pPr>
            <a:endParaRPr lang="en-US" sz="1800">
              <a:solidFill>
                <a:srgbClr val="3A3C3D"/>
              </a:solidFill>
            </a:endParaRPr>
          </a:p>
          <a:p>
            <a:pPr marL="0" indent="0">
              <a:lnSpc>
                <a:spcPct val="100000"/>
              </a:lnSpc>
              <a:spcBef>
                <a:spcPts val="700"/>
              </a:spcBef>
              <a:spcAft>
                <a:spcPts val="700"/>
              </a:spcAft>
              <a:buClr>
                <a:srgbClr val="585C5E"/>
              </a:buClr>
              <a:buSzPts val="1800"/>
              <a:buNone/>
            </a:pPr>
            <a:endParaRPr lang="en-US" sz="1800">
              <a:solidFill>
                <a:srgbClr val="3A3C3D"/>
              </a:solidFill>
            </a:endParaRPr>
          </a:p>
        </p:txBody>
      </p:sp>
      <p:sp>
        <p:nvSpPr>
          <p:cNvPr id="3" name="TextBox 2">
            <a:extLst>
              <a:ext uri="{FF2B5EF4-FFF2-40B4-BE49-F238E27FC236}">
                <a16:creationId xmlns:a16="http://schemas.microsoft.com/office/drawing/2014/main" id="{29129201-AECB-27BB-C6C1-A9E0066C0FA3}"/>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a:t>
            </a:r>
          </a:p>
        </p:txBody>
      </p:sp>
    </p:spTree>
    <p:extLst>
      <p:ext uri="{BB962C8B-B14F-4D97-AF65-F5344CB8AC3E}">
        <p14:creationId xmlns:p14="http://schemas.microsoft.com/office/powerpoint/2010/main" val="2017385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Overview</a:t>
            </a:r>
            <a:endParaRPr lang="en-US" sz="4000">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1038463" cy="5559407"/>
          </a:xfrm>
        </p:spPr>
        <p:txBody>
          <a:bodyPr>
            <a:normAutofit/>
          </a:bodyPr>
          <a:lstStyle/>
          <a:p>
            <a:pPr marL="393700" indent="-342900">
              <a:lnSpc>
                <a:spcPct val="150000"/>
              </a:lnSpc>
              <a:buClr>
                <a:srgbClr val="861F41"/>
              </a:buClr>
              <a:buSzPts val="1800"/>
              <a:buFont typeface="Wingdings"/>
              <a:buChar char="Ø"/>
            </a:pPr>
            <a:r>
              <a:rPr lang="en-US" sz="1800" b="1" dirty="0">
                <a:solidFill>
                  <a:srgbClr val="000000"/>
                </a:solidFill>
                <a:latin typeface="Arial"/>
                <a:cs typeface="Arial"/>
              </a:rPr>
              <a:t>Objectives:</a:t>
            </a:r>
            <a:endParaRPr lang="en-US" sz="1800" b="1" dirty="0">
              <a:solidFill>
                <a:srgbClr val="861F41"/>
              </a:solidFill>
            </a:endParaRPr>
          </a:p>
          <a:p>
            <a:pPr lvl="1">
              <a:lnSpc>
                <a:spcPct val="150000"/>
              </a:lnSpc>
              <a:buClr>
                <a:srgbClr val="861F41"/>
              </a:buClr>
              <a:buSzPts val="1800"/>
            </a:pPr>
            <a:r>
              <a:rPr lang="en-US" sz="1800" dirty="0">
                <a:solidFill>
                  <a:srgbClr val="000000"/>
                </a:solidFill>
                <a:latin typeface="Arial"/>
                <a:cs typeface="Arial"/>
              </a:rPr>
              <a:t>To evaluate the clarity, relevance, and accuracy of LLM-enhanced topic representations.</a:t>
            </a:r>
            <a:endParaRPr lang="en-US" dirty="0">
              <a:latin typeface="Arial" panose="020B0604020202020204" pitchFamily="34" charset="0"/>
              <a:cs typeface="Arial" panose="020B0604020202020204" pitchFamily="34" charset="0"/>
            </a:endParaRPr>
          </a:p>
          <a:p>
            <a:pPr lvl="1">
              <a:lnSpc>
                <a:spcPct val="150000"/>
              </a:lnSpc>
              <a:buClr>
                <a:srgbClr val="861F41"/>
              </a:buClr>
              <a:buSzPts val="1800"/>
            </a:pPr>
            <a:r>
              <a:rPr lang="en-US" sz="1800" dirty="0">
                <a:solidFill>
                  <a:srgbClr val="000000"/>
                </a:solidFill>
                <a:latin typeface="Arial"/>
                <a:cs typeface="Arial"/>
              </a:rPr>
              <a:t>To understand user preferences across different representation types.</a:t>
            </a:r>
            <a:endParaRPr lang="en-US" dirty="0">
              <a:latin typeface="Arial" panose="020B0604020202020204" pitchFamily="34" charset="0"/>
              <a:cs typeface="Arial" panose="020B0604020202020204" pitchFamily="34" charset="0"/>
            </a:endParaRPr>
          </a:p>
          <a:p>
            <a:pPr>
              <a:lnSpc>
                <a:spcPct val="150000"/>
              </a:lnSpc>
              <a:buClr>
                <a:srgbClr val="861F41"/>
              </a:buClr>
              <a:buSzPts val="1800"/>
              <a:buFont typeface="Wingdings"/>
              <a:buChar char="Ø"/>
            </a:pPr>
            <a:r>
              <a:rPr lang="en-US" sz="1800" b="1" dirty="0">
                <a:solidFill>
                  <a:srgbClr val="000000"/>
                </a:solidFill>
                <a:latin typeface="Arial"/>
                <a:cs typeface="Arial"/>
              </a:rPr>
              <a:t>Study Design:</a:t>
            </a:r>
            <a:endParaRPr lang="en-US" dirty="0"/>
          </a:p>
          <a:p>
            <a:pPr lvl="1">
              <a:lnSpc>
                <a:spcPct val="150000"/>
              </a:lnSpc>
              <a:buClr>
                <a:srgbClr val="861F41"/>
              </a:buClr>
              <a:buSzPts val="1800"/>
            </a:pPr>
            <a:r>
              <a:rPr lang="en-US" sz="1800" dirty="0">
                <a:solidFill>
                  <a:srgbClr val="000000"/>
                </a:solidFill>
                <a:latin typeface="Arial"/>
                <a:cs typeface="Arial"/>
              </a:rPr>
              <a:t>15 topics, 4 representation types (Keywords, </a:t>
            </a:r>
            <a:r>
              <a:rPr lang="en-US" sz="1800" dirty="0" err="1">
                <a:solidFill>
                  <a:srgbClr val="000000"/>
                </a:solidFill>
                <a:latin typeface="Arial"/>
                <a:cs typeface="Arial"/>
              </a:rPr>
              <a:t>Keyphrases</a:t>
            </a:r>
            <a:r>
              <a:rPr lang="en-US" sz="1800" dirty="0">
                <a:solidFill>
                  <a:srgbClr val="000000"/>
                </a:solidFill>
                <a:latin typeface="Arial"/>
                <a:cs typeface="Arial"/>
              </a:rPr>
              <a:t>, Labels, Descriptions).</a:t>
            </a:r>
            <a:endParaRPr lang="en-US" dirty="0">
              <a:latin typeface="Arial" panose="020B0604020202020204" pitchFamily="34" charset="0"/>
              <a:cs typeface="Arial" panose="020B0604020202020204" pitchFamily="34" charset="0"/>
            </a:endParaRPr>
          </a:p>
          <a:p>
            <a:pPr lvl="1">
              <a:lnSpc>
                <a:spcPct val="150000"/>
              </a:lnSpc>
              <a:buClr>
                <a:srgbClr val="861F41"/>
              </a:buClr>
              <a:buSzPts val="1800"/>
            </a:pPr>
            <a:r>
              <a:rPr lang="en-US" sz="1800" dirty="0">
                <a:solidFill>
                  <a:srgbClr val="000000"/>
                </a:solidFill>
                <a:latin typeface="Arial"/>
                <a:cs typeface="Arial"/>
              </a:rPr>
              <a:t>Participants evaluated representations for 10 selected topics.</a:t>
            </a:r>
            <a:endParaRPr lang="en-US" dirty="0">
              <a:latin typeface="Arial" panose="020B0604020202020204" pitchFamily="34" charset="0"/>
              <a:cs typeface="Arial" panose="020B0604020202020204" pitchFamily="34" charset="0"/>
            </a:endParaRPr>
          </a:p>
          <a:p>
            <a:pPr>
              <a:lnSpc>
                <a:spcPct val="150000"/>
              </a:lnSpc>
              <a:buClr>
                <a:srgbClr val="861F41"/>
              </a:buClr>
              <a:buSzPts val="1800"/>
              <a:buFont typeface="Wingdings"/>
              <a:buChar char="Ø"/>
            </a:pPr>
            <a:r>
              <a:rPr lang="en-US" sz="1800" b="1" dirty="0">
                <a:solidFill>
                  <a:srgbClr val="000000"/>
                </a:solidFill>
                <a:latin typeface="Arial"/>
                <a:cs typeface="Arial"/>
              </a:rPr>
              <a:t>Participant Demographics:</a:t>
            </a:r>
            <a:endParaRPr lang="en-US" dirty="0"/>
          </a:p>
          <a:p>
            <a:pPr lvl="1">
              <a:lnSpc>
                <a:spcPct val="150000"/>
              </a:lnSpc>
              <a:buClr>
                <a:srgbClr val="861F41"/>
              </a:buClr>
              <a:buSzPts val="1800"/>
            </a:pPr>
            <a:r>
              <a:rPr lang="en-US" sz="1800" dirty="0">
                <a:solidFill>
                  <a:srgbClr val="000000"/>
                </a:solidFill>
                <a:latin typeface="Arial"/>
                <a:cs typeface="Arial"/>
              </a:rPr>
              <a:t>Current: 7 participants (4 CS, 1 Biochemistry, 1 Civil Engineering, 1 </a:t>
            </a:r>
            <a:r>
              <a:rPr lang="en-US" sz="1800" dirty="0">
                <a:solidFill>
                  <a:srgbClr val="000000"/>
                </a:solidFill>
                <a:latin typeface="Arial"/>
              </a:rPr>
              <a:t>Veterinary Science</a:t>
            </a:r>
            <a:r>
              <a:rPr lang="en-US" sz="1800" dirty="0">
                <a:solidFill>
                  <a:srgbClr val="000000"/>
                </a:solidFill>
                <a:latin typeface="Arial"/>
                <a:cs typeface="Arial"/>
              </a:rPr>
              <a:t>).</a:t>
            </a:r>
            <a:endParaRPr lang="en-US" dirty="0">
              <a:latin typeface="Arial" panose="020B0604020202020204" pitchFamily="34" charset="0"/>
              <a:cs typeface="Arial" panose="020B0604020202020204" pitchFamily="34" charset="0"/>
            </a:endParaRPr>
          </a:p>
          <a:p>
            <a:pPr lvl="1">
              <a:lnSpc>
                <a:spcPct val="150000"/>
              </a:lnSpc>
              <a:buClr>
                <a:srgbClr val="861F41"/>
              </a:buClr>
              <a:buSzPts val="1800"/>
            </a:pPr>
            <a:r>
              <a:rPr lang="en-US" sz="1800" dirty="0">
                <a:solidFill>
                  <a:srgbClr val="000000"/>
                </a:solidFill>
                <a:latin typeface="Arial"/>
                <a:cs typeface="Arial"/>
              </a:rPr>
              <a:t>Target: 40 participants, including faculty, graduate students, and researchers.</a:t>
            </a:r>
            <a:endParaRPr lang="en-US" dirty="0">
              <a:latin typeface="Arial" panose="020B0604020202020204" pitchFamily="34" charset="0"/>
              <a:cs typeface="Arial" panose="020B0604020202020204" pitchFamily="34" charset="0"/>
            </a:endParaRPr>
          </a:p>
          <a:p>
            <a:pPr marL="393700" indent="-342900">
              <a:lnSpc>
                <a:spcPct val="150000"/>
              </a:lnSpc>
              <a:buClr>
                <a:srgbClr val="861F41"/>
              </a:buClr>
              <a:buSzPts val="1800"/>
              <a:buFont typeface="Wingdings"/>
              <a:buChar char="Ø"/>
            </a:pPr>
            <a:endParaRPr lang="en-US" sz="1800" dirty="0">
              <a:solidFill>
                <a:srgbClr val="000000"/>
              </a:solidFill>
            </a:endParaRPr>
          </a:p>
          <a:p>
            <a:pPr marL="393700" indent="-342900">
              <a:buClr>
                <a:srgbClr val="861F41"/>
              </a:buClr>
              <a:buSzPts val="1800"/>
              <a:buFont typeface="Wingdings"/>
              <a:buChar char="Ø"/>
            </a:pPr>
            <a:endParaRPr lang="en-US" sz="2400" dirty="0">
              <a:solidFill>
                <a:srgbClr val="3A3C3D"/>
              </a:solidFill>
            </a:endParaRPr>
          </a:p>
          <a:p>
            <a:pPr marL="393700" indent="-342900">
              <a:buClr>
                <a:srgbClr val="861F41"/>
              </a:buClr>
              <a:buSzPts val="1800"/>
              <a:buFont typeface="Wingdings"/>
              <a:buChar char="Ø"/>
            </a:pPr>
            <a:endParaRPr lang="en-US" sz="1800" b="1" dirty="0">
              <a:solidFill>
                <a:srgbClr val="3A3C3D"/>
              </a:solidFill>
            </a:endParaRPr>
          </a:p>
          <a:p>
            <a:pPr marL="393700" lvl="1" indent="0">
              <a:lnSpc>
                <a:spcPct val="100000"/>
              </a:lnSpc>
              <a:spcBef>
                <a:spcPts val="0"/>
              </a:spcBef>
              <a:buClr>
                <a:srgbClr val="585C5E"/>
              </a:buClr>
              <a:buSzPts val="1800"/>
              <a:buNone/>
            </a:pPr>
            <a:endParaRPr lang="en-US" sz="1800" dirty="0">
              <a:solidFill>
                <a:srgbClr val="3A3C3D"/>
              </a:solidFill>
            </a:endParaRPr>
          </a:p>
          <a:p>
            <a:pPr marL="0" indent="0">
              <a:lnSpc>
                <a:spcPct val="100000"/>
              </a:lnSpc>
              <a:spcBef>
                <a:spcPts val="700"/>
              </a:spcBef>
              <a:spcAft>
                <a:spcPts val="700"/>
              </a:spcAft>
              <a:buClr>
                <a:srgbClr val="585C5E"/>
              </a:buClr>
              <a:buSzPts val="1800"/>
              <a:buNone/>
            </a:pPr>
            <a:endParaRPr lang="en-US" sz="1800" dirty="0">
              <a:solidFill>
                <a:srgbClr val="3A3C3D"/>
              </a:solidFill>
            </a:endParaRPr>
          </a:p>
        </p:txBody>
      </p:sp>
      <p:sp>
        <p:nvSpPr>
          <p:cNvPr id="4" name="TextBox 3">
            <a:extLst>
              <a:ext uri="{FF2B5EF4-FFF2-40B4-BE49-F238E27FC236}">
                <a16:creationId xmlns:a16="http://schemas.microsoft.com/office/drawing/2014/main" id="{62D09C98-097F-47BC-CDCB-0FF8E815C196}"/>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37</a:t>
            </a:r>
          </a:p>
        </p:txBody>
      </p:sp>
    </p:spTree>
    <p:extLst>
      <p:ext uri="{BB962C8B-B14F-4D97-AF65-F5344CB8AC3E}">
        <p14:creationId xmlns:p14="http://schemas.microsoft.com/office/powerpoint/2010/main" val="1626669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Study Procedure</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1038463" cy="5559407"/>
          </a:xfrm>
        </p:spPr>
        <p:txBody>
          <a:bodyPr>
            <a:normAutofit/>
          </a:bodyPr>
          <a:lstStyle/>
          <a:p>
            <a:pPr>
              <a:lnSpc>
                <a:spcPct val="150000"/>
              </a:lnSpc>
              <a:buClr>
                <a:srgbClr val="861F41"/>
              </a:buClr>
              <a:buSzPts val="1800"/>
              <a:buFont typeface="Wingdings"/>
              <a:buChar char="Ø"/>
            </a:pPr>
            <a:r>
              <a:rPr lang="en-US" sz="1800" b="1">
                <a:solidFill>
                  <a:srgbClr val="000000"/>
                </a:solidFill>
                <a:latin typeface="Arial"/>
                <a:cs typeface="Arial"/>
              </a:rPr>
              <a:t>Topic Selection:</a:t>
            </a:r>
            <a:endParaRPr lang="en-US"/>
          </a:p>
          <a:p>
            <a:pPr lvl="1">
              <a:lnSpc>
                <a:spcPct val="150000"/>
              </a:lnSpc>
              <a:buClr>
                <a:srgbClr val="861F41"/>
              </a:buClr>
              <a:buSzPts val="1800"/>
            </a:pPr>
            <a:r>
              <a:rPr lang="en-US" sz="1800">
                <a:solidFill>
                  <a:srgbClr val="000000"/>
                </a:solidFill>
                <a:latin typeface="Arial"/>
                <a:cs typeface="Arial"/>
              </a:rPr>
              <a:t>From 15 topics, participants selected 10 based on their expertise.</a:t>
            </a:r>
            <a:endParaRPr lang="en-US">
              <a:latin typeface="Arial" panose="020B0604020202020204" pitchFamily="34" charset="0"/>
              <a:cs typeface="Arial" panose="020B0604020202020204" pitchFamily="34" charset="0"/>
            </a:endParaRPr>
          </a:p>
          <a:p>
            <a:pPr>
              <a:lnSpc>
                <a:spcPct val="150000"/>
              </a:lnSpc>
              <a:buClr>
                <a:srgbClr val="861F41"/>
              </a:buClr>
              <a:buSzPts val="1800"/>
              <a:buFont typeface="Wingdings"/>
              <a:buChar char="Ø"/>
            </a:pPr>
            <a:r>
              <a:rPr lang="en-US" sz="1800" b="1">
                <a:solidFill>
                  <a:srgbClr val="000000"/>
                </a:solidFill>
                <a:latin typeface="Arial"/>
                <a:cs typeface="Arial"/>
              </a:rPr>
              <a:t>Evaluation Task:</a:t>
            </a:r>
            <a:endParaRPr lang="en-US"/>
          </a:p>
          <a:p>
            <a:pPr lvl="1">
              <a:lnSpc>
                <a:spcPct val="150000"/>
              </a:lnSpc>
              <a:buClr>
                <a:srgbClr val="861F41"/>
              </a:buClr>
              <a:buSzPts val="1800"/>
            </a:pPr>
            <a:r>
              <a:rPr lang="en-US" sz="1800">
                <a:solidFill>
                  <a:srgbClr val="000000"/>
                </a:solidFill>
                <a:latin typeface="Arial"/>
                <a:cs typeface="Arial"/>
              </a:rPr>
              <a:t>Read two abstracts per topic.</a:t>
            </a:r>
            <a:endParaRPr lang="en-US">
              <a:latin typeface="Arial" panose="020B0604020202020204" pitchFamily="34" charset="0"/>
              <a:cs typeface="Arial" panose="020B0604020202020204" pitchFamily="34" charset="0"/>
            </a:endParaRPr>
          </a:p>
          <a:p>
            <a:pPr lvl="1">
              <a:lnSpc>
                <a:spcPct val="150000"/>
              </a:lnSpc>
              <a:buClr>
                <a:srgbClr val="861F41"/>
              </a:buClr>
              <a:buSzPts val="1800"/>
            </a:pPr>
            <a:r>
              <a:rPr lang="en-US" sz="1800">
                <a:solidFill>
                  <a:srgbClr val="000000"/>
                </a:solidFill>
                <a:latin typeface="Arial"/>
                <a:cs typeface="Arial"/>
              </a:rPr>
              <a:t>Rated 4 representation types on clarity, relevance, and accuracy using a 3-point Likert scale.</a:t>
            </a:r>
            <a:endParaRPr lang="en-US">
              <a:latin typeface="Arial" panose="020B0604020202020204" pitchFamily="34" charset="0"/>
              <a:cs typeface="Arial" panose="020B0604020202020204" pitchFamily="34" charset="0"/>
            </a:endParaRPr>
          </a:p>
          <a:p>
            <a:pPr lvl="2">
              <a:buClr>
                <a:srgbClr val="861F41"/>
              </a:buClr>
              <a:buSzPts val="1800"/>
              <a:buFont typeface="Wingdings,Sans-Serif"/>
              <a:buChar char="§"/>
            </a:pPr>
            <a:r>
              <a:rPr lang="en-US" sz="1700" b="1">
                <a:solidFill>
                  <a:srgbClr val="000000"/>
                </a:solidFill>
                <a:latin typeface="Arial"/>
                <a:cs typeface="Arial"/>
              </a:rPr>
              <a:t>Accuracy</a:t>
            </a:r>
            <a:r>
              <a:rPr lang="en-US" sz="1700">
                <a:solidFill>
                  <a:srgbClr val="000000"/>
                </a:solidFill>
                <a:latin typeface="Arial"/>
                <a:cs typeface="Arial"/>
              </a:rPr>
              <a:t>: Alignment with the given abstracts.</a:t>
            </a:r>
          </a:p>
          <a:p>
            <a:pPr lvl="2">
              <a:buClr>
                <a:srgbClr val="861F41"/>
              </a:buClr>
              <a:buSzPts val="1800"/>
              <a:buFont typeface="Wingdings,Sans-Serif"/>
              <a:buChar char="§"/>
            </a:pPr>
            <a:r>
              <a:rPr lang="en-US" sz="1700" b="1">
                <a:solidFill>
                  <a:srgbClr val="000000"/>
                </a:solidFill>
                <a:latin typeface="Arial"/>
                <a:cs typeface="Arial"/>
              </a:rPr>
              <a:t>Clarity</a:t>
            </a:r>
            <a:r>
              <a:rPr lang="en-US" sz="1700">
                <a:solidFill>
                  <a:srgbClr val="000000"/>
                </a:solidFill>
                <a:latin typeface="Arial"/>
                <a:cs typeface="Arial"/>
              </a:rPr>
              <a:t>: Ease of understanding.</a:t>
            </a:r>
          </a:p>
          <a:p>
            <a:pPr lvl="2">
              <a:buClr>
                <a:srgbClr val="861F41"/>
              </a:buClr>
              <a:buSzPts val="1800"/>
              <a:buFont typeface="Wingdings,Sans-Serif"/>
              <a:buChar char="§"/>
            </a:pPr>
            <a:r>
              <a:rPr lang="en-US" sz="1700" b="1">
                <a:solidFill>
                  <a:srgbClr val="000000"/>
                </a:solidFill>
                <a:latin typeface="Arial"/>
                <a:cs typeface="Arial"/>
              </a:rPr>
              <a:t>Relevance</a:t>
            </a:r>
            <a:r>
              <a:rPr lang="en-US" sz="1700">
                <a:solidFill>
                  <a:srgbClr val="000000"/>
                </a:solidFill>
                <a:latin typeface="Arial"/>
                <a:cs typeface="Arial"/>
              </a:rPr>
              <a:t>: Applicability to abstract content.</a:t>
            </a:r>
            <a:endParaRPr lang="en-US"/>
          </a:p>
          <a:p>
            <a:pPr lvl="1">
              <a:lnSpc>
                <a:spcPct val="150000"/>
              </a:lnSpc>
              <a:buClr>
                <a:srgbClr val="861F41"/>
              </a:buClr>
              <a:buSzPts val="1800"/>
            </a:pPr>
            <a:r>
              <a:rPr lang="en-US" sz="1800">
                <a:solidFill>
                  <a:srgbClr val="000000"/>
                </a:solidFill>
                <a:latin typeface="Arial"/>
                <a:cs typeface="Arial"/>
              </a:rPr>
              <a:t>Ranked representations by overall effectiveness and clarity.</a:t>
            </a:r>
            <a:endParaRPr lang="en-US">
              <a:latin typeface="Arial" panose="020B0604020202020204" pitchFamily="34" charset="0"/>
              <a:cs typeface="Arial" panose="020B0604020202020204" pitchFamily="34" charset="0"/>
            </a:endParaRPr>
          </a:p>
          <a:p>
            <a:pPr>
              <a:lnSpc>
                <a:spcPct val="150000"/>
              </a:lnSpc>
              <a:buClr>
                <a:srgbClr val="861F41"/>
              </a:buClr>
              <a:buSzPts val="1800"/>
              <a:buFont typeface="Wingdings"/>
              <a:buChar char="Ø"/>
            </a:pPr>
            <a:r>
              <a:rPr lang="en-US" sz="1800" b="1">
                <a:solidFill>
                  <a:srgbClr val="000000"/>
                </a:solidFill>
                <a:latin typeface="Arial"/>
                <a:cs typeface="Arial"/>
              </a:rPr>
              <a:t>Qualitative Feedback:</a:t>
            </a:r>
            <a:endParaRPr lang="en-US"/>
          </a:p>
          <a:p>
            <a:pPr lvl="1">
              <a:lnSpc>
                <a:spcPct val="150000"/>
              </a:lnSpc>
              <a:buClr>
                <a:srgbClr val="861F41"/>
              </a:buClr>
              <a:buSzPts val="1800"/>
            </a:pPr>
            <a:r>
              <a:rPr lang="en-US" sz="1800">
                <a:solidFill>
                  <a:srgbClr val="000000"/>
                </a:solidFill>
                <a:latin typeface="Arial"/>
                <a:cs typeface="Arial"/>
              </a:rPr>
              <a:t>Participants provided optional feedback on the study.</a:t>
            </a:r>
            <a:endParaRPr lang="en-US">
              <a:latin typeface="Arial" panose="020B0604020202020204" pitchFamily="34" charset="0"/>
              <a:cs typeface="Arial" panose="020B0604020202020204" pitchFamily="34" charset="0"/>
            </a:endParaRPr>
          </a:p>
          <a:p>
            <a:pPr marL="393700" indent="-342900">
              <a:lnSpc>
                <a:spcPct val="150000"/>
              </a:lnSpc>
              <a:buClr>
                <a:srgbClr val="861F41"/>
              </a:buClr>
              <a:buSzPts val="1800"/>
              <a:buFont typeface="Wingdings"/>
              <a:buChar char="Ø"/>
            </a:pPr>
            <a:endParaRPr lang="en-US" sz="1800">
              <a:solidFill>
                <a:srgbClr val="000000"/>
              </a:solidFill>
            </a:endParaRPr>
          </a:p>
          <a:p>
            <a:pPr marL="393700" indent="-342900">
              <a:buClr>
                <a:srgbClr val="861F41"/>
              </a:buClr>
              <a:buSzPts val="1800"/>
              <a:buFont typeface="Wingdings"/>
              <a:buChar char="Ø"/>
            </a:pPr>
            <a:endParaRPr lang="en-US" sz="2400">
              <a:solidFill>
                <a:srgbClr val="3A3C3D"/>
              </a:solidFill>
            </a:endParaRPr>
          </a:p>
          <a:p>
            <a:pPr marL="393700" indent="-342900">
              <a:buClr>
                <a:srgbClr val="861F41"/>
              </a:buClr>
              <a:buSzPts val="1800"/>
              <a:buFont typeface="Wingdings"/>
              <a:buChar char="Ø"/>
            </a:pPr>
            <a:endParaRPr lang="en-US" sz="1800" b="1">
              <a:solidFill>
                <a:srgbClr val="3A3C3D"/>
              </a:solidFill>
            </a:endParaRPr>
          </a:p>
          <a:p>
            <a:pPr marL="393700" lvl="1" indent="0">
              <a:lnSpc>
                <a:spcPct val="100000"/>
              </a:lnSpc>
              <a:spcBef>
                <a:spcPts val="0"/>
              </a:spcBef>
              <a:buClr>
                <a:srgbClr val="585C5E"/>
              </a:buClr>
              <a:buSzPts val="1800"/>
              <a:buNone/>
            </a:pPr>
            <a:endParaRPr lang="en-US" sz="1800">
              <a:solidFill>
                <a:srgbClr val="3A3C3D"/>
              </a:solidFill>
            </a:endParaRPr>
          </a:p>
          <a:p>
            <a:pPr marL="0" indent="0">
              <a:lnSpc>
                <a:spcPct val="100000"/>
              </a:lnSpc>
              <a:spcBef>
                <a:spcPts val="700"/>
              </a:spcBef>
              <a:spcAft>
                <a:spcPts val="700"/>
              </a:spcAft>
              <a:buClr>
                <a:srgbClr val="585C5E"/>
              </a:buClr>
              <a:buSzPts val="1800"/>
              <a:buNone/>
            </a:pPr>
            <a:endParaRPr lang="en-US" sz="1800">
              <a:solidFill>
                <a:srgbClr val="3A3C3D"/>
              </a:solidFill>
            </a:endParaRPr>
          </a:p>
        </p:txBody>
      </p:sp>
      <p:sp>
        <p:nvSpPr>
          <p:cNvPr id="4" name="TextBox 3">
            <a:extLst>
              <a:ext uri="{FF2B5EF4-FFF2-40B4-BE49-F238E27FC236}">
                <a16:creationId xmlns:a16="http://schemas.microsoft.com/office/drawing/2014/main" id="{F8557B7F-F280-AC28-232D-66C111BA80FB}"/>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38</a:t>
            </a:r>
          </a:p>
        </p:txBody>
      </p:sp>
    </p:spTree>
    <p:extLst>
      <p:ext uri="{BB962C8B-B14F-4D97-AF65-F5344CB8AC3E}">
        <p14:creationId xmlns:p14="http://schemas.microsoft.com/office/powerpoint/2010/main" val="2555279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Participant Distribution and Topic Selection</a:t>
            </a:r>
            <a:endParaRPr lang="en-US"/>
          </a:p>
        </p:txBody>
      </p:sp>
      <p:sp>
        <p:nvSpPr>
          <p:cNvPr id="2" name="Text">
            <a:extLst>
              <a:ext uri="{FF2B5EF4-FFF2-40B4-BE49-F238E27FC236}">
                <a16:creationId xmlns:a16="http://schemas.microsoft.com/office/drawing/2014/main" id="{BD05072B-28E9-4325-A645-41237CC7F690}"/>
              </a:ext>
              <a:ext uri="{C183D7F6-B498-43B3-948B-1728B52AA6E4}">
                <adec:decorative xmlns:adec="http://schemas.microsoft.com/office/drawing/2017/decorative" val="1"/>
              </a:ext>
            </a:extLst>
          </p:cNvPr>
          <p:cNvSpPr>
            <a:spLocks noGrp="1"/>
          </p:cNvSpPr>
          <p:nvPr>
            <p:ph type="body" sz="quarter" idx="10"/>
          </p:nvPr>
        </p:nvSpPr>
        <p:spPr>
          <a:xfrm>
            <a:off x="834797" y="1084281"/>
            <a:ext cx="11038463" cy="5559407"/>
          </a:xfrm>
        </p:spPr>
        <p:txBody>
          <a:bodyPr>
            <a:normAutofit/>
          </a:bodyPr>
          <a:lstStyle/>
          <a:p>
            <a:pPr marL="50800" indent="0">
              <a:lnSpc>
                <a:spcPct val="150000"/>
              </a:lnSpc>
              <a:buClr>
                <a:srgbClr val="861F41"/>
              </a:buClr>
              <a:buSzPts val="1800"/>
              <a:buNone/>
            </a:pPr>
            <a:endParaRPr lang="en-US" sz="1800" b="1" dirty="0">
              <a:solidFill>
                <a:srgbClr val="000000"/>
              </a:solidFill>
            </a:endParaRPr>
          </a:p>
          <a:p>
            <a:pPr lvl="1">
              <a:lnSpc>
                <a:spcPct val="150000"/>
              </a:lnSpc>
              <a:buClr>
                <a:srgbClr val="861F41"/>
              </a:buClr>
              <a:buSzPts val="1800"/>
            </a:pPr>
            <a:endParaRPr lang="en-US" sz="1800" dirty="0">
              <a:solidFill>
                <a:srgbClr val="000000"/>
              </a:solidFill>
              <a:latin typeface="Arial" panose="020B0604020202020204" pitchFamily="34" charset="0"/>
              <a:cs typeface="Arial" panose="020B0604020202020204" pitchFamily="34" charset="0"/>
            </a:endParaRPr>
          </a:p>
          <a:p>
            <a:pPr>
              <a:buClr>
                <a:srgbClr val="861F41"/>
              </a:buClr>
              <a:buSzPts val="1800"/>
              <a:buFont typeface="Wingdings"/>
              <a:buChar char="Ø"/>
            </a:pPr>
            <a:endParaRPr lang="en-US" sz="1800" b="1" dirty="0">
              <a:solidFill>
                <a:srgbClr val="000000"/>
              </a:solidFill>
            </a:endParaRPr>
          </a:p>
          <a:p>
            <a:pPr marL="393700" indent="-342900">
              <a:lnSpc>
                <a:spcPct val="150000"/>
              </a:lnSpc>
              <a:buClr>
                <a:srgbClr val="861F41"/>
              </a:buClr>
              <a:buSzPts val="1800"/>
              <a:buFont typeface="Wingdings"/>
              <a:buChar char="Ø"/>
            </a:pPr>
            <a:endParaRPr lang="en-US" sz="1800" b="1" dirty="0">
              <a:solidFill>
                <a:srgbClr val="000000"/>
              </a:solidFill>
              <a:latin typeface="Arial" panose="020B0604020202020204" pitchFamily="34" charset="0"/>
              <a:cs typeface="Arial" panose="020B0604020202020204" pitchFamily="34" charset="0"/>
            </a:endParaRPr>
          </a:p>
          <a:p>
            <a:pPr marL="393700" indent="-342900">
              <a:lnSpc>
                <a:spcPct val="150000"/>
              </a:lnSpc>
              <a:buClr>
                <a:srgbClr val="861F41"/>
              </a:buClr>
              <a:buSzPts val="1800"/>
              <a:buFont typeface="Wingdings"/>
              <a:buChar char="Ø"/>
            </a:pPr>
            <a:endParaRPr lang="en-US" sz="1800" dirty="0">
              <a:solidFill>
                <a:srgbClr val="000000"/>
              </a:solidFill>
            </a:endParaRPr>
          </a:p>
          <a:p>
            <a:pPr marL="393700" indent="-342900">
              <a:buClr>
                <a:srgbClr val="861F41"/>
              </a:buClr>
              <a:buSzPts val="1800"/>
              <a:buFont typeface="Wingdings"/>
              <a:buChar char="Ø"/>
            </a:pPr>
            <a:endParaRPr lang="en-US" sz="2400" dirty="0">
              <a:solidFill>
                <a:srgbClr val="3A3C3D"/>
              </a:solidFill>
            </a:endParaRPr>
          </a:p>
          <a:p>
            <a:pPr marL="393700" indent="-342900">
              <a:buClr>
                <a:srgbClr val="861F41"/>
              </a:buClr>
              <a:buSzPts val="1800"/>
              <a:buFont typeface="Wingdings"/>
              <a:buChar char="Ø"/>
            </a:pPr>
            <a:endParaRPr lang="en-US" sz="1800" b="1" dirty="0">
              <a:solidFill>
                <a:srgbClr val="3A3C3D"/>
              </a:solidFill>
            </a:endParaRPr>
          </a:p>
          <a:p>
            <a:pPr marL="393700" lvl="1" indent="0">
              <a:lnSpc>
                <a:spcPct val="100000"/>
              </a:lnSpc>
              <a:spcBef>
                <a:spcPts val="0"/>
              </a:spcBef>
              <a:buClr>
                <a:srgbClr val="585C5E"/>
              </a:buClr>
              <a:buSzPts val="1800"/>
              <a:buNone/>
            </a:pPr>
            <a:endParaRPr lang="en-US" sz="1800" dirty="0">
              <a:solidFill>
                <a:srgbClr val="3A3C3D"/>
              </a:solidFill>
            </a:endParaRPr>
          </a:p>
          <a:p>
            <a:pPr marL="0" indent="0">
              <a:lnSpc>
                <a:spcPct val="100000"/>
              </a:lnSpc>
              <a:spcBef>
                <a:spcPts val="700"/>
              </a:spcBef>
              <a:spcAft>
                <a:spcPts val="700"/>
              </a:spcAft>
              <a:buClr>
                <a:srgbClr val="585C5E"/>
              </a:buClr>
              <a:buSzPts val="1800"/>
              <a:buNone/>
            </a:pPr>
            <a:endParaRPr lang="en-US" sz="1800" dirty="0">
              <a:solidFill>
                <a:srgbClr val="3A3C3D"/>
              </a:solidFill>
            </a:endParaRPr>
          </a:p>
        </p:txBody>
      </p:sp>
      <p:pic>
        <p:nvPicPr>
          <p:cNvPr id="3" name="Picture 2" descr="Table: Topic-wise Participant Distribution&#10;Participants covered a range of topics, with the highest numbers evaluating Political Identity and Urban Planning (7 each), while areas like Geological Formations had fewer participants (2), showing uneven topic coverage.">
            <a:extLst>
              <a:ext uri="{FF2B5EF4-FFF2-40B4-BE49-F238E27FC236}">
                <a16:creationId xmlns:a16="http://schemas.microsoft.com/office/drawing/2014/main" id="{2974E191-EFAA-3AE5-7498-16BB6C90219D}"/>
              </a:ext>
            </a:extLst>
          </p:cNvPr>
          <p:cNvPicPr>
            <a:picLocks noChangeAspect="1"/>
          </p:cNvPicPr>
          <p:nvPr/>
        </p:nvPicPr>
        <p:blipFill>
          <a:blip r:embed="rId3"/>
          <a:stretch>
            <a:fillRect/>
          </a:stretch>
        </p:blipFill>
        <p:spPr>
          <a:xfrm>
            <a:off x="1616853" y="1213802"/>
            <a:ext cx="8817229" cy="5277831"/>
          </a:xfrm>
          <a:prstGeom prst="rect">
            <a:avLst/>
          </a:prstGeom>
        </p:spPr>
      </p:pic>
      <p:sp>
        <p:nvSpPr>
          <p:cNvPr id="5" name="TextBox 4">
            <a:extLst>
              <a:ext uri="{FF2B5EF4-FFF2-40B4-BE49-F238E27FC236}">
                <a16:creationId xmlns:a16="http://schemas.microsoft.com/office/drawing/2014/main" id="{72313F66-1A6A-F0AA-96B2-B27FA7804596}"/>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39</a:t>
            </a:r>
          </a:p>
        </p:txBody>
      </p:sp>
    </p:spTree>
    <p:extLst>
      <p:ext uri="{BB962C8B-B14F-4D97-AF65-F5344CB8AC3E}">
        <p14:creationId xmlns:p14="http://schemas.microsoft.com/office/powerpoint/2010/main" val="352567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Evaluation of Topic Representations</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0263288" cy="5559407"/>
          </a:xfrm>
        </p:spPr>
        <p:txBody>
          <a:bodyPr>
            <a:normAutofit/>
          </a:bodyPr>
          <a:lstStyle/>
          <a:p>
            <a:pPr marL="508000" lvl="1" indent="0">
              <a:buClr>
                <a:srgbClr val="861F41"/>
              </a:buClr>
              <a:buSzPts val="1800"/>
              <a:buNone/>
            </a:pPr>
            <a:endParaRPr lang="en-US" sz="1800" dirty="0">
              <a:solidFill>
                <a:srgbClr val="000000"/>
              </a:solidFill>
              <a:latin typeface="Arial" panose="020B0604020202020204" pitchFamily="34" charset="0"/>
              <a:cs typeface="Arial" panose="020B0604020202020204" pitchFamily="34" charset="0"/>
            </a:endParaRPr>
          </a:p>
          <a:p>
            <a:pPr>
              <a:buClr>
                <a:srgbClr val="861F41"/>
              </a:buClr>
              <a:buSzPts val="1800"/>
              <a:buFont typeface="Wingdings"/>
              <a:buChar char="Ø"/>
            </a:pPr>
            <a:r>
              <a:rPr lang="en-US" sz="1800" b="1" dirty="0">
                <a:solidFill>
                  <a:srgbClr val="000000"/>
                </a:solidFill>
                <a:latin typeface="Arial"/>
                <a:cs typeface="Arial"/>
              </a:rPr>
              <a:t>Performance Overview:</a:t>
            </a:r>
            <a:endParaRPr lang="en-US" sz="1800" b="1" dirty="0"/>
          </a:p>
          <a:p>
            <a:pPr lvl="1">
              <a:buClr>
                <a:srgbClr val="861F41"/>
              </a:buClr>
              <a:buSzPts val="1800"/>
            </a:pPr>
            <a:r>
              <a:rPr lang="en-US" sz="1800" b="1" dirty="0" err="1">
                <a:solidFill>
                  <a:srgbClr val="000000"/>
                </a:solidFill>
                <a:latin typeface="Arial"/>
                <a:cs typeface="Calibri"/>
              </a:rPr>
              <a:t>Keyphrases</a:t>
            </a:r>
            <a:r>
              <a:rPr lang="en-US" sz="1800" b="1" dirty="0">
                <a:solidFill>
                  <a:srgbClr val="000000"/>
                </a:solidFill>
                <a:latin typeface="Arial"/>
                <a:cs typeface="Calibri"/>
              </a:rPr>
              <a:t> (KP):</a:t>
            </a:r>
            <a:endParaRPr lang="en-US" sz="1800" dirty="0">
              <a:latin typeface="Arial"/>
              <a:cs typeface="Calibri"/>
            </a:endParaRPr>
          </a:p>
          <a:p>
            <a:pPr lvl="2">
              <a:buClr>
                <a:srgbClr val="861F41"/>
              </a:buClr>
              <a:buSzPts val="1800"/>
              <a:buFont typeface="Wingdings"/>
              <a:buChar char="§"/>
            </a:pPr>
            <a:r>
              <a:rPr lang="en-US" sz="1800" dirty="0">
                <a:solidFill>
                  <a:srgbClr val="000000"/>
                </a:solidFill>
                <a:latin typeface="Arial"/>
              </a:rPr>
              <a:t>Best overall performance; dominating in </a:t>
            </a:r>
            <a:r>
              <a:rPr lang="en-US" sz="1800" b="1" dirty="0">
                <a:solidFill>
                  <a:srgbClr val="000000"/>
                </a:solidFill>
                <a:latin typeface="Arial"/>
              </a:rPr>
              <a:t>accuracy, clarity, and relevance</a:t>
            </a:r>
            <a:r>
              <a:rPr lang="en-US" sz="1800" dirty="0">
                <a:solidFill>
                  <a:srgbClr val="000000"/>
                </a:solidFill>
                <a:latin typeface="Arial"/>
              </a:rPr>
              <a:t> across most topics (e.g., Health and Social Wellbeing, Materials Science and Surface Chemistry).</a:t>
            </a:r>
            <a:endParaRPr lang="en-US" dirty="0">
              <a:latin typeface="Arial"/>
            </a:endParaRPr>
          </a:p>
          <a:p>
            <a:pPr lvl="1">
              <a:buClr>
                <a:srgbClr val="861F41"/>
              </a:buClr>
              <a:buSzPts val="1800"/>
            </a:pPr>
            <a:r>
              <a:rPr lang="en-US" sz="1800" b="1" dirty="0">
                <a:solidFill>
                  <a:srgbClr val="000000"/>
                </a:solidFill>
                <a:latin typeface="Arial"/>
              </a:rPr>
              <a:t>Labels (L):</a:t>
            </a:r>
            <a:endParaRPr lang="en-US" dirty="0">
              <a:latin typeface="Arial"/>
            </a:endParaRPr>
          </a:p>
          <a:p>
            <a:pPr lvl="2">
              <a:buClr>
                <a:srgbClr val="861F41"/>
              </a:buClr>
              <a:buSzPts val="1800"/>
              <a:buFont typeface="Wingdings"/>
              <a:buChar char="§"/>
            </a:pPr>
            <a:r>
              <a:rPr lang="en-US" sz="1800" dirty="0">
                <a:solidFill>
                  <a:srgbClr val="000000"/>
                </a:solidFill>
                <a:latin typeface="Arial"/>
              </a:rPr>
              <a:t>Highly favored for </a:t>
            </a:r>
            <a:r>
              <a:rPr lang="en-US" sz="1800" b="1" dirty="0">
                <a:solidFill>
                  <a:srgbClr val="000000"/>
                </a:solidFill>
                <a:latin typeface="Arial"/>
              </a:rPr>
              <a:t>relevance and clarity</a:t>
            </a:r>
            <a:r>
              <a:rPr lang="en-US" sz="1800" dirty="0">
                <a:solidFill>
                  <a:srgbClr val="000000"/>
                </a:solidFill>
                <a:latin typeface="Arial"/>
              </a:rPr>
              <a:t>; providing concise and interpretable summaries (e.g., Political Identity and Social Issues).</a:t>
            </a:r>
            <a:endParaRPr lang="en-US" dirty="0">
              <a:latin typeface="Arial"/>
            </a:endParaRPr>
          </a:p>
          <a:p>
            <a:pPr lvl="1">
              <a:buClr>
                <a:srgbClr val="861F41"/>
              </a:buClr>
              <a:buSzPts val="1800"/>
            </a:pPr>
            <a:r>
              <a:rPr lang="en-US" sz="1800" b="1" dirty="0">
                <a:solidFill>
                  <a:srgbClr val="000000"/>
                </a:solidFill>
                <a:latin typeface="Arial"/>
              </a:rPr>
              <a:t>Topic Descriptions (TD):</a:t>
            </a:r>
            <a:endParaRPr lang="en-US" dirty="0">
              <a:latin typeface="Arial"/>
            </a:endParaRPr>
          </a:p>
          <a:p>
            <a:pPr lvl="2">
              <a:buClr>
                <a:srgbClr val="861F41"/>
              </a:buClr>
              <a:buSzPts val="1800"/>
              <a:buFont typeface="Wingdings"/>
              <a:buChar char="§"/>
            </a:pPr>
            <a:r>
              <a:rPr lang="en-US" sz="1800" dirty="0">
                <a:solidFill>
                  <a:srgbClr val="000000"/>
                </a:solidFill>
                <a:latin typeface="Arial"/>
              </a:rPr>
              <a:t>Strong in </a:t>
            </a:r>
            <a:r>
              <a:rPr lang="en-US" sz="1800" b="1" dirty="0">
                <a:solidFill>
                  <a:srgbClr val="000000"/>
                </a:solidFill>
                <a:latin typeface="Arial"/>
              </a:rPr>
              <a:t>accuracy and clarity</a:t>
            </a:r>
            <a:r>
              <a:rPr lang="en-US" sz="1800" dirty="0">
                <a:solidFill>
                  <a:srgbClr val="000000"/>
                </a:solidFill>
                <a:latin typeface="Arial"/>
              </a:rPr>
              <a:t>, especially for complex or abstract topics (e.g., Urban Planning and Sustainability, Quantum Physics and Theoretical Models).</a:t>
            </a:r>
            <a:endParaRPr lang="en-US" dirty="0">
              <a:latin typeface="Arial"/>
            </a:endParaRPr>
          </a:p>
          <a:p>
            <a:pPr lvl="1">
              <a:buClr>
                <a:srgbClr val="861F41"/>
              </a:buClr>
              <a:buSzPts val="1800"/>
            </a:pPr>
            <a:r>
              <a:rPr lang="en-US" sz="1800" b="1" dirty="0">
                <a:solidFill>
                  <a:srgbClr val="000000"/>
                </a:solidFill>
                <a:latin typeface="Arial"/>
              </a:rPr>
              <a:t>Keywords (K):</a:t>
            </a:r>
            <a:endParaRPr lang="en-US" dirty="0">
              <a:latin typeface="Arial"/>
            </a:endParaRPr>
          </a:p>
          <a:p>
            <a:pPr lvl="2">
              <a:buClr>
                <a:srgbClr val="861F41"/>
              </a:buClr>
              <a:buSzPts val="1800"/>
              <a:buFont typeface="Wingdings"/>
              <a:buChar char="§"/>
            </a:pPr>
            <a:r>
              <a:rPr lang="en-US" sz="1800" dirty="0">
                <a:solidFill>
                  <a:srgbClr val="000000"/>
                </a:solidFill>
                <a:latin typeface="Arial"/>
              </a:rPr>
              <a:t>Baseline representation; limited in performance due to lack of </a:t>
            </a:r>
            <a:r>
              <a:rPr lang="en-US" sz="1800" b="1" dirty="0">
                <a:solidFill>
                  <a:srgbClr val="000000"/>
                </a:solidFill>
                <a:latin typeface="Arial"/>
              </a:rPr>
              <a:t>contextual depth and interpretability</a:t>
            </a:r>
            <a:r>
              <a:rPr lang="en-US" sz="1800" dirty="0">
                <a:solidFill>
                  <a:srgbClr val="000000"/>
                </a:solidFill>
                <a:latin typeface="Arial"/>
              </a:rPr>
              <a:t>.</a:t>
            </a:r>
            <a:endParaRPr lang="en-US" dirty="0">
              <a:latin typeface="Arial"/>
            </a:endParaRPr>
          </a:p>
          <a:p>
            <a:pPr>
              <a:buClr>
                <a:srgbClr val="861F41"/>
              </a:buClr>
              <a:buSzPts val="1800"/>
              <a:buFont typeface="Wingdings"/>
              <a:buChar char="Ø"/>
            </a:pPr>
            <a:endParaRPr lang="en-US" sz="1800" b="1" dirty="0">
              <a:solidFill>
                <a:srgbClr val="000000"/>
              </a:solidFill>
            </a:endParaRPr>
          </a:p>
          <a:p>
            <a:pPr marL="393700" indent="-342900">
              <a:lnSpc>
                <a:spcPct val="150000"/>
              </a:lnSpc>
              <a:buClr>
                <a:srgbClr val="861F41"/>
              </a:buClr>
              <a:buSzPts val="1800"/>
              <a:buFont typeface="Wingdings"/>
              <a:buChar char="Ø"/>
            </a:pPr>
            <a:endParaRPr lang="en-US" sz="1800" b="1" dirty="0">
              <a:solidFill>
                <a:srgbClr val="000000"/>
              </a:solidFill>
            </a:endParaRPr>
          </a:p>
          <a:p>
            <a:pPr marL="393700" indent="-342900">
              <a:lnSpc>
                <a:spcPct val="150000"/>
              </a:lnSpc>
              <a:buClr>
                <a:srgbClr val="861F41"/>
              </a:buClr>
              <a:buSzPts val="1800"/>
              <a:buFont typeface="Wingdings"/>
              <a:buChar char="Ø"/>
            </a:pPr>
            <a:endParaRPr lang="en-US" sz="1800" dirty="0">
              <a:solidFill>
                <a:srgbClr val="000000"/>
              </a:solidFill>
            </a:endParaRPr>
          </a:p>
          <a:p>
            <a:pPr marL="393700" indent="-342900">
              <a:buClr>
                <a:srgbClr val="861F41"/>
              </a:buClr>
              <a:buSzPts val="1800"/>
              <a:buFont typeface="Wingdings"/>
              <a:buChar char="Ø"/>
            </a:pPr>
            <a:endParaRPr lang="en-US" sz="2400" dirty="0">
              <a:solidFill>
                <a:srgbClr val="3A3C3D"/>
              </a:solidFill>
            </a:endParaRPr>
          </a:p>
          <a:p>
            <a:pPr marL="393700" indent="-342900">
              <a:buClr>
                <a:srgbClr val="861F41"/>
              </a:buClr>
              <a:buSzPts val="1800"/>
              <a:buFont typeface="Wingdings"/>
              <a:buChar char="Ø"/>
            </a:pPr>
            <a:endParaRPr lang="en-US" sz="1800" b="1" dirty="0">
              <a:solidFill>
                <a:srgbClr val="3A3C3D"/>
              </a:solidFill>
            </a:endParaRPr>
          </a:p>
          <a:p>
            <a:pPr marL="393700" lvl="1" indent="0">
              <a:lnSpc>
                <a:spcPct val="100000"/>
              </a:lnSpc>
              <a:spcBef>
                <a:spcPts val="0"/>
              </a:spcBef>
              <a:buClr>
                <a:srgbClr val="585C5E"/>
              </a:buClr>
              <a:buSzPts val="1800"/>
              <a:buNone/>
            </a:pPr>
            <a:endParaRPr lang="en-US" sz="1800" dirty="0">
              <a:solidFill>
                <a:srgbClr val="3A3C3D"/>
              </a:solidFill>
            </a:endParaRPr>
          </a:p>
          <a:p>
            <a:pPr marL="0" indent="0">
              <a:lnSpc>
                <a:spcPct val="100000"/>
              </a:lnSpc>
              <a:spcBef>
                <a:spcPts val="700"/>
              </a:spcBef>
              <a:spcAft>
                <a:spcPts val="700"/>
              </a:spcAft>
              <a:buClr>
                <a:srgbClr val="585C5E"/>
              </a:buClr>
              <a:buSzPts val="1800"/>
              <a:buNone/>
            </a:pPr>
            <a:endParaRPr lang="en-US" sz="1800" dirty="0">
              <a:solidFill>
                <a:srgbClr val="3A3C3D"/>
              </a:solidFill>
            </a:endParaRPr>
          </a:p>
        </p:txBody>
      </p:sp>
      <p:sp>
        <p:nvSpPr>
          <p:cNvPr id="4" name="TextBox 3">
            <a:extLst>
              <a:ext uri="{FF2B5EF4-FFF2-40B4-BE49-F238E27FC236}">
                <a16:creationId xmlns:a16="http://schemas.microsoft.com/office/drawing/2014/main" id="{F01E4397-2666-EC7C-34B1-DAAE5B923F61}"/>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40</a:t>
            </a:r>
          </a:p>
        </p:txBody>
      </p:sp>
    </p:spTree>
    <p:extLst>
      <p:ext uri="{BB962C8B-B14F-4D97-AF65-F5344CB8AC3E}">
        <p14:creationId xmlns:p14="http://schemas.microsoft.com/office/powerpoint/2010/main" val="3550659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Ranking and Preferences</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690114" y="4440940"/>
            <a:ext cx="11100137" cy="2414951"/>
          </a:xfrm>
        </p:spPr>
        <p:txBody>
          <a:bodyPr>
            <a:normAutofit/>
          </a:bodyPr>
          <a:lstStyle/>
          <a:p>
            <a:pPr>
              <a:buClr>
                <a:srgbClr val="861F41"/>
              </a:buClr>
              <a:buSzPts val="1800"/>
              <a:buFont typeface="Wingdings"/>
              <a:buChar char="Ø"/>
            </a:pPr>
            <a:endParaRPr lang="en-US" sz="1800" b="1">
              <a:solidFill>
                <a:srgbClr val="000000"/>
              </a:solidFill>
            </a:endParaRPr>
          </a:p>
          <a:p>
            <a:pPr>
              <a:buClr>
                <a:srgbClr val="861F41"/>
              </a:buClr>
              <a:buSzPts val="1800"/>
              <a:buFont typeface="Wingdings"/>
              <a:buChar char="Ø"/>
            </a:pPr>
            <a:r>
              <a:rPr lang="en-US" sz="1800" b="1">
                <a:solidFill>
                  <a:srgbClr val="000000"/>
                </a:solidFill>
                <a:latin typeface="Arial"/>
                <a:cs typeface="Arial"/>
              </a:rPr>
              <a:t>Takeaways:</a:t>
            </a:r>
            <a:endParaRPr lang="en-US" sz="1800"/>
          </a:p>
          <a:p>
            <a:pPr lvl="1">
              <a:buClr>
                <a:srgbClr val="861F41"/>
              </a:buClr>
              <a:buSzPts val="1800"/>
            </a:pPr>
            <a:r>
              <a:rPr lang="en-US" sz="1800">
                <a:solidFill>
                  <a:srgbClr val="000000"/>
                </a:solidFill>
                <a:latin typeface="Arial"/>
                <a:cs typeface="Arial"/>
              </a:rPr>
              <a:t>Different representations excel in different contexts.</a:t>
            </a:r>
            <a:endParaRPr lang="en-US" sz="1800">
              <a:latin typeface="Arial" panose="020B0604020202020204" pitchFamily="34" charset="0"/>
              <a:cs typeface="Arial" panose="020B0604020202020204" pitchFamily="34" charset="0"/>
            </a:endParaRPr>
          </a:p>
          <a:p>
            <a:pPr lvl="1">
              <a:buClr>
                <a:srgbClr val="861F41"/>
              </a:buClr>
              <a:buSzPts val="1800"/>
            </a:pPr>
            <a:r>
              <a:rPr lang="en-US" sz="1800">
                <a:solidFill>
                  <a:srgbClr val="000000"/>
                </a:solidFill>
                <a:latin typeface="Arial"/>
                <a:cs typeface="Arial"/>
              </a:rPr>
              <a:t>LLM-generated outputs provide clarity and depth beyond Keywords.</a:t>
            </a:r>
            <a:endParaRPr lang="en-US">
              <a:latin typeface="Arial" panose="020B0604020202020204" pitchFamily="34" charset="0"/>
              <a:cs typeface="Arial" panose="020B0604020202020204" pitchFamily="34" charset="0"/>
            </a:endParaRPr>
          </a:p>
          <a:p>
            <a:pPr marL="393700" indent="-342900">
              <a:lnSpc>
                <a:spcPct val="150000"/>
              </a:lnSpc>
              <a:buClr>
                <a:srgbClr val="861F41"/>
              </a:buClr>
              <a:buSzPts val="1800"/>
              <a:buFont typeface="Wingdings"/>
              <a:buChar char="Ø"/>
            </a:pPr>
            <a:endParaRPr lang="en-US" sz="1800">
              <a:solidFill>
                <a:srgbClr val="000000"/>
              </a:solidFill>
            </a:endParaRPr>
          </a:p>
          <a:p>
            <a:pPr marL="393700" indent="-342900">
              <a:buClr>
                <a:srgbClr val="861F41"/>
              </a:buClr>
              <a:buSzPts val="1800"/>
              <a:buFont typeface="Wingdings"/>
              <a:buChar char="Ø"/>
            </a:pPr>
            <a:endParaRPr lang="en-US" sz="2400">
              <a:solidFill>
                <a:srgbClr val="3A3C3D"/>
              </a:solidFill>
            </a:endParaRPr>
          </a:p>
          <a:p>
            <a:pPr marL="393700" indent="-342900">
              <a:buClr>
                <a:srgbClr val="861F41"/>
              </a:buClr>
              <a:buSzPts val="1800"/>
              <a:buFont typeface="Wingdings"/>
              <a:buChar char="Ø"/>
            </a:pPr>
            <a:endParaRPr lang="en-US" sz="1800" b="1">
              <a:solidFill>
                <a:srgbClr val="3A3C3D"/>
              </a:solidFill>
            </a:endParaRPr>
          </a:p>
          <a:p>
            <a:pPr marL="393700" lvl="1" indent="0">
              <a:lnSpc>
                <a:spcPct val="100000"/>
              </a:lnSpc>
              <a:spcBef>
                <a:spcPts val="0"/>
              </a:spcBef>
              <a:buClr>
                <a:srgbClr val="585C5E"/>
              </a:buClr>
              <a:buSzPts val="1800"/>
              <a:buNone/>
            </a:pPr>
            <a:endParaRPr lang="en-US" sz="1800">
              <a:solidFill>
                <a:srgbClr val="3A3C3D"/>
              </a:solidFill>
            </a:endParaRPr>
          </a:p>
          <a:p>
            <a:pPr marL="0" indent="0">
              <a:lnSpc>
                <a:spcPct val="100000"/>
              </a:lnSpc>
              <a:spcBef>
                <a:spcPts val="700"/>
              </a:spcBef>
              <a:spcAft>
                <a:spcPts val="700"/>
              </a:spcAft>
              <a:buClr>
                <a:srgbClr val="585C5E"/>
              </a:buClr>
              <a:buSzPts val="1800"/>
              <a:buNone/>
            </a:pPr>
            <a:endParaRPr lang="en-US" sz="1800">
              <a:solidFill>
                <a:srgbClr val="3A3C3D"/>
              </a:solidFill>
            </a:endParaRPr>
          </a:p>
        </p:txBody>
      </p:sp>
      <p:graphicFrame>
        <p:nvGraphicFramePr>
          <p:cNvPr id="3" name="Table 2">
            <a:extLst>
              <a:ext uri="{FF2B5EF4-FFF2-40B4-BE49-F238E27FC236}">
                <a16:creationId xmlns:a16="http://schemas.microsoft.com/office/drawing/2014/main" id="{98DEB3DC-E777-83D8-E10B-E472FC18871C}"/>
              </a:ext>
            </a:extLst>
          </p:cNvPr>
          <p:cNvGraphicFramePr>
            <a:graphicFrameLocks noGrp="1"/>
          </p:cNvGraphicFramePr>
          <p:nvPr>
            <p:extLst>
              <p:ext uri="{D42A27DB-BD31-4B8C-83A1-F6EECF244321}">
                <p14:modId xmlns:p14="http://schemas.microsoft.com/office/powerpoint/2010/main" val="2101590691"/>
              </p:ext>
            </p:extLst>
          </p:nvPr>
        </p:nvGraphicFramePr>
        <p:xfrm>
          <a:off x="694481" y="1128531"/>
          <a:ext cx="11091245" cy="3016332"/>
        </p:xfrm>
        <a:graphic>
          <a:graphicData uri="http://schemas.openxmlformats.org/drawingml/2006/table">
            <a:tbl>
              <a:tblPr firstRow="1" bandRow="1">
                <a:tableStyleId>{5604F27E-8229-41CF-A8A8-ACC0C4F785B8}</a:tableStyleId>
              </a:tblPr>
              <a:tblGrid>
                <a:gridCol w="3676634">
                  <a:extLst>
                    <a:ext uri="{9D8B030D-6E8A-4147-A177-3AD203B41FA5}">
                      <a16:colId xmlns:a16="http://schemas.microsoft.com/office/drawing/2014/main" val="3442026489"/>
                    </a:ext>
                  </a:extLst>
                </a:gridCol>
                <a:gridCol w="7414611">
                  <a:extLst>
                    <a:ext uri="{9D8B030D-6E8A-4147-A177-3AD203B41FA5}">
                      <a16:colId xmlns:a16="http://schemas.microsoft.com/office/drawing/2014/main" val="1736017418"/>
                    </a:ext>
                  </a:extLst>
                </a:gridCol>
              </a:tblGrid>
              <a:tr h="298431">
                <a:tc>
                  <a:txBody>
                    <a:bodyPr/>
                    <a:lstStyle/>
                    <a:p>
                      <a:pPr>
                        <a:lnSpc>
                          <a:spcPct val="100000"/>
                        </a:lnSpc>
                      </a:pPr>
                      <a:r>
                        <a:rPr lang="en-US" sz="1800" b="1"/>
                        <a:t>Category </a:t>
                      </a:r>
                    </a:p>
                  </a:txBody>
                  <a:tcPr/>
                </a:tc>
                <a:tc>
                  <a:txBody>
                    <a:bodyPr/>
                    <a:lstStyle/>
                    <a:p>
                      <a:pPr>
                        <a:lnSpc>
                          <a:spcPct val="100000"/>
                        </a:lnSpc>
                      </a:pPr>
                      <a:r>
                        <a:rPr lang="en-US" sz="1800" b="1"/>
                        <a:t>Key Insights</a:t>
                      </a:r>
                    </a:p>
                  </a:txBody>
                  <a:tcPr/>
                </a:tc>
                <a:extLst>
                  <a:ext uri="{0D108BD9-81ED-4DB2-BD59-A6C34878D82A}">
                    <a16:rowId xmlns:a16="http://schemas.microsoft.com/office/drawing/2014/main" val="1450414335"/>
                  </a:ext>
                </a:extLst>
              </a:tr>
              <a:tr h="1187532">
                <a:tc>
                  <a:txBody>
                    <a:bodyPr/>
                    <a:lstStyle/>
                    <a:p>
                      <a:pPr>
                        <a:lnSpc>
                          <a:spcPct val="100000"/>
                        </a:lnSpc>
                      </a:pPr>
                      <a:r>
                        <a:rPr lang="en-US" sz="1800" dirty="0">
                          <a:solidFill>
                            <a:srgbClr val="000000"/>
                          </a:solidFill>
                        </a:rPr>
                        <a:t>Clearness</a:t>
                      </a:r>
                    </a:p>
                  </a:txBody>
                  <a:tcPr/>
                </a:tc>
                <a:tc>
                  <a:txBody>
                    <a:bodyPr/>
                    <a:lstStyle/>
                    <a:p>
                      <a:pPr marL="285750" lvl="0" indent="-285750" algn="l">
                        <a:lnSpc>
                          <a:spcPct val="100000"/>
                        </a:lnSpc>
                        <a:spcBef>
                          <a:spcPts val="0"/>
                        </a:spcBef>
                        <a:spcAft>
                          <a:spcPts val="0"/>
                        </a:spcAft>
                        <a:buFont typeface="Arial"/>
                        <a:buChar char="•"/>
                      </a:pPr>
                      <a:r>
                        <a:rPr lang="en-US" sz="1800" b="0" i="0" u="none" strike="noStrike" noProof="0">
                          <a:solidFill>
                            <a:srgbClr val="000000"/>
                          </a:solidFill>
                        </a:rPr>
                        <a:t>Labels are consistently clear, providing concise and interpretable information.</a:t>
                      </a:r>
                    </a:p>
                    <a:p>
                      <a:pPr marL="285750" lvl="0" indent="-285750" algn="l">
                        <a:lnSpc>
                          <a:spcPct val="100000"/>
                        </a:lnSpc>
                        <a:spcBef>
                          <a:spcPts val="0"/>
                        </a:spcBef>
                        <a:spcAft>
                          <a:spcPts val="0"/>
                        </a:spcAft>
                        <a:buClr>
                          <a:srgbClr val="861F41"/>
                        </a:buClr>
                        <a:buFont typeface="Arial,Sans-Serif"/>
                        <a:buChar char="•"/>
                      </a:pPr>
                      <a:r>
                        <a:rPr lang="en-US" sz="1800" b="0" i="0" u="none" strike="noStrike" noProof="0">
                          <a:solidFill>
                            <a:srgbClr val="000000"/>
                          </a:solidFill>
                          <a:latin typeface="Arial"/>
                        </a:rPr>
                        <a:t>Topic Descriptions often lack clarity due to verbosity and complexity.</a:t>
                      </a:r>
                    </a:p>
                  </a:txBody>
                  <a:tcPr/>
                </a:tc>
                <a:extLst>
                  <a:ext uri="{0D108BD9-81ED-4DB2-BD59-A6C34878D82A}">
                    <a16:rowId xmlns:a16="http://schemas.microsoft.com/office/drawing/2014/main" val="1078906494"/>
                  </a:ext>
                </a:extLst>
              </a:tr>
              <a:tr h="1067716">
                <a:tc>
                  <a:txBody>
                    <a:bodyPr/>
                    <a:lstStyle/>
                    <a:p>
                      <a:pPr>
                        <a:lnSpc>
                          <a:spcPct val="100000"/>
                        </a:lnSpc>
                      </a:pPr>
                      <a:r>
                        <a:rPr lang="en-US" sz="1800">
                          <a:solidFill>
                            <a:srgbClr val="000000"/>
                          </a:solidFill>
                        </a:rPr>
                        <a:t>Effectiveness</a:t>
                      </a:r>
                    </a:p>
                  </a:txBody>
                  <a:tcPr/>
                </a:tc>
                <a:tc>
                  <a:txBody>
                    <a:bodyPr/>
                    <a:lstStyle/>
                    <a:p>
                      <a:pPr marL="285750" lvl="0" indent="-285750" algn="l">
                        <a:lnSpc>
                          <a:spcPct val="100000"/>
                        </a:lnSpc>
                        <a:spcBef>
                          <a:spcPts val="0"/>
                        </a:spcBef>
                        <a:spcAft>
                          <a:spcPts val="0"/>
                        </a:spcAft>
                        <a:buFont typeface="Arial"/>
                        <a:buChar char="•"/>
                      </a:pPr>
                      <a:r>
                        <a:rPr lang="en-US" sz="1800" b="0" i="0" u="none" strike="noStrike" noProof="0" dirty="0">
                          <a:solidFill>
                            <a:srgbClr val="000000"/>
                          </a:solidFill>
                        </a:rPr>
                        <a:t>LLM representations excel in providing rich context and supporting deeper understanding.</a:t>
                      </a:r>
                      <a:endParaRPr lang="en-US" sz="1800" dirty="0">
                        <a:solidFill>
                          <a:srgbClr val="000000"/>
                        </a:solidFill>
                      </a:endParaRPr>
                    </a:p>
                    <a:p>
                      <a:pPr marL="285750" lvl="0" indent="-285750" algn="l">
                        <a:lnSpc>
                          <a:spcPct val="100000"/>
                        </a:lnSpc>
                        <a:spcBef>
                          <a:spcPts val="0"/>
                        </a:spcBef>
                        <a:spcAft>
                          <a:spcPts val="0"/>
                        </a:spcAft>
                        <a:buFont typeface="Arial"/>
                        <a:buChar char="•"/>
                      </a:pPr>
                      <a:r>
                        <a:rPr lang="en-US" sz="1800" b="0" i="0" u="none" strike="noStrike" noProof="0" dirty="0">
                          <a:solidFill>
                            <a:srgbClr val="000000"/>
                          </a:solidFill>
                        </a:rPr>
                        <a:t>Keywords often fall short in effectiveness, lacking sufficient depth and contextual richness.</a:t>
                      </a:r>
                      <a:endParaRPr lang="en-US" sz="1800" dirty="0">
                        <a:solidFill>
                          <a:srgbClr val="000000"/>
                        </a:solidFill>
                      </a:endParaRPr>
                    </a:p>
                    <a:p>
                      <a:pPr lvl="0">
                        <a:lnSpc>
                          <a:spcPct val="100000"/>
                        </a:lnSpc>
                        <a:buNone/>
                      </a:pPr>
                      <a:endParaRPr lang="en-US" sz="1800" b="0" i="0" u="none" strike="noStrike" noProof="0" dirty="0">
                        <a:solidFill>
                          <a:srgbClr val="000000"/>
                        </a:solidFill>
                        <a:latin typeface="Arial"/>
                      </a:endParaRPr>
                    </a:p>
                  </a:txBody>
                  <a:tcPr/>
                </a:tc>
                <a:extLst>
                  <a:ext uri="{0D108BD9-81ED-4DB2-BD59-A6C34878D82A}">
                    <a16:rowId xmlns:a16="http://schemas.microsoft.com/office/drawing/2014/main" val="4123654341"/>
                  </a:ext>
                </a:extLst>
              </a:tr>
            </a:tbl>
          </a:graphicData>
        </a:graphic>
      </p:graphicFrame>
      <p:sp>
        <p:nvSpPr>
          <p:cNvPr id="5" name="TextBox 4">
            <a:extLst>
              <a:ext uri="{FF2B5EF4-FFF2-40B4-BE49-F238E27FC236}">
                <a16:creationId xmlns:a16="http://schemas.microsoft.com/office/drawing/2014/main" id="{40AF78EA-BC15-2057-D35E-7FA19158202F}"/>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41</a:t>
            </a:r>
          </a:p>
        </p:txBody>
      </p:sp>
    </p:spTree>
    <p:extLst>
      <p:ext uri="{BB962C8B-B14F-4D97-AF65-F5344CB8AC3E}">
        <p14:creationId xmlns:p14="http://schemas.microsoft.com/office/powerpoint/2010/main" val="3328476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Limitations</a:t>
            </a:r>
            <a:endParaRPr lang="en-US" sz="4000">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0083640" cy="5211064"/>
          </a:xfrm>
        </p:spPr>
        <p:txBody>
          <a:bodyPr>
            <a:normAutofit/>
          </a:bodyPr>
          <a:lstStyle/>
          <a:p>
            <a:pPr>
              <a:lnSpc>
                <a:spcPct val="150000"/>
              </a:lnSpc>
              <a:buClr>
                <a:srgbClr val="861F41"/>
              </a:buClr>
              <a:buSzPts val="1800"/>
              <a:buFont typeface="Wingdings"/>
              <a:buChar char="Ø"/>
            </a:pPr>
            <a:r>
              <a:rPr lang="en-US" sz="1800" b="1" dirty="0">
                <a:solidFill>
                  <a:srgbClr val="000000"/>
                </a:solidFill>
                <a:latin typeface="Arial"/>
                <a:cs typeface="Arial"/>
              </a:rPr>
              <a:t>Limitations:</a:t>
            </a:r>
            <a:endParaRPr lang="en-US" sz="1800" b="1" dirty="0"/>
          </a:p>
          <a:p>
            <a:pPr lvl="1">
              <a:lnSpc>
                <a:spcPct val="150000"/>
              </a:lnSpc>
              <a:buClr>
                <a:srgbClr val="861F41"/>
              </a:buClr>
              <a:buSzPts val="1800"/>
            </a:pPr>
            <a:r>
              <a:rPr lang="en-US" sz="1800" b="1" dirty="0">
                <a:solidFill>
                  <a:srgbClr val="000000"/>
                </a:solidFill>
                <a:latin typeface="Arial"/>
                <a:cs typeface="Arial"/>
              </a:rPr>
              <a:t>Sample Size:</a:t>
            </a:r>
            <a:r>
              <a:rPr lang="en-US" sz="1800" dirty="0">
                <a:solidFill>
                  <a:srgbClr val="000000"/>
                </a:solidFill>
                <a:latin typeface="Arial"/>
                <a:cs typeface="Arial"/>
              </a:rPr>
              <a:t> Small (n=7); encouraging recruitment toward 40 participants.</a:t>
            </a:r>
            <a:endParaRPr lang="en-US" sz="1800" dirty="0">
              <a:latin typeface="Arial" panose="020B0604020202020204" pitchFamily="34" charset="0"/>
              <a:cs typeface="Arial" panose="020B0604020202020204" pitchFamily="34" charset="0"/>
            </a:endParaRPr>
          </a:p>
          <a:p>
            <a:pPr lvl="1">
              <a:lnSpc>
                <a:spcPct val="150000"/>
              </a:lnSpc>
              <a:buClr>
                <a:srgbClr val="861F41"/>
              </a:buClr>
              <a:buSzPts val="1800"/>
            </a:pPr>
            <a:r>
              <a:rPr lang="en-US" sz="1800" b="1" dirty="0">
                <a:solidFill>
                  <a:srgbClr val="000000"/>
                </a:solidFill>
                <a:latin typeface="Arial"/>
                <a:cs typeface="Arial"/>
              </a:rPr>
              <a:t>Topic Coverage:</a:t>
            </a:r>
            <a:r>
              <a:rPr lang="en-US" sz="1800" dirty="0">
                <a:solidFill>
                  <a:srgbClr val="000000"/>
                </a:solidFill>
                <a:latin typeface="Arial"/>
                <a:cs typeface="Arial"/>
              </a:rPr>
              <a:t> Uneven participant distribution across topics.</a:t>
            </a:r>
            <a:endParaRPr lang="en-US" sz="1800" dirty="0">
              <a:latin typeface="Arial" panose="020B0604020202020204" pitchFamily="34" charset="0"/>
              <a:cs typeface="Arial" panose="020B0604020202020204" pitchFamily="34" charset="0"/>
            </a:endParaRPr>
          </a:p>
          <a:p>
            <a:pPr lvl="1">
              <a:lnSpc>
                <a:spcPct val="150000"/>
              </a:lnSpc>
              <a:buClr>
                <a:srgbClr val="861F41"/>
              </a:buClr>
              <a:buSzPts val="1800"/>
            </a:pPr>
            <a:r>
              <a:rPr lang="en-US" sz="1800" b="1" dirty="0">
                <a:solidFill>
                  <a:srgbClr val="000000"/>
                </a:solidFill>
                <a:latin typeface="Arial"/>
                <a:cs typeface="Arial"/>
              </a:rPr>
              <a:t>Generalizability:</a:t>
            </a:r>
            <a:r>
              <a:rPr lang="en-US" sz="1800" dirty="0">
                <a:solidFill>
                  <a:srgbClr val="000000"/>
                </a:solidFill>
                <a:latin typeface="Arial"/>
                <a:cs typeface="Arial"/>
              </a:rPr>
              <a:t> Findings are directional but need validation with a larger, more diverse sample.</a:t>
            </a:r>
            <a:endParaRPr lang="en-US" sz="1800" dirty="0">
              <a:latin typeface="Arial" panose="020B0604020202020204" pitchFamily="34" charset="0"/>
              <a:cs typeface="Arial" panose="020B0604020202020204" pitchFamily="34" charset="0"/>
            </a:endParaRPr>
          </a:p>
          <a:p>
            <a:pPr>
              <a:lnSpc>
                <a:spcPct val="150000"/>
              </a:lnSpc>
              <a:buClr>
                <a:srgbClr val="861F41"/>
              </a:buClr>
              <a:buSzPts val="1800"/>
              <a:buFont typeface="Wingdings"/>
              <a:buChar char="Ø"/>
            </a:pPr>
            <a:r>
              <a:rPr lang="en-US" sz="1800" b="1" dirty="0">
                <a:solidFill>
                  <a:srgbClr val="000000"/>
                </a:solidFill>
                <a:latin typeface="Arial"/>
                <a:cs typeface="Arial"/>
              </a:rPr>
              <a:t>Next Steps:</a:t>
            </a:r>
            <a:endParaRPr lang="en-US" sz="1800" dirty="0"/>
          </a:p>
          <a:p>
            <a:pPr lvl="1">
              <a:lnSpc>
                <a:spcPct val="150000"/>
              </a:lnSpc>
              <a:buClr>
                <a:srgbClr val="861F41"/>
              </a:buClr>
              <a:buSzPts val="1800"/>
            </a:pPr>
            <a:r>
              <a:rPr lang="en-US" sz="1800" dirty="0">
                <a:solidFill>
                  <a:srgbClr val="000000"/>
                </a:solidFill>
                <a:latin typeface="Arial"/>
                <a:cs typeface="Arial"/>
              </a:rPr>
              <a:t>Expand participant pool to achieve balanced topic coverage.</a:t>
            </a:r>
            <a:endParaRPr lang="en-US" sz="1800" dirty="0">
              <a:latin typeface="Arial" panose="020B0604020202020204" pitchFamily="34" charset="0"/>
              <a:cs typeface="Arial" panose="020B0604020202020204" pitchFamily="34" charset="0"/>
            </a:endParaRPr>
          </a:p>
          <a:p>
            <a:pPr lvl="1">
              <a:lnSpc>
                <a:spcPct val="150000"/>
              </a:lnSpc>
              <a:buClr>
                <a:srgbClr val="861F41"/>
              </a:buClr>
              <a:buSzPts val="1800"/>
            </a:pPr>
            <a:r>
              <a:rPr lang="en-US" sz="1800" dirty="0">
                <a:solidFill>
                  <a:srgbClr val="000000"/>
                </a:solidFill>
                <a:latin typeface="Arial"/>
                <a:cs typeface="Arial"/>
              </a:rPr>
              <a:t>Investigate interdisciplinary preferences for topic representations.</a:t>
            </a:r>
            <a:endParaRPr lang="en-US" sz="1800" dirty="0">
              <a:latin typeface="Arial" panose="020B0604020202020204" pitchFamily="34" charset="0"/>
              <a:cs typeface="Arial" panose="020B0604020202020204" pitchFamily="34" charset="0"/>
            </a:endParaRPr>
          </a:p>
          <a:p>
            <a:pPr lvl="1">
              <a:lnSpc>
                <a:spcPct val="150000"/>
              </a:lnSpc>
              <a:buClr>
                <a:srgbClr val="861F41"/>
              </a:buClr>
              <a:buSzPts val="1800"/>
            </a:pPr>
            <a:r>
              <a:rPr lang="en-US" sz="1800" dirty="0">
                <a:solidFill>
                  <a:srgbClr val="000000"/>
                </a:solidFill>
                <a:latin typeface="Arial"/>
                <a:cs typeface="Arial"/>
              </a:rPr>
              <a:t>Validate findings with faculty and researchers.</a:t>
            </a:r>
            <a:endParaRPr lang="en-US" sz="1800" dirty="0">
              <a:latin typeface="Arial" panose="020B0604020202020204" pitchFamily="34" charset="0"/>
              <a:cs typeface="Arial" panose="020B0604020202020204" pitchFamily="34" charset="0"/>
            </a:endParaRPr>
          </a:p>
          <a:p>
            <a:pPr>
              <a:buClr>
                <a:srgbClr val="861F41"/>
              </a:buClr>
              <a:buSzPts val="1800"/>
              <a:buFont typeface="Wingdings"/>
              <a:buChar char="Ø"/>
            </a:pPr>
            <a:endParaRPr lang="en-US" sz="1800" b="1" dirty="0">
              <a:solidFill>
                <a:srgbClr val="000000"/>
              </a:solidFill>
            </a:endParaRPr>
          </a:p>
          <a:p>
            <a:pPr>
              <a:lnSpc>
                <a:spcPct val="150000"/>
              </a:lnSpc>
              <a:buClr>
                <a:srgbClr val="861F41"/>
              </a:buClr>
              <a:buSzPts val="1800"/>
              <a:buFont typeface="Wingdings"/>
              <a:buChar char="Ø"/>
            </a:pPr>
            <a:endParaRPr lang="en-US" sz="1800" b="1" dirty="0">
              <a:solidFill>
                <a:srgbClr val="000000"/>
              </a:solidFill>
            </a:endParaRPr>
          </a:p>
          <a:p>
            <a:pPr>
              <a:buClr>
                <a:srgbClr val="861F41"/>
              </a:buClr>
              <a:buSzPts val="1800"/>
              <a:buFont typeface="Wingdings"/>
              <a:buChar char="Ø"/>
            </a:pPr>
            <a:endParaRPr lang="en-US" sz="1800" b="1" dirty="0">
              <a:solidFill>
                <a:srgbClr val="000000"/>
              </a:solidFill>
            </a:endParaRPr>
          </a:p>
          <a:p>
            <a:pPr marL="393700" indent="-342900">
              <a:lnSpc>
                <a:spcPct val="150000"/>
              </a:lnSpc>
              <a:buClr>
                <a:srgbClr val="861F41"/>
              </a:buClr>
              <a:buSzPts val="1800"/>
              <a:buFont typeface="Wingdings"/>
              <a:buChar char="Ø"/>
            </a:pPr>
            <a:endParaRPr lang="en-US" sz="1800" b="1" dirty="0">
              <a:solidFill>
                <a:srgbClr val="000000"/>
              </a:solidFill>
            </a:endParaRPr>
          </a:p>
          <a:p>
            <a:pPr marL="393700" indent="-342900">
              <a:lnSpc>
                <a:spcPct val="150000"/>
              </a:lnSpc>
              <a:buClr>
                <a:srgbClr val="861F41"/>
              </a:buClr>
              <a:buSzPts val="1800"/>
              <a:buFont typeface="Wingdings"/>
              <a:buChar char="Ø"/>
            </a:pPr>
            <a:endParaRPr lang="en-US" sz="1800" dirty="0">
              <a:solidFill>
                <a:srgbClr val="000000"/>
              </a:solidFill>
            </a:endParaRPr>
          </a:p>
          <a:p>
            <a:pPr marL="393700" indent="-342900">
              <a:buClr>
                <a:srgbClr val="861F41"/>
              </a:buClr>
              <a:buSzPts val="1800"/>
              <a:buFont typeface="Wingdings"/>
              <a:buChar char="Ø"/>
            </a:pPr>
            <a:endParaRPr lang="en-US" sz="2400" dirty="0">
              <a:solidFill>
                <a:srgbClr val="3A3C3D"/>
              </a:solidFill>
            </a:endParaRPr>
          </a:p>
          <a:p>
            <a:pPr marL="393700" indent="-342900">
              <a:buClr>
                <a:srgbClr val="861F41"/>
              </a:buClr>
              <a:buSzPts val="1800"/>
              <a:buFont typeface="Wingdings"/>
              <a:buChar char="Ø"/>
            </a:pPr>
            <a:endParaRPr lang="en-US" sz="1800" b="1" dirty="0">
              <a:solidFill>
                <a:srgbClr val="3A3C3D"/>
              </a:solidFill>
            </a:endParaRPr>
          </a:p>
          <a:p>
            <a:pPr marL="393700" lvl="1" indent="0">
              <a:lnSpc>
                <a:spcPct val="100000"/>
              </a:lnSpc>
              <a:spcBef>
                <a:spcPts val="0"/>
              </a:spcBef>
              <a:buClr>
                <a:srgbClr val="585C5E"/>
              </a:buClr>
              <a:buSzPts val="1800"/>
              <a:buNone/>
            </a:pPr>
            <a:endParaRPr lang="en-US" sz="1800" dirty="0">
              <a:solidFill>
                <a:srgbClr val="3A3C3D"/>
              </a:solidFill>
            </a:endParaRPr>
          </a:p>
          <a:p>
            <a:pPr marL="0" indent="0">
              <a:lnSpc>
                <a:spcPct val="100000"/>
              </a:lnSpc>
              <a:spcBef>
                <a:spcPts val="700"/>
              </a:spcBef>
              <a:spcAft>
                <a:spcPts val="700"/>
              </a:spcAft>
              <a:buClr>
                <a:srgbClr val="585C5E"/>
              </a:buClr>
              <a:buSzPts val="1800"/>
              <a:buNone/>
            </a:pPr>
            <a:endParaRPr lang="en-US" sz="1800" dirty="0">
              <a:solidFill>
                <a:srgbClr val="3A3C3D"/>
              </a:solidFill>
            </a:endParaRPr>
          </a:p>
        </p:txBody>
      </p:sp>
      <p:sp>
        <p:nvSpPr>
          <p:cNvPr id="4" name="TextBox 3">
            <a:extLst>
              <a:ext uri="{FF2B5EF4-FFF2-40B4-BE49-F238E27FC236}">
                <a16:creationId xmlns:a16="http://schemas.microsoft.com/office/drawing/2014/main" id="{DF826457-620A-EC49-5FA7-3DDBA6560726}"/>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42</a:t>
            </a:r>
          </a:p>
        </p:txBody>
      </p:sp>
    </p:spTree>
    <p:extLst>
      <p:ext uri="{BB962C8B-B14F-4D97-AF65-F5344CB8AC3E}">
        <p14:creationId xmlns:p14="http://schemas.microsoft.com/office/powerpoint/2010/main" val="1824540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0"/>
        <p:cNvGrpSpPr/>
        <p:nvPr/>
      </p:nvGrpSpPr>
      <p:grpSpPr>
        <a:xfrm>
          <a:off x="0" y="0"/>
          <a:ext cx="0" cy="0"/>
          <a:chOff x="0" y="0"/>
          <a:chExt cx="0" cy="0"/>
        </a:xfrm>
      </p:grpSpPr>
      <p:sp>
        <p:nvSpPr>
          <p:cNvPr id="161" name="Title"/>
          <p:cNvSpPr txBox="1">
            <a:spLocks noGrp="1"/>
          </p:cNvSpPr>
          <p:nvPr>
            <p:ph type="title" idx="4294967295"/>
          </p:nvPr>
        </p:nvSpPr>
        <p:spPr>
          <a:xfrm>
            <a:off x="3021078" y="2929128"/>
            <a:ext cx="6349385" cy="954103"/>
          </a:xfrm>
          <a:prstGeom prst="rect">
            <a:avLst/>
          </a:prstGeom>
          <a:noFill/>
          <a:ln>
            <a:noFill/>
          </a:ln>
        </p:spPr>
        <p:txBody>
          <a:bodyPr spcFirstLastPara="1" wrap="square" lIns="91425" tIns="45700" rIns="91425" bIns="45700" anchor="ctr" anchorCtr="0">
            <a:normAutofit fontScale="90000"/>
          </a:bodyPr>
          <a:lstStyle/>
          <a:p>
            <a:pPr algn="ctr"/>
            <a:r>
              <a:rPr lang="en-US" sz="4400">
                <a:solidFill>
                  <a:srgbClr val="F2F2F2"/>
                </a:solidFill>
              </a:rPr>
              <a:t>CONCLUSION AND FUTURE WORK</a:t>
            </a:r>
            <a:endParaRPr lang="en-US"/>
          </a:p>
        </p:txBody>
      </p:sp>
    </p:spTree>
    <p:extLst>
      <p:ext uri="{BB962C8B-B14F-4D97-AF65-F5344CB8AC3E}">
        <p14:creationId xmlns:p14="http://schemas.microsoft.com/office/powerpoint/2010/main" val="4058249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Concluding Remarks</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1038463" cy="5559407"/>
          </a:xfrm>
        </p:spPr>
        <p:txBody>
          <a:bodyPr>
            <a:normAutofit/>
          </a:bodyPr>
          <a:lstStyle/>
          <a:p>
            <a:pPr marL="393700" indent="-342900">
              <a:lnSpc>
                <a:spcPct val="200000"/>
              </a:lnSpc>
              <a:buClr>
                <a:srgbClr val="861F41"/>
              </a:buClr>
              <a:buSzPts val="1800"/>
              <a:buFont typeface="Wingdings"/>
              <a:buChar char="Ø"/>
            </a:pPr>
            <a:r>
              <a:rPr lang="en-US" sz="1800" dirty="0">
                <a:solidFill>
                  <a:srgbClr val="000000"/>
                </a:solidFill>
                <a:latin typeface="Arial"/>
                <a:cs typeface="Arial"/>
              </a:rPr>
              <a:t>Combining </a:t>
            </a:r>
            <a:r>
              <a:rPr lang="en-US" sz="1800" b="1" dirty="0" err="1">
                <a:solidFill>
                  <a:srgbClr val="000000"/>
                </a:solidFill>
                <a:latin typeface="Arial"/>
                <a:cs typeface="Arial"/>
              </a:rPr>
              <a:t>BERTopic</a:t>
            </a:r>
            <a:r>
              <a:rPr lang="en-US" sz="1800" b="1" dirty="0">
                <a:solidFill>
                  <a:srgbClr val="000000"/>
                </a:solidFill>
                <a:latin typeface="Arial"/>
                <a:cs typeface="Arial"/>
              </a:rPr>
              <a:t> with LLM enhancements improves interpretability and coherence</a:t>
            </a:r>
            <a:r>
              <a:rPr lang="en-US" sz="1800" dirty="0">
                <a:solidFill>
                  <a:srgbClr val="000000"/>
                </a:solidFill>
                <a:latin typeface="Arial"/>
                <a:cs typeface="Arial"/>
              </a:rPr>
              <a:t> in academic texts like ETDs, paving the way for advanced digital library tools.</a:t>
            </a:r>
            <a:endParaRPr lang="en-US" sz="1800" b="1" dirty="0"/>
          </a:p>
          <a:p>
            <a:pPr marL="393700" indent="-342900">
              <a:lnSpc>
                <a:spcPct val="160000"/>
              </a:lnSpc>
              <a:buClr>
                <a:srgbClr val="861F41"/>
              </a:buClr>
              <a:buSzPts val="1800"/>
              <a:buFont typeface="Wingdings"/>
              <a:buChar char="Ø"/>
            </a:pPr>
            <a:r>
              <a:rPr lang="en-US" sz="1800" dirty="0">
                <a:solidFill>
                  <a:srgbClr val="000000"/>
                </a:solidFill>
                <a:latin typeface="Arial"/>
                <a:cs typeface="Arial"/>
              </a:rPr>
              <a:t>Summary of Results:</a:t>
            </a:r>
            <a:endParaRPr lang="en-US" sz="1800" b="1" dirty="0">
              <a:solidFill>
                <a:srgbClr val="000000"/>
              </a:solidFill>
              <a:latin typeface="Arial"/>
              <a:cs typeface="Arial"/>
            </a:endParaRPr>
          </a:p>
          <a:p>
            <a:pPr lvl="1">
              <a:lnSpc>
                <a:spcPct val="160000"/>
              </a:lnSpc>
              <a:buClr>
                <a:srgbClr val="861F41"/>
              </a:buClr>
              <a:buSzPts val="1800"/>
            </a:pPr>
            <a:r>
              <a:rPr lang="en-US" sz="1800" dirty="0">
                <a:solidFill>
                  <a:srgbClr val="000000"/>
                </a:solidFill>
                <a:latin typeface="Arial"/>
                <a:cs typeface="Arial"/>
              </a:rPr>
              <a:t>Preprocessing improved coherence and diversity, with diminishing returns at higher topic counts.</a:t>
            </a:r>
            <a:endParaRPr lang="en-US" sz="1800" dirty="0">
              <a:solidFill>
                <a:srgbClr val="000000"/>
              </a:solidFill>
              <a:latin typeface="Arial" panose="020B0604020202020204" pitchFamily="34" charset="0"/>
              <a:cs typeface="Arial" panose="020B0604020202020204" pitchFamily="34" charset="0"/>
            </a:endParaRPr>
          </a:p>
          <a:p>
            <a:pPr lvl="1">
              <a:lnSpc>
                <a:spcPct val="160000"/>
              </a:lnSpc>
              <a:buClr>
                <a:srgbClr val="861F41"/>
              </a:buClr>
              <a:buSzPts val="1800"/>
            </a:pPr>
            <a:r>
              <a:rPr lang="en-US" sz="1800" dirty="0" err="1">
                <a:solidFill>
                  <a:srgbClr val="000000"/>
                </a:solidFill>
                <a:latin typeface="Arial"/>
                <a:cs typeface="Arial"/>
              </a:rPr>
              <a:t>BERTopic</a:t>
            </a:r>
            <a:r>
              <a:rPr lang="en-US" sz="1800" dirty="0">
                <a:solidFill>
                  <a:srgbClr val="000000"/>
                </a:solidFill>
                <a:latin typeface="Arial"/>
                <a:cs typeface="Arial"/>
              </a:rPr>
              <a:t> demonstrated superior coherence, while LDA maintained better topic diversity.</a:t>
            </a:r>
            <a:endParaRPr lang="en-US" sz="1800" dirty="0">
              <a:latin typeface="Arial" panose="020B0604020202020204" pitchFamily="34" charset="0"/>
              <a:cs typeface="Arial" panose="020B0604020202020204" pitchFamily="34" charset="0"/>
            </a:endParaRPr>
          </a:p>
          <a:p>
            <a:pPr lvl="1">
              <a:lnSpc>
                <a:spcPct val="160000"/>
              </a:lnSpc>
              <a:buClr>
                <a:srgbClr val="861F41"/>
              </a:buClr>
              <a:buSzPts val="1800"/>
            </a:pPr>
            <a:r>
              <a:rPr lang="en-US" sz="1800" dirty="0">
                <a:solidFill>
                  <a:srgbClr val="000000"/>
                </a:solidFill>
                <a:latin typeface="Arial"/>
                <a:cs typeface="Arial"/>
              </a:rPr>
              <a:t>LLMs enhance interpretability and semantic alignment, with users favoring LLM-generated representations.</a:t>
            </a:r>
            <a:endParaRPr lang="en-US" sz="1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EB8EF84-81C3-F806-3BF9-62A7482C71D2}"/>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43</a:t>
            </a:r>
          </a:p>
        </p:txBody>
      </p:sp>
    </p:spTree>
    <p:extLst>
      <p:ext uri="{BB962C8B-B14F-4D97-AF65-F5344CB8AC3E}">
        <p14:creationId xmlns:p14="http://schemas.microsoft.com/office/powerpoint/2010/main" val="1943847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Future Work</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1038463" cy="5559407"/>
          </a:xfrm>
        </p:spPr>
        <p:txBody>
          <a:bodyPr>
            <a:normAutofit/>
          </a:bodyPr>
          <a:lstStyle/>
          <a:p>
            <a:pPr marL="393700" indent="-342900">
              <a:lnSpc>
                <a:spcPct val="200000"/>
              </a:lnSpc>
              <a:buClr>
                <a:srgbClr val="861F41"/>
              </a:buClr>
              <a:buSzPts val="1800"/>
              <a:buFont typeface="Wingdings"/>
              <a:buChar char="Ø"/>
            </a:pPr>
            <a:r>
              <a:rPr lang="en-US" sz="1800" b="1">
                <a:solidFill>
                  <a:srgbClr val="000000"/>
                </a:solidFill>
                <a:latin typeface="Arial"/>
                <a:cs typeface="Arial"/>
              </a:rPr>
              <a:t>User Studies:</a:t>
            </a:r>
            <a:r>
              <a:rPr lang="en-US" sz="1800">
                <a:solidFill>
                  <a:srgbClr val="000000"/>
                </a:solidFill>
                <a:latin typeface="Arial"/>
                <a:cs typeface="Arial"/>
              </a:rPr>
              <a:t> Broaden participant pool; compare STEM vs. non-STEM preferences.</a:t>
            </a:r>
            <a:endParaRPr lang="en-US" sz="1800" b="1"/>
          </a:p>
          <a:p>
            <a:pPr marL="393700" indent="-342900">
              <a:lnSpc>
                <a:spcPct val="200000"/>
              </a:lnSpc>
              <a:buClr>
                <a:srgbClr val="861F41"/>
              </a:buClr>
              <a:buSzPts val="1800"/>
              <a:buFont typeface="Wingdings"/>
              <a:buChar char="Ø"/>
            </a:pPr>
            <a:r>
              <a:rPr lang="en-US" sz="1800" b="1">
                <a:solidFill>
                  <a:srgbClr val="000000"/>
                </a:solidFill>
                <a:latin typeface="Arial"/>
                <a:cs typeface="Arial"/>
              </a:rPr>
              <a:t>Temporal Analysis:</a:t>
            </a:r>
            <a:r>
              <a:rPr lang="en-US" sz="1800">
                <a:solidFill>
                  <a:srgbClr val="000000"/>
                </a:solidFill>
                <a:latin typeface="Arial"/>
                <a:cs typeface="Arial"/>
              </a:rPr>
              <a:t> Analyze topic trends and interdisciplinary themes.</a:t>
            </a:r>
            <a:endParaRPr lang="en-US" sz="1800"/>
          </a:p>
          <a:p>
            <a:pPr marL="393700" indent="-342900">
              <a:lnSpc>
                <a:spcPct val="200000"/>
              </a:lnSpc>
              <a:buClr>
                <a:srgbClr val="861F41"/>
              </a:buClr>
              <a:buSzPts val="1800"/>
              <a:buFont typeface="Wingdings"/>
              <a:buChar char="Ø"/>
            </a:pPr>
            <a:r>
              <a:rPr lang="en-US" sz="1800" b="1">
                <a:solidFill>
                  <a:srgbClr val="000000"/>
                </a:solidFill>
                <a:latin typeface="Arial"/>
                <a:cs typeface="Arial"/>
              </a:rPr>
              <a:t>Real-Time Integration:</a:t>
            </a:r>
            <a:r>
              <a:rPr lang="en-US" sz="1800">
                <a:solidFill>
                  <a:srgbClr val="000000"/>
                </a:solidFill>
                <a:latin typeface="Arial"/>
                <a:cs typeface="Arial"/>
              </a:rPr>
              <a:t> Improve academic search and topic navigation.</a:t>
            </a:r>
            <a:endParaRPr lang="en-US" sz="1800"/>
          </a:p>
          <a:p>
            <a:pPr marL="393700" indent="-342900">
              <a:lnSpc>
                <a:spcPct val="200000"/>
              </a:lnSpc>
              <a:buClr>
                <a:srgbClr val="861F41"/>
              </a:buClr>
              <a:buSzPts val="1800"/>
              <a:buFont typeface="Wingdings"/>
              <a:buChar char="Ø"/>
            </a:pPr>
            <a:r>
              <a:rPr lang="en-US" sz="1800" b="1">
                <a:solidFill>
                  <a:srgbClr val="000000"/>
                </a:solidFill>
                <a:latin typeface="Arial"/>
                <a:cs typeface="Arial"/>
              </a:rPr>
              <a:t>Interactive Tools:</a:t>
            </a:r>
            <a:r>
              <a:rPr lang="en-US" sz="1800">
                <a:solidFill>
                  <a:srgbClr val="000000"/>
                </a:solidFill>
                <a:latin typeface="Arial"/>
                <a:cs typeface="Arial"/>
              </a:rPr>
              <a:t> Enable users to refine topics and improve model outputs.</a:t>
            </a:r>
            <a:endParaRPr lang="en-US" sz="1800"/>
          </a:p>
          <a:p>
            <a:pPr marL="393700" indent="-342900">
              <a:buClr>
                <a:srgbClr val="861F41"/>
              </a:buClr>
              <a:buSzPts val="1800"/>
              <a:buFont typeface="Wingdings"/>
              <a:buChar char="Ø"/>
            </a:pPr>
            <a:endParaRPr lang="en-US" sz="1800" b="1">
              <a:solidFill>
                <a:srgbClr val="3A3C3D"/>
              </a:solidFill>
            </a:endParaRPr>
          </a:p>
          <a:p>
            <a:pPr marL="393700" lvl="1" indent="0">
              <a:lnSpc>
                <a:spcPct val="100000"/>
              </a:lnSpc>
              <a:spcBef>
                <a:spcPts val="0"/>
              </a:spcBef>
              <a:buClr>
                <a:srgbClr val="585C5E"/>
              </a:buClr>
              <a:buSzPts val="1800"/>
              <a:buNone/>
            </a:pPr>
            <a:endParaRPr lang="en-US" sz="1800">
              <a:solidFill>
                <a:srgbClr val="3A3C3D"/>
              </a:solidFill>
            </a:endParaRPr>
          </a:p>
          <a:p>
            <a:pPr marL="0" indent="0">
              <a:lnSpc>
                <a:spcPct val="100000"/>
              </a:lnSpc>
              <a:spcBef>
                <a:spcPts val="700"/>
              </a:spcBef>
              <a:spcAft>
                <a:spcPts val="700"/>
              </a:spcAft>
              <a:buClr>
                <a:srgbClr val="585C5E"/>
              </a:buClr>
              <a:buSzPts val="1800"/>
              <a:buNone/>
            </a:pPr>
            <a:endParaRPr lang="en-US" sz="1800">
              <a:solidFill>
                <a:srgbClr val="3A3C3D"/>
              </a:solidFill>
            </a:endParaRPr>
          </a:p>
        </p:txBody>
      </p:sp>
      <p:sp>
        <p:nvSpPr>
          <p:cNvPr id="4" name="TextBox 3">
            <a:extLst>
              <a:ext uri="{FF2B5EF4-FFF2-40B4-BE49-F238E27FC236}">
                <a16:creationId xmlns:a16="http://schemas.microsoft.com/office/drawing/2014/main" id="{AFD27A14-1A33-90F8-5727-50444BDF1CDB}"/>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44</a:t>
            </a:r>
          </a:p>
        </p:txBody>
      </p:sp>
    </p:spTree>
    <p:extLst>
      <p:ext uri="{BB962C8B-B14F-4D97-AF65-F5344CB8AC3E}">
        <p14:creationId xmlns:p14="http://schemas.microsoft.com/office/powerpoint/2010/main" val="335008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0"/>
        <p:cNvGrpSpPr/>
        <p:nvPr/>
      </p:nvGrpSpPr>
      <p:grpSpPr>
        <a:xfrm>
          <a:off x="0" y="0"/>
          <a:ext cx="0" cy="0"/>
          <a:chOff x="0" y="0"/>
          <a:chExt cx="0" cy="0"/>
        </a:xfrm>
      </p:grpSpPr>
      <p:sp>
        <p:nvSpPr>
          <p:cNvPr id="161" name="Title"/>
          <p:cNvSpPr txBox="1">
            <a:spLocks noGrp="1"/>
          </p:cNvSpPr>
          <p:nvPr>
            <p:ph type="title" idx="4294967295"/>
          </p:nvPr>
        </p:nvSpPr>
        <p:spPr>
          <a:xfrm>
            <a:off x="3021078" y="2929128"/>
            <a:ext cx="6349385" cy="954103"/>
          </a:xfrm>
          <a:prstGeom prst="rect">
            <a:avLst/>
          </a:prstGeom>
          <a:noFill/>
          <a:ln>
            <a:noFill/>
          </a:ln>
        </p:spPr>
        <p:txBody>
          <a:bodyPr spcFirstLastPara="1" wrap="square" lIns="91425" tIns="45700" rIns="91425" bIns="45700" anchor="ctr" anchorCtr="0">
            <a:normAutofit/>
          </a:bodyPr>
          <a:lstStyle/>
          <a:p>
            <a:pPr algn="ctr"/>
            <a:r>
              <a:rPr lang="en-US" sz="4400">
                <a:solidFill>
                  <a:srgbClr val="F2F2F2"/>
                </a:solidFill>
              </a:rPr>
              <a:t>Q&amp;A</a:t>
            </a:r>
          </a:p>
        </p:txBody>
      </p:sp>
    </p:spTree>
    <p:extLst>
      <p:ext uri="{BB962C8B-B14F-4D97-AF65-F5344CB8AC3E}">
        <p14:creationId xmlns:p14="http://schemas.microsoft.com/office/powerpoint/2010/main" val="1352626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Introduction – Motivation</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1038463" cy="5559407"/>
          </a:xfrm>
        </p:spPr>
        <p:txBody>
          <a:bodyPr>
            <a:normAutofit/>
          </a:bodyPr>
          <a:lstStyle/>
          <a:p>
            <a:pPr>
              <a:lnSpc>
                <a:spcPct val="200000"/>
              </a:lnSpc>
              <a:buClr>
                <a:srgbClr val="861F41"/>
              </a:buClr>
              <a:buSzPts val="1800"/>
              <a:buFont typeface="Wingdings"/>
              <a:buChar char="Ø"/>
            </a:pPr>
            <a:r>
              <a:rPr lang="en-US" sz="2200">
                <a:solidFill>
                  <a:srgbClr val="3A3C3D"/>
                </a:solidFill>
                <a:latin typeface="Arial"/>
                <a:cs typeface="Arial"/>
              </a:rPr>
              <a:t>Digital libraries face challenges in providing effective browsing, searching, and discovery mechanisms.</a:t>
            </a:r>
            <a:endParaRPr lang="en-US" sz="2200"/>
          </a:p>
          <a:p>
            <a:pPr>
              <a:lnSpc>
                <a:spcPct val="200000"/>
              </a:lnSpc>
              <a:buClr>
                <a:srgbClr val="861F41"/>
              </a:buClr>
              <a:buSzPts val="1800"/>
              <a:buFont typeface="Wingdings"/>
              <a:buChar char="Ø"/>
            </a:pPr>
            <a:r>
              <a:rPr lang="en-US" sz="2200">
                <a:solidFill>
                  <a:srgbClr val="3A3C3D"/>
                </a:solidFill>
                <a:latin typeface="Arial"/>
                <a:cs typeface="Arial"/>
              </a:rPr>
              <a:t>ETDs’ interdisciplinary nature and specialized vocabularies complicate content discovery.</a:t>
            </a:r>
            <a:endParaRPr lang="en-US" sz="2200"/>
          </a:p>
          <a:p>
            <a:pPr>
              <a:lnSpc>
                <a:spcPct val="200000"/>
              </a:lnSpc>
              <a:buClr>
                <a:srgbClr val="861F41"/>
              </a:buClr>
              <a:buSzPts val="1800"/>
              <a:buFont typeface="Wingdings"/>
              <a:buChar char="Ø"/>
            </a:pPr>
            <a:r>
              <a:rPr lang="en-US" sz="2200">
                <a:solidFill>
                  <a:srgbClr val="3A3C3D"/>
                </a:solidFill>
                <a:latin typeface="Arial"/>
                <a:cs typeface="Arial"/>
              </a:rPr>
              <a:t>Topic modeling could aid exploration and discovery.</a:t>
            </a:r>
            <a:endParaRPr lang="en-US" sz="2200">
              <a:latin typeface="Arial"/>
              <a:cs typeface="Arial"/>
            </a:endParaRPr>
          </a:p>
          <a:p>
            <a:pPr marL="393700" indent="-342900">
              <a:buClr>
                <a:srgbClr val="861F41"/>
              </a:buClr>
              <a:buSzPts val="1800"/>
              <a:buFont typeface="Wingdings"/>
              <a:buChar char="Ø"/>
            </a:pPr>
            <a:endParaRPr lang="en-US" sz="1800" b="1">
              <a:solidFill>
                <a:srgbClr val="3A3C3D"/>
              </a:solidFill>
            </a:endParaRPr>
          </a:p>
          <a:p>
            <a:pPr marL="393700" indent="-342900">
              <a:buClr>
                <a:srgbClr val="861F41"/>
              </a:buClr>
              <a:buSzPts val="1800"/>
              <a:buFont typeface="Wingdings"/>
              <a:buChar char="Ø"/>
            </a:pPr>
            <a:endParaRPr lang="en-US" sz="1800" b="1">
              <a:solidFill>
                <a:srgbClr val="3A3C3D"/>
              </a:solidFill>
            </a:endParaRPr>
          </a:p>
          <a:p>
            <a:pPr marL="393700" lvl="1" indent="0">
              <a:lnSpc>
                <a:spcPct val="100000"/>
              </a:lnSpc>
              <a:spcBef>
                <a:spcPts val="0"/>
              </a:spcBef>
              <a:buClr>
                <a:srgbClr val="585C5E"/>
              </a:buClr>
              <a:buSzPts val="1800"/>
              <a:buNone/>
            </a:pPr>
            <a:endParaRPr lang="en-US" sz="1800">
              <a:solidFill>
                <a:srgbClr val="3A3C3D"/>
              </a:solidFill>
              <a:latin typeface="Arial"/>
              <a:ea typeface="Arial"/>
              <a:cs typeface="Arial"/>
            </a:endParaRPr>
          </a:p>
          <a:p>
            <a:pPr marL="0" lvl="0" indent="0">
              <a:lnSpc>
                <a:spcPct val="100000"/>
              </a:lnSpc>
              <a:spcBef>
                <a:spcPts val="700"/>
              </a:spcBef>
              <a:spcAft>
                <a:spcPts val="700"/>
              </a:spcAft>
              <a:buClr>
                <a:srgbClr val="585C5E"/>
              </a:buClr>
              <a:buSzPts val="1800"/>
              <a:buNone/>
            </a:pPr>
            <a:endParaRPr lang="en-US" sz="1800">
              <a:solidFill>
                <a:srgbClr val="3A3C3D"/>
              </a:solidFill>
              <a:latin typeface="Arial"/>
              <a:ea typeface="Arial"/>
              <a:cs typeface="Arial"/>
              <a:sym typeface="Arial"/>
            </a:endParaRPr>
          </a:p>
        </p:txBody>
      </p:sp>
      <p:sp>
        <p:nvSpPr>
          <p:cNvPr id="4" name="TextBox 3">
            <a:extLst>
              <a:ext uri="{FF2B5EF4-FFF2-40B4-BE49-F238E27FC236}">
                <a16:creationId xmlns:a16="http://schemas.microsoft.com/office/drawing/2014/main" id="{D4C475C0-26EE-D538-4B3D-9DE179351BBE}"/>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2</a:t>
            </a:r>
          </a:p>
        </p:txBody>
      </p:sp>
    </p:spTree>
    <p:extLst>
      <p:ext uri="{BB962C8B-B14F-4D97-AF65-F5344CB8AC3E}">
        <p14:creationId xmlns:p14="http://schemas.microsoft.com/office/powerpoint/2010/main" val="3042866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4"/>
        <p:cNvGrpSpPr/>
        <p:nvPr/>
      </p:nvGrpSpPr>
      <p:grpSpPr>
        <a:xfrm>
          <a:off x="0" y="0"/>
          <a:ext cx="0" cy="0"/>
          <a:chOff x="0" y="0"/>
          <a:chExt cx="0" cy="0"/>
        </a:xfrm>
      </p:grpSpPr>
      <p:sp>
        <p:nvSpPr>
          <p:cNvPr id="245" name="Title"/>
          <p:cNvSpPr txBox="1">
            <a:spLocks noGrp="1"/>
          </p:cNvSpPr>
          <p:nvPr>
            <p:ph type="title"/>
          </p:nvPr>
        </p:nvSpPr>
        <p:spPr>
          <a:xfrm>
            <a:off x="998537" y="27662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2"/>
              </a:buClr>
              <a:buSzPts val="3500"/>
              <a:buFont typeface="Arial"/>
              <a:buNone/>
            </a:pPr>
            <a:r>
              <a:rPr lang="en-US"/>
              <a:t>Large Image</a:t>
            </a:r>
            <a:endParaRPr/>
          </a:p>
        </p:txBody>
      </p:sp>
      <p:pic>
        <p:nvPicPr>
          <p:cNvPr id="246" name="Image" descr="Students on sidewalk near Torgersen Bridge at Virginia Tech"/>
          <p:cNvPicPr preferRelativeResize="0">
            <a:picLocks noGrp="1"/>
          </p:cNvPicPr>
          <p:nvPr>
            <p:ph type="pic" idx="2"/>
          </p:nvPr>
        </p:nvPicPr>
        <p:blipFill rotWithShape="1">
          <a:blip r:embed="rId3">
            <a:alphaModFix/>
          </a:blip>
          <a:srcRect t="11904" b="11904"/>
          <a:stretch/>
        </p:blipFill>
        <p:spPr>
          <a:xfrm>
            <a:off x="677862" y="685800"/>
            <a:ext cx="10836275" cy="54864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Introduction – Problem Statement</a:t>
            </a:r>
            <a:endParaRPr lang="en-US">
              <a:solidFill>
                <a:schemeClr val="lt1"/>
              </a:solidFill>
            </a:endParaRPr>
          </a:p>
        </p:txBody>
      </p:sp>
      <p:sp>
        <p:nvSpPr>
          <p:cNvPr id="2" name="Text">
            <a:extLst>
              <a:ext uri="{FF2B5EF4-FFF2-40B4-BE49-F238E27FC236}">
                <a16:creationId xmlns:a16="http://schemas.microsoft.com/office/drawing/2014/main" id="{BD05072B-28E9-4325-A645-41237CC7F690}"/>
              </a:ext>
            </a:extLst>
          </p:cNvPr>
          <p:cNvSpPr>
            <a:spLocks noGrp="1"/>
          </p:cNvSpPr>
          <p:nvPr>
            <p:ph type="body" sz="quarter" idx="10"/>
          </p:nvPr>
        </p:nvSpPr>
        <p:spPr>
          <a:xfrm>
            <a:off x="834797" y="1084281"/>
            <a:ext cx="11038463" cy="5559407"/>
          </a:xfrm>
        </p:spPr>
        <p:txBody>
          <a:bodyPr>
            <a:normAutofit/>
          </a:bodyPr>
          <a:lstStyle/>
          <a:p>
            <a:pPr marL="393700" indent="-342900">
              <a:lnSpc>
                <a:spcPct val="150000"/>
              </a:lnSpc>
              <a:buClr>
                <a:srgbClr val="861F41"/>
              </a:buClr>
              <a:buSzPts val="1800"/>
              <a:buFont typeface="Wingdings"/>
              <a:buChar char="Ø"/>
            </a:pPr>
            <a:r>
              <a:rPr lang="en-US" sz="2200" b="1" dirty="0">
                <a:solidFill>
                  <a:srgbClr val="3A3C3D"/>
                </a:solidFill>
                <a:latin typeface="Arial"/>
                <a:cs typeface="Arial"/>
              </a:rPr>
              <a:t>Challenges</a:t>
            </a:r>
            <a:r>
              <a:rPr lang="en-US" sz="2200" dirty="0">
                <a:solidFill>
                  <a:srgbClr val="3A3C3D"/>
                </a:solidFill>
                <a:latin typeface="Arial"/>
                <a:cs typeface="Arial"/>
              </a:rPr>
              <a:t>:</a:t>
            </a:r>
            <a:endParaRPr lang="en-US" sz="2200" dirty="0">
              <a:solidFill>
                <a:srgbClr val="3A3C3D"/>
              </a:solidFill>
            </a:endParaRPr>
          </a:p>
          <a:p>
            <a:pPr marL="850900" lvl="1">
              <a:lnSpc>
                <a:spcPct val="150000"/>
              </a:lnSpc>
              <a:buClr>
                <a:srgbClr val="861F41"/>
              </a:buClr>
              <a:buSzPts val="1800"/>
            </a:pPr>
            <a:r>
              <a:rPr lang="en-US" sz="2200" dirty="0">
                <a:solidFill>
                  <a:srgbClr val="3A3C3D"/>
                </a:solidFill>
                <a:latin typeface="Arial"/>
                <a:cs typeface="Arial"/>
              </a:rPr>
              <a:t>Topic modeling should ensure semantic coherence and interpretability, especially in complex, heterogeneous datasets like ETDs.</a:t>
            </a:r>
            <a:endParaRPr lang="en-US" sz="2200" dirty="0">
              <a:latin typeface="Arial" panose="020B0604020202020204" pitchFamily="34" charset="0"/>
              <a:cs typeface="Arial" panose="020B0604020202020204" pitchFamily="34" charset="0"/>
            </a:endParaRPr>
          </a:p>
          <a:p>
            <a:pPr marL="850900" lvl="1">
              <a:lnSpc>
                <a:spcPct val="150000"/>
              </a:lnSpc>
              <a:buClr>
                <a:srgbClr val="861F41"/>
              </a:buClr>
              <a:buSzPts val="1800"/>
            </a:pPr>
            <a:r>
              <a:rPr lang="en-US" sz="2200" dirty="0">
                <a:solidFill>
                  <a:srgbClr val="3A3C3D"/>
                </a:solidFill>
                <a:latin typeface="Arial"/>
                <a:cs typeface="Arial"/>
              </a:rPr>
              <a:t>Keyword-based representations lack contextual richness and fail to capture meaningful thematic relationships.</a:t>
            </a:r>
            <a:endParaRPr lang="en-US" sz="2200" dirty="0">
              <a:solidFill>
                <a:srgbClr val="3A3C3D"/>
              </a:solidFill>
              <a:latin typeface="Arial" panose="020B0604020202020204" pitchFamily="34" charset="0"/>
              <a:cs typeface="Arial" panose="020B0604020202020204" pitchFamily="34" charset="0"/>
            </a:endParaRPr>
          </a:p>
          <a:p>
            <a:pPr marL="393700" indent="-342900">
              <a:lnSpc>
                <a:spcPct val="150000"/>
              </a:lnSpc>
              <a:buClr>
                <a:srgbClr val="861F41"/>
              </a:buClr>
              <a:buSzPts val="1800"/>
              <a:buFont typeface="Wingdings"/>
              <a:buChar char="Ø"/>
            </a:pPr>
            <a:r>
              <a:rPr lang="en-US" sz="2200" b="1" dirty="0">
                <a:solidFill>
                  <a:srgbClr val="3A3C3D"/>
                </a:solidFill>
                <a:latin typeface="Arial"/>
                <a:cs typeface="Arial"/>
              </a:rPr>
              <a:t>Proposed Solution</a:t>
            </a:r>
            <a:r>
              <a:rPr lang="en-US" sz="2200" dirty="0">
                <a:solidFill>
                  <a:srgbClr val="3A3C3D"/>
                </a:solidFill>
                <a:latin typeface="Arial"/>
                <a:cs typeface="Arial"/>
              </a:rPr>
              <a:t>:</a:t>
            </a:r>
            <a:endParaRPr lang="en-US" sz="2200" dirty="0"/>
          </a:p>
          <a:p>
            <a:pPr marL="850900" lvl="1">
              <a:lnSpc>
                <a:spcPct val="150000"/>
              </a:lnSpc>
              <a:buClr>
                <a:srgbClr val="861F41"/>
              </a:buClr>
              <a:buSzPts val="1800"/>
            </a:pPr>
            <a:r>
              <a:rPr lang="en-US" sz="2200" dirty="0">
                <a:solidFill>
                  <a:srgbClr val="3A3C3D"/>
                </a:solidFill>
                <a:latin typeface="Arial"/>
                <a:cs typeface="Arial"/>
              </a:rPr>
              <a:t>Enhance topic modeling with </a:t>
            </a:r>
            <a:r>
              <a:rPr lang="en-US" sz="2200" b="1" dirty="0">
                <a:solidFill>
                  <a:srgbClr val="3A3C3D"/>
                </a:solidFill>
                <a:latin typeface="Arial"/>
                <a:cs typeface="Arial"/>
              </a:rPr>
              <a:t>Large Language Models (LLMs)</a:t>
            </a:r>
            <a:r>
              <a:rPr lang="en-US" sz="2200" dirty="0">
                <a:solidFill>
                  <a:srgbClr val="3A3C3D"/>
                </a:solidFill>
                <a:latin typeface="Arial"/>
                <a:cs typeface="Arial"/>
              </a:rPr>
              <a:t>.</a:t>
            </a:r>
            <a:endParaRPr lang="en-US" sz="2200" dirty="0">
              <a:latin typeface="Arial" panose="020B0604020202020204" pitchFamily="34" charset="0"/>
              <a:cs typeface="Arial" panose="020B0604020202020204" pitchFamily="34" charset="0"/>
            </a:endParaRPr>
          </a:p>
          <a:p>
            <a:pPr marL="393700" indent="-342900">
              <a:buClr>
                <a:srgbClr val="861F41"/>
              </a:buClr>
              <a:buSzPts val="1800"/>
              <a:buFont typeface="Wingdings"/>
              <a:buChar char="Ø"/>
            </a:pPr>
            <a:endParaRPr lang="en-US" sz="2400" dirty="0">
              <a:solidFill>
                <a:srgbClr val="3A3C3D"/>
              </a:solidFill>
              <a:latin typeface="Arial" panose="020B0604020202020204" pitchFamily="34" charset="0"/>
              <a:cs typeface="Arial" panose="020B0604020202020204" pitchFamily="34" charset="0"/>
            </a:endParaRPr>
          </a:p>
          <a:p>
            <a:pPr marL="393700" indent="-342900">
              <a:buClr>
                <a:srgbClr val="861F41"/>
              </a:buClr>
              <a:buSzPts val="1800"/>
              <a:buFont typeface="Wingdings"/>
              <a:buChar char="Ø"/>
            </a:pPr>
            <a:endParaRPr lang="en-US" sz="1800" b="1" dirty="0">
              <a:solidFill>
                <a:srgbClr val="3A3C3D"/>
              </a:solidFill>
            </a:endParaRPr>
          </a:p>
          <a:p>
            <a:pPr marL="393700" indent="-342900">
              <a:buClr>
                <a:srgbClr val="861F41"/>
              </a:buClr>
              <a:buSzPts val="1800"/>
              <a:buFont typeface="Wingdings"/>
              <a:buChar char="Ø"/>
            </a:pPr>
            <a:endParaRPr lang="en-US" sz="1800" b="1" dirty="0">
              <a:solidFill>
                <a:srgbClr val="3A3C3D"/>
              </a:solidFill>
            </a:endParaRPr>
          </a:p>
          <a:p>
            <a:pPr marL="393700" lvl="1" indent="0">
              <a:lnSpc>
                <a:spcPct val="100000"/>
              </a:lnSpc>
              <a:spcBef>
                <a:spcPts val="0"/>
              </a:spcBef>
              <a:buClr>
                <a:srgbClr val="585C5E"/>
              </a:buClr>
              <a:buSzPts val="1800"/>
              <a:buNone/>
            </a:pPr>
            <a:endParaRPr lang="en-US" sz="1800" dirty="0">
              <a:solidFill>
                <a:srgbClr val="3A3C3D"/>
              </a:solidFill>
              <a:latin typeface="Arial"/>
              <a:ea typeface="Arial"/>
              <a:cs typeface="Arial"/>
            </a:endParaRPr>
          </a:p>
          <a:p>
            <a:pPr marL="0" lvl="0" indent="0">
              <a:lnSpc>
                <a:spcPct val="100000"/>
              </a:lnSpc>
              <a:spcBef>
                <a:spcPts val="700"/>
              </a:spcBef>
              <a:spcAft>
                <a:spcPts val="700"/>
              </a:spcAft>
              <a:buClr>
                <a:srgbClr val="585C5E"/>
              </a:buClr>
              <a:buSzPts val="1800"/>
              <a:buNone/>
            </a:pPr>
            <a:endParaRPr lang="en-US" sz="1800" dirty="0">
              <a:solidFill>
                <a:srgbClr val="3A3C3D"/>
              </a:solidFill>
              <a:latin typeface="Arial"/>
              <a:ea typeface="Arial"/>
              <a:cs typeface="Arial"/>
              <a:sym typeface="Arial"/>
            </a:endParaRPr>
          </a:p>
        </p:txBody>
      </p:sp>
      <p:sp>
        <p:nvSpPr>
          <p:cNvPr id="4" name="TextBox 3">
            <a:extLst>
              <a:ext uri="{FF2B5EF4-FFF2-40B4-BE49-F238E27FC236}">
                <a16:creationId xmlns:a16="http://schemas.microsoft.com/office/drawing/2014/main" id="{F5C2EB2F-4A50-CC51-6D2A-28E534427BCE}"/>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3</a:t>
            </a:r>
          </a:p>
        </p:txBody>
      </p:sp>
    </p:spTree>
    <p:extLst>
      <p:ext uri="{BB962C8B-B14F-4D97-AF65-F5344CB8AC3E}">
        <p14:creationId xmlns:p14="http://schemas.microsoft.com/office/powerpoint/2010/main" val="2595672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797243"/>
          </a:xfrm>
          <a:prstGeom prst="rect">
            <a:avLst/>
          </a:prstGeom>
          <a:noFill/>
          <a:ln>
            <a:noFill/>
          </a:ln>
        </p:spPr>
        <p:txBody>
          <a:bodyPr spcFirstLastPara="1" wrap="square" lIns="91425" tIns="45700" rIns="91425" bIns="45700" anchor="ctr" anchorCtr="0">
            <a:normAutofit/>
          </a:bodyPr>
          <a:lstStyle/>
          <a:p>
            <a:r>
              <a:rPr lang="en-US" sz="4000" dirty="0">
                <a:solidFill>
                  <a:schemeClr val="lt1"/>
                </a:solidFill>
                <a:latin typeface="Arial"/>
                <a:cs typeface="Arial"/>
              </a:rPr>
              <a:t>Introduction – Questions</a:t>
            </a:r>
            <a:endParaRPr lang="en-US" dirty="0">
              <a:solidFill>
                <a:schemeClr val="lt1"/>
              </a:solidFill>
            </a:endParaRPr>
          </a:p>
        </p:txBody>
      </p:sp>
      <p:sp>
        <p:nvSpPr>
          <p:cNvPr id="4" name="Item 1">
            <a:extLst>
              <a:ext uri="{FF2B5EF4-FFF2-40B4-BE49-F238E27FC236}">
                <a16:creationId xmlns:a16="http://schemas.microsoft.com/office/drawing/2014/main" id="{A83C6354-95B5-22A3-575C-FA9B7D39C477}"/>
              </a:ext>
            </a:extLst>
          </p:cNvPr>
          <p:cNvSpPr txBox="1">
            <a:spLocks/>
          </p:cNvSpPr>
          <p:nvPr/>
        </p:nvSpPr>
        <p:spPr>
          <a:xfrm>
            <a:off x="707750" y="4252230"/>
            <a:ext cx="2538942" cy="178276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Arial" panose="020B0604020202020204" pitchFamily="34" charset="0"/>
                <a:ea typeface="Calibri"/>
                <a:cs typeface="Arial" panose="020B0604020202020204" pitchFamily="34" charset="0"/>
                <a:sym typeface="Calibri"/>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pPr marL="50800" indent="0" algn="ctr">
              <a:buNone/>
            </a:pPr>
            <a:r>
              <a:rPr lang="en-US" sz="1800">
                <a:solidFill>
                  <a:schemeClr val="tx1"/>
                </a:solidFill>
                <a:latin typeface="Arial"/>
                <a:cs typeface="Arial"/>
                <a:sym typeface="Arial"/>
              </a:rPr>
              <a:t>How do custom preprocessing techniques and text enhancement impact topic modeling performance?</a:t>
            </a:r>
            <a:endParaRPr lang="en-US" sz="1800">
              <a:solidFill>
                <a:schemeClr val="tx1"/>
              </a:solidFill>
            </a:endParaRPr>
          </a:p>
        </p:txBody>
      </p:sp>
      <p:sp>
        <p:nvSpPr>
          <p:cNvPr id="6" name="Graphic, Circle outline">
            <a:extLst>
              <a:ext uri="{FF2B5EF4-FFF2-40B4-BE49-F238E27FC236}">
                <a16:creationId xmlns:a16="http://schemas.microsoft.com/office/drawing/2014/main" id="{EA8BACBF-8002-82CA-37C0-75A2E6960FC1}"/>
              </a:ext>
              <a:ext uri="{C183D7F6-B498-43B3-948B-1728B52AA6E4}">
                <adec:decorative xmlns:adec="http://schemas.microsoft.com/office/drawing/2017/decorative" val="1"/>
              </a:ext>
            </a:extLst>
          </p:cNvPr>
          <p:cNvSpPr/>
          <p:nvPr/>
        </p:nvSpPr>
        <p:spPr>
          <a:xfrm>
            <a:off x="1027377" y="1897678"/>
            <a:ext cx="1897380" cy="1844464"/>
          </a:xfrm>
          <a:prstGeom prst="ellipse">
            <a:avLst/>
          </a:prstGeom>
          <a:noFill/>
          <a:ln w="9525" cap="flat" cmpd="sng">
            <a:solidFill>
              <a:schemeClr val="accent2"/>
            </a:solidFill>
            <a:prstDash val="dash"/>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2"/>
              </a:buClr>
              <a:buSzPts val="1800"/>
              <a:buFont typeface="Calibri"/>
              <a:buNone/>
            </a:pPr>
            <a:endParaRPr sz="1800" b="0" i="0" u="none" strike="noStrike" cap="none">
              <a:solidFill>
                <a:schemeClr val="accent1"/>
              </a:solidFill>
              <a:latin typeface="Arial" panose="020B0604020202020204" pitchFamily="34" charset="0"/>
              <a:ea typeface="Calibri"/>
              <a:cs typeface="Arial" panose="020B0604020202020204" pitchFamily="34" charset="0"/>
              <a:sym typeface="Calibri"/>
            </a:endParaRPr>
          </a:p>
        </p:txBody>
      </p:sp>
      <p:sp>
        <p:nvSpPr>
          <p:cNvPr id="8" name="Item 2">
            <a:extLst>
              <a:ext uri="{FF2B5EF4-FFF2-40B4-BE49-F238E27FC236}">
                <a16:creationId xmlns:a16="http://schemas.microsoft.com/office/drawing/2014/main" id="{83397A5F-5751-10FB-1F59-FB02D0CB0F5E}"/>
              </a:ext>
            </a:extLst>
          </p:cNvPr>
          <p:cNvSpPr txBox="1">
            <a:spLocks/>
          </p:cNvSpPr>
          <p:nvPr/>
        </p:nvSpPr>
        <p:spPr>
          <a:xfrm>
            <a:off x="4924213" y="4252230"/>
            <a:ext cx="2351616" cy="187667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pPr marL="50800" indent="0" algn="ctr">
              <a:buFont typeface="Arial"/>
              <a:buNone/>
            </a:pPr>
            <a:r>
              <a:rPr lang="en-US" sz="1800">
                <a:solidFill>
                  <a:schemeClr val="tx1"/>
                </a:solidFill>
                <a:latin typeface="Arial"/>
                <a:cs typeface="Arial"/>
              </a:rPr>
              <a:t>What are the advantages and limitations of traditional, neural, and transformer-based topic models for ETDs?</a:t>
            </a:r>
            <a:endParaRPr lang="en-US"/>
          </a:p>
          <a:p>
            <a:pPr marL="50800" indent="0">
              <a:buFont typeface="Arial"/>
              <a:buNone/>
            </a:pPr>
            <a:endParaRPr lang="en-US" sz="1800">
              <a:solidFill>
                <a:schemeClr val="tx1"/>
              </a:solidFill>
              <a:latin typeface="Arial" panose="020B0604020202020204" pitchFamily="34" charset="0"/>
              <a:cs typeface="Arial" panose="020B0604020202020204" pitchFamily="34" charset="0"/>
            </a:endParaRPr>
          </a:p>
        </p:txBody>
      </p:sp>
      <p:sp>
        <p:nvSpPr>
          <p:cNvPr id="10" name="Item 3">
            <a:extLst>
              <a:ext uri="{FF2B5EF4-FFF2-40B4-BE49-F238E27FC236}">
                <a16:creationId xmlns:a16="http://schemas.microsoft.com/office/drawing/2014/main" id="{4D9843B7-09B3-48E2-C523-D15F2AF8000F}"/>
              </a:ext>
            </a:extLst>
          </p:cNvPr>
          <p:cNvSpPr txBox="1">
            <a:spLocks/>
          </p:cNvSpPr>
          <p:nvPr/>
        </p:nvSpPr>
        <p:spPr>
          <a:xfrm>
            <a:off x="8922589" y="4249202"/>
            <a:ext cx="2118784" cy="16525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pPr marL="50800" indent="0" algn="ctr">
              <a:buFont typeface="Arial"/>
              <a:buNone/>
            </a:pPr>
            <a:r>
              <a:rPr lang="en-US" sz="1800">
                <a:solidFill>
                  <a:schemeClr val="tx1"/>
                </a:solidFill>
                <a:latin typeface="Arial"/>
                <a:cs typeface="Arial"/>
              </a:rPr>
              <a:t>How effectively can LLMs enhance topic representations in ETDs?</a:t>
            </a:r>
            <a:endParaRPr lang="en-US">
              <a:solidFill>
                <a:schemeClr val="tx1"/>
              </a:solidFill>
            </a:endParaRPr>
          </a:p>
        </p:txBody>
      </p:sp>
      <p:sp>
        <p:nvSpPr>
          <p:cNvPr id="12" name="Graphic, Circle outline">
            <a:extLst>
              <a:ext uri="{FF2B5EF4-FFF2-40B4-BE49-F238E27FC236}">
                <a16:creationId xmlns:a16="http://schemas.microsoft.com/office/drawing/2014/main" id="{B8747106-3529-5841-7495-08DBF34F8DDB}"/>
              </a:ext>
              <a:ext uri="{C183D7F6-B498-43B3-948B-1728B52AA6E4}">
                <adec:decorative xmlns:adec="http://schemas.microsoft.com/office/drawing/2017/decorative" val="1"/>
              </a:ext>
            </a:extLst>
          </p:cNvPr>
          <p:cNvSpPr/>
          <p:nvPr/>
        </p:nvSpPr>
        <p:spPr>
          <a:xfrm>
            <a:off x="5144293" y="1897677"/>
            <a:ext cx="1897380" cy="1844464"/>
          </a:xfrm>
          <a:prstGeom prst="ellipse">
            <a:avLst/>
          </a:prstGeom>
          <a:noFill/>
          <a:ln w="9525" cap="flat" cmpd="sng">
            <a:solidFill>
              <a:schemeClr val="accent2"/>
            </a:solidFill>
            <a:prstDash val="dash"/>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2"/>
              </a:buClr>
              <a:buSzPts val="1800"/>
              <a:buFont typeface="Calibri"/>
              <a:buNone/>
            </a:pPr>
            <a:endParaRPr sz="1800" b="0" i="0" u="none" strike="noStrike" cap="none">
              <a:solidFill>
                <a:schemeClr val="accent1"/>
              </a:solidFill>
              <a:latin typeface="Arial" panose="020B0604020202020204" pitchFamily="34" charset="0"/>
              <a:ea typeface="Calibri"/>
              <a:cs typeface="Arial" panose="020B0604020202020204" pitchFamily="34" charset="0"/>
              <a:sym typeface="Calibri"/>
            </a:endParaRPr>
          </a:p>
        </p:txBody>
      </p:sp>
      <p:sp>
        <p:nvSpPr>
          <p:cNvPr id="14" name="Graphic, Circle outline">
            <a:extLst>
              <a:ext uri="{FF2B5EF4-FFF2-40B4-BE49-F238E27FC236}">
                <a16:creationId xmlns:a16="http://schemas.microsoft.com/office/drawing/2014/main" id="{341FC821-6D81-DAC8-9C45-3F455F323BE0}"/>
              </a:ext>
              <a:ext uri="{C183D7F6-B498-43B3-948B-1728B52AA6E4}">
                <adec:decorative xmlns:adec="http://schemas.microsoft.com/office/drawing/2017/decorative" val="1"/>
              </a:ext>
            </a:extLst>
          </p:cNvPr>
          <p:cNvSpPr/>
          <p:nvPr/>
        </p:nvSpPr>
        <p:spPr>
          <a:xfrm>
            <a:off x="9028377" y="1897678"/>
            <a:ext cx="1897380" cy="1844464"/>
          </a:xfrm>
          <a:prstGeom prst="ellipse">
            <a:avLst/>
          </a:prstGeom>
          <a:noFill/>
          <a:ln w="9525" cap="flat" cmpd="sng">
            <a:solidFill>
              <a:schemeClr val="accent2"/>
            </a:solidFill>
            <a:prstDash val="dash"/>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2"/>
              </a:buClr>
              <a:buSzPts val="1800"/>
              <a:buFont typeface="Calibri"/>
              <a:buNone/>
            </a:pPr>
            <a:endParaRPr sz="1800" b="0" i="0" u="none" strike="noStrike" cap="none">
              <a:solidFill>
                <a:schemeClr val="accent1"/>
              </a:solidFill>
              <a:latin typeface="Arial" panose="020B0604020202020204" pitchFamily="34" charset="0"/>
              <a:ea typeface="Calibri"/>
              <a:cs typeface="Arial" panose="020B0604020202020204" pitchFamily="34" charset="0"/>
              <a:sym typeface="Calibri"/>
            </a:endParaRPr>
          </a:p>
        </p:txBody>
      </p:sp>
      <p:pic>
        <p:nvPicPr>
          <p:cNvPr id="16" name="Graphic 15" descr="Question Mark with solid fill">
            <a:extLst>
              <a:ext uri="{FF2B5EF4-FFF2-40B4-BE49-F238E27FC236}">
                <a16:creationId xmlns:a16="http://schemas.microsoft.com/office/drawing/2014/main" id="{7EC23BB0-5CF6-BFF3-ED18-880BBB8BAD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1883" y="2368550"/>
            <a:ext cx="914400" cy="914400"/>
          </a:xfrm>
          <a:prstGeom prst="rect">
            <a:avLst/>
          </a:prstGeom>
        </p:spPr>
      </p:pic>
      <p:pic>
        <p:nvPicPr>
          <p:cNvPr id="18" name="Graphic 17" descr="Question Mark with solid fill">
            <a:extLst>
              <a:ext uri="{FF2B5EF4-FFF2-40B4-BE49-F238E27FC236}">
                <a16:creationId xmlns:a16="http://schemas.microsoft.com/office/drawing/2014/main" id="{ADBBF757-1EE3-F65C-BE02-A93BC0EC42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799" y="2368549"/>
            <a:ext cx="914400" cy="914400"/>
          </a:xfrm>
          <a:prstGeom prst="rect">
            <a:avLst/>
          </a:prstGeom>
        </p:spPr>
      </p:pic>
      <p:pic>
        <p:nvPicPr>
          <p:cNvPr id="20" name="Graphic 19" descr="Question Mark with solid fill">
            <a:extLst>
              <a:ext uri="{FF2B5EF4-FFF2-40B4-BE49-F238E27FC236}">
                <a16:creationId xmlns:a16="http://schemas.microsoft.com/office/drawing/2014/main" id="{FC4BCA8D-88C2-B8F4-9F38-C2351E1646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22883" y="2368550"/>
            <a:ext cx="914400" cy="914400"/>
          </a:xfrm>
          <a:prstGeom prst="rect">
            <a:avLst/>
          </a:prstGeom>
        </p:spPr>
      </p:pic>
      <p:sp>
        <p:nvSpPr>
          <p:cNvPr id="3" name="TextBox 2">
            <a:extLst>
              <a:ext uri="{FF2B5EF4-FFF2-40B4-BE49-F238E27FC236}">
                <a16:creationId xmlns:a16="http://schemas.microsoft.com/office/drawing/2014/main" id="{E3C84776-4283-B78A-63D8-9B3DBD3B5055}"/>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5</a:t>
            </a:r>
          </a:p>
        </p:txBody>
      </p:sp>
    </p:spTree>
    <p:extLst>
      <p:ext uri="{BB962C8B-B14F-4D97-AF65-F5344CB8AC3E}">
        <p14:creationId xmlns:p14="http://schemas.microsoft.com/office/powerpoint/2010/main" val="4160196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p:bldP spid="10" grpId="0"/>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0"/>
        <p:cNvGrpSpPr/>
        <p:nvPr/>
      </p:nvGrpSpPr>
      <p:grpSpPr>
        <a:xfrm>
          <a:off x="0" y="0"/>
          <a:ext cx="0" cy="0"/>
          <a:chOff x="0" y="0"/>
          <a:chExt cx="0" cy="0"/>
        </a:xfrm>
      </p:grpSpPr>
      <p:sp>
        <p:nvSpPr>
          <p:cNvPr id="161" name="Title"/>
          <p:cNvSpPr txBox="1">
            <a:spLocks noGrp="1"/>
          </p:cNvSpPr>
          <p:nvPr>
            <p:ph type="title" idx="4294967295"/>
          </p:nvPr>
        </p:nvSpPr>
        <p:spPr>
          <a:xfrm>
            <a:off x="3021078" y="2929128"/>
            <a:ext cx="6349385" cy="954103"/>
          </a:xfrm>
          <a:prstGeom prst="rect">
            <a:avLst/>
          </a:prstGeom>
          <a:noFill/>
          <a:ln>
            <a:noFill/>
          </a:ln>
        </p:spPr>
        <p:txBody>
          <a:bodyPr spcFirstLastPara="1" wrap="square" lIns="91425" tIns="45700" rIns="91425" bIns="45700" anchor="ctr" anchorCtr="0">
            <a:normAutofit/>
          </a:bodyPr>
          <a:lstStyle/>
          <a:p>
            <a:pPr algn="ctr">
              <a:buClr>
                <a:srgbClr val="000000"/>
              </a:buClr>
              <a:buSzPts val="4400"/>
            </a:pPr>
            <a:r>
              <a:rPr lang="en-US" sz="4400">
                <a:solidFill>
                  <a:srgbClr val="F2F2F2"/>
                </a:solidFill>
              </a:rPr>
              <a:t>LITERATURE REVIEW</a:t>
            </a:r>
            <a:endParaRPr lang="en-US" sz="4400">
              <a:solidFill>
                <a:srgbClr val="000000"/>
              </a:solidFill>
            </a:endParaRPr>
          </a:p>
        </p:txBody>
      </p:sp>
    </p:spTree>
    <p:extLst>
      <p:ext uri="{BB962C8B-B14F-4D97-AF65-F5344CB8AC3E}">
        <p14:creationId xmlns:p14="http://schemas.microsoft.com/office/powerpoint/2010/main" val="3918407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4" name="Orange Bar">
            <a:extLst>
              <a:ext uri="{C183D7F6-B498-43B3-948B-1728B52AA6E4}">
                <adec:decorative xmlns:adec="http://schemas.microsoft.com/office/drawing/2017/decorative" val="1"/>
              </a:ext>
            </a:extLst>
          </p:cNvPr>
          <p:cNvSpPr/>
          <p:nvPr/>
        </p:nvSpPr>
        <p:spPr>
          <a:xfrm>
            <a:off x="0" y="0"/>
            <a:ext cx="12192000" cy="82905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0" name="Title"/>
          <p:cNvSpPr txBox="1">
            <a:spLocks noGrp="1"/>
          </p:cNvSpPr>
          <p:nvPr>
            <p:ph type="title"/>
          </p:nvPr>
        </p:nvSpPr>
        <p:spPr>
          <a:xfrm>
            <a:off x="173186" y="231"/>
            <a:ext cx="12426538" cy="837883"/>
          </a:xfrm>
          <a:prstGeom prst="rect">
            <a:avLst/>
          </a:prstGeom>
          <a:noFill/>
          <a:ln>
            <a:noFill/>
          </a:ln>
        </p:spPr>
        <p:txBody>
          <a:bodyPr spcFirstLastPara="1" wrap="square" lIns="91425" tIns="45700" rIns="91425" bIns="45700" anchor="ctr" anchorCtr="0">
            <a:normAutofit/>
          </a:bodyPr>
          <a:lstStyle/>
          <a:p>
            <a:r>
              <a:rPr lang="en-US" sz="4000">
                <a:solidFill>
                  <a:schemeClr val="lt1"/>
                </a:solidFill>
                <a:latin typeface="Arial"/>
                <a:cs typeface="Arial"/>
              </a:rPr>
              <a:t>Evolution in Topic Modeling</a:t>
            </a:r>
            <a:endParaRPr lang="en-US">
              <a:solidFill>
                <a:schemeClr val="lt1"/>
              </a:solidFill>
            </a:endParaRPr>
          </a:p>
        </p:txBody>
      </p:sp>
      <p:sp>
        <p:nvSpPr>
          <p:cNvPr id="13" name="Rectangle: Rounded Corners 12">
            <a:extLst>
              <a:ext uri="{FF2B5EF4-FFF2-40B4-BE49-F238E27FC236}">
                <a16:creationId xmlns:a16="http://schemas.microsoft.com/office/drawing/2014/main" id="{1DEF6C95-E088-A026-968F-5BACF1FF02A9}"/>
              </a:ext>
            </a:extLst>
          </p:cNvPr>
          <p:cNvSpPr/>
          <p:nvPr/>
        </p:nvSpPr>
        <p:spPr>
          <a:xfrm>
            <a:off x="1050949" y="5143006"/>
            <a:ext cx="2148416" cy="14075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ea typeface="+mn-lt"/>
                <a:cs typeface="+mn-lt"/>
              </a:rPr>
              <a:t>LSI, PLSI: Introduced foundational methods but lacked scalability and flexibility.</a:t>
            </a:r>
          </a:p>
        </p:txBody>
      </p:sp>
      <p:sp>
        <p:nvSpPr>
          <p:cNvPr id="14" name="Rectangle: Rounded Corners 13">
            <a:extLst>
              <a:ext uri="{FF2B5EF4-FFF2-40B4-BE49-F238E27FC236}">
                <a16:creationId xmlns:a16="http://schemas.microsoft.com/office/drawing/2014/main" id="{E918300C-8E40-1107-F2DA-26B28A4254E8}"/>
              </a:ext>
            </a:extLst>
          </p:cNvPr>
          <p:cNvSpPr/>
          <p:nvPr/>
        </p:nvSpPr>
        <p:spPr>
          <a:xfrm>
            <a:off x="3567321" y="5143006"/>
            <a:ext cx="2148416" cy="14075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n-lt"/>
                <a:cs typeface="+mn-lt"/>
              </a:rPr>
              <a:t>LDA revolutionized with Dirichlet distributions, extended by HDP and DTM.</a:t>
            </a:r>
          </a:p>
        </p:txBody>
      </p:sp>
      <p:sp>
        <p:nvSpPr>
          <p:cNvPr id="15" name="Rectangle: Rounded Corners 14">
            <a:extLst>
              <a:ext uri="{FF2B5EF4-FFF2-40B4-BE49-F238E27FC236}">
                <a16:creationId xmlns:a16="http://schemas.microsoft.com/office/drawing/2014/main" id="{D37DD060-CC70-181F-47DA-4CDEDDD80731}"/>
              </a:ext>
            </a:extLst>
          </p:cNvPr>
          <p:cNvSpPr/>
          <p:nvPr/>
        </p:nvSpPr>
        <p:spPr>
          <a:xfrm>
            <a:off x="6092553" y="5143006"/>
            <a:ext cx="2148416" cy="14075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ea typeface="+mn-lt"/>
                <a:cs typeface="+mn-lt"/>
              </a:rPr>
              <a:t>ProdLDA</a:t>
            </a:r>
            <a:r>
              <a:rPr lang="en-US" dirty="0">
                <a:ea typeface="+mn-lt"/>
                <a:cs typeface="+mn-lt"/>
              </a:rPr>
              <a:t> and </a:t>
            </a:r>
            <a:r>
              <a:rPr lang="en-US" dirty="0" err="1">
                <a:ea typeface="+mn-lt"/>
                <a:cs typeface="+mn-lt"/>
              </a:rPr>
              <a:t>NeuralLDA</a:t>
            </a:r>
            <a:r>
              <a:rPr lang="en-US" dirty="0">
                <a:ea typeface="+mn-lt"/>
                <a:cs typeface="+mn-lt"/>
              </a:rPr>
              <a:t> leveraged neural networks for better coherence.</a:t>
            </a:r>
          </a:p>
        </p:txBody>
      </p:sp>
      <p:sp>
        <p:nvSpPr>
          <p:cNvPr id="16" name="Rectangle: Rounded Corners 15">
            <a:extLst>
              <a:ext uri="{FF2B5EF4-FFF2-40B4-BE49-F238E27FC236}">
                <a16:creationId xmlns:a16="http://schemas.microsoft.com/office/drawing/2014/main" id="{4B23E5B0-4457-2CBB-8A56-6D4F8CF40BD5}"/>
              </a:ext>
            </a:extLst>
          </p:cNvPr>
          <p:cNvSpPr/>
          <p:nvPr/>
        </p:nvSpPr>
        <p:spPr>
          <a:xfrm>
            <a:off x="8608925" y="5143006"/>
            <a:ext cx="2148416" cy="14075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ea typeface="+mn-lt"/>
                <a:cs typeface="+mn-lt"/>
              </a:rPr>
              <a:t>BERTopic</a:t>
            </a:r>
            <a:r>
              <a:rPr lang="en-US">
                <a:ea typeface="+mn-lt"/>
                <a:cs typeface="+mn-lt"/>
              </a:rPr>
              <a:t> and CTM use contextual embeddings for advanced coherence.</a:t>
            </a:r>
          </a:p>
        </p:txBody>
      </p:sp>
      <p:pic>
        <p:nvPicPr>
          <p:cNvPr id="3" name="Picture 2" descr="Timeline diagram titled ‘Evolution of Topic Modeling (1990–2023)’. It shows four eras: Classical Era with LSI (1990) and PLSI (1999); Probabilistic Era with LDA (2003), DMM (2005), DTM (2006), and HDP (2012); Neural Era with ProdLDA (2017) and NeuralLDA (2017); Transformer Era with CTM and BERTopic (2022). The timeline ends with LLM Integration (2023).">
            <a:extLst>
              <a:ext uri="{FF2B5EF4-FFF2-40B4-BE49-F238E27FC236}">
                <a16:creationId xmlns:a16="http://schemas.microsoft.com/office/drawing/2014/main" id="{931FCF8F-9683-829B-D237-D3EEA9B10973}"/>
              </a:ext>
            </a:extLst>
          </p:cNvPr>
          <p:cNvPicPr>
            <a:picLocks noChangeAspect="1"/>
          </p:cNvPicPr>
          <p:nvPr/>
        </p:nvPicPr>
        <p:blipFill>
          <a:blip r:embed="rId3"/>
          <a:stretch>
            <a:fillRect/>
          </a:stretch>
        </p:blipFill>
        <p:spPr>
          <a:xfrm>
            <a:off x="2090738" y="1163676"/>
            <a:ext cx="8010525" cy="3638550"/>
          </a:xfrm>
          <a:prstGeom prst="rect">
            <a:avLst/>
          </a:prstGeom>
        </p:spPr>
      </p:pic>
      <p:sp>
        <p:nvSpPr>
          <p:cNvPr id="4" name="TextBox 3">
            <a:extLst>
              <a:ext uri="{FF2B5EF4-FFF2-40B4-BE49-F238E27FC236}">
                <a16:creationId xmlns:a16="http://schemas.microsoft.com/office/drawing/2014/main" id="{8EC21E97-CABC-4D13-FC82-C36B219CD78B}"/>
              </a:ext>
            </a:extLst>
          </p:cNvPr>
          <p:cNvSpPr txBox="1"/>
          <p:nvPr/>
        </p:nvSpPr>
        <p:spPr>
          <a:xfrm>
            <a:off x="10982325" y="6286500"/>
            <a:ext cx="914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6</a:t>
            </a:r>
          </a:p>
        </p:txBody>
      </p:sp>
    </p:spTree>
    <p:extLst>
      <p:ext uri="{BB962C8B-B14F-4D97-AF65-F5344CB8AC3E}">
        <p14:creationId xmlns:p14="http://schemas.microsoft.com/office/powerpoint/2010/main" val="2290405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theme/theme1.xml><?xml version="1.0" encoding="utf-8"?>
<a:theme xmlns:a="http://schemas.openxmlformats.org/drawingml/2006/main" name="1_Office Theme">
  <a:themeElements>
    <a:clrScheme name="Custom 2">
      <a:dk1>
        <a:srgbClr val="861F41"/>
      </a:dk1>
      <a:lt1>
        <a:srgbClr val="FFFFFF"/>
      </a:lt1>
      <a:dk2>
        <a:srgbClr val="75787B"/>
      </a:dk2>
      <a:lt2>
        <a:srgbClr val="E5E1E6"/>
      </a:lt2>
      <a:accent1>
        <a:srgbClr val="861F41"/>
      </a:accent1>
      <a:accent2>
        <a:srgbClr val="C64600"/>
      </a:accent2>
      <a:accent3>
        <a:srgbClr val="A5A5A5"/>
      </a:accent3>
      <a:accent4>
        <a:srgbClr val="508590"/>
      </a:accent4>
      <a:accent5>
        <a:srgbClr val="E5E1E6"/>
      </a:accent5>
      <a:accent6>
        <a:srgbClr val="003C7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6C1035"/>
      </a:dk1>
      <a:lt1>
        <a:srgbClr val="5C6C66"/>
      </a:lt1>
      <a:dk2>
        <a:srgbClr val="A7A7A7"/>
      </a:dk2>
      <a:lt2>
        <a:srgbClr val="535353"/>
      </a:lt2>
      <a:accent1>
        <a:srgbClr val="6C1035"/>
      </a:accent1>
      <a:accent2>
        <a:srgbClr val="E57631"/>
      </a:accent2>
      <a:accent3>
        <a:srgbClr val="A5A5A5"/>
      </a:accent3>
      <a:accent4>
        <a:srgbClr val="417C79"/>
      </a:accent4>
      <a:accent5>
        <a:srgbClr val="E5E1EF"/>
      </a:accent5>
      <a:accent6>
        <a:srgbClr val="003C7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EF78096-5840-4E7B-88E6-A39A70203EA2}">
  <we:reference id="WA200005566" version="3.0.0.3" store="Omex" storeType="OMEX"/>
  <we:alternateReferences>
    <we:reference id="WA200005566" version="3.0.0.3"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1897</TotalTime>
  <Words>2311</Words>
  <Application>Microsoft Office PowerPoint</Application>
  <PresentationFormat>Widescreen</PresentationFormat>
  <Paragraphs>528</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Arial,Sans-Serif</vt:lpstr>
      <vt:lpstr>Calibri</vt:lpstr>
      <vt:lpstr>Consolas</vt:lpstr>
      <vt:lpstr>Wingdings</vt:lpstr>
      <vt:lpstr>Wingdings,Sans-Serif</vt:lpstr>
      <vt:lpstr>1_Office Theme</vt:lpstr>
      <vt:lpstr>Enhancing ETD Topic Modeling: A Framework Integrating LLMs for Improved Digital Library Discovery</vt:lpstr>
      <vt:lpstr>PowerPoint Presentation</vt:lpstr>
      <vt:lpstr>INTRODUCTION</vt:lpstr>
      <vt:lpstr>Introduction – Context</vt:lpstr>
      <vt:lpstr>Introduction – Motivation</vt:lpstr>
      <vt:lpstr>Introduction – Problem Statement</vt:lpstr>
      <vt:lpstr>Introduction – Questions</vt:lpstr>
      <vt:lpstr>LITERATURE REVIEW</vt:lpstr>
      <vt:lpstr>Evolution in Topic Modeling</vt:lpstr>
      <vt:lpstr>Evaluation of Topic Models</vt:lpstr>
      <vt:lpstr>DATA</vt:lpstr>
      <vt:lpstr>Dataset Overview</vt:lpstr>
      <vt:lpstr>Curated ETD Dataset: Metadata Distribution</vt:lpstr>
      <vt:lpstr>Comparison of Dataset Characteristics</vt:lpstr>
      <vt:lpstr>ENHANCING DATA FOR TOPIC MODELING </vt:lpstr>
      <vt:lpstr>Preprocessing for ETD Data</vt:lpstr>
      <vt:lpstr>LLM-Assisted Stopword Removal</vt:lpstr>
      <vt:lpstr>LLM-Assisted Stopword Removal - 2</vt:lpstr>
      <vt:lpstr>Enhanced Text Representation</vt:lpstr>
      <vt:lpstr>DEVELOPMENT AND ENHANCEMENT OF TOPIC MODELING</vt:lpstr>
      <vt:lpstr>Topic Modeling Approaches</vt:lpstr>
      <vt:lpstr>Evaluation Metrics</vt:lpstr>
      <vt:lpstr>BERTopic: The Best Performer</vt:lpstr>
      <vt:lpstr>BERTopic: The Best Performer - 2</vt:lpstr>
      <vt:lpstr>Prompt Design for LLMs</vt:lpstr>
      <vt:lpstr>Prompt Design for LLMs - 2</vt:lpstr>
      <vt:lpstr>Consolidated Prompt for LLMs</vt:lpstr>
      <vt:lpstr>Evaluating LLM-Enhanced Representations</vt:lpstr>
      <vt:lpstr>RESULTS AND DISCUSSION</vt:lpstr>
      <vt:lpstr>Section Outline</vt:lpstr>
      <vt:lpstr>Impact of Preprocessing</vt:lpstr>
      <vt:lpstr>Impact of Preprocessing - 2</vt:lpstr>
      <vt:lpstr>Performance of Topic Modeling Approaches</vt:lpstr>
      <vt:lpstr>Performance of Topic Modeling Approaches - 2</vt:lpstr>
      <vt:lpstr>GPT-4 Enhanced Representations</vt:lpstr>
      <vt:lpstr>GPT-4 Enhanced Representations - 2</vt:lpstr>
      <vt:lpstr>WECS Analysis of GPT-4 Generated Outputs</vt:lpstr>
      <vt:lpstr>Scaling to 333,867 Documents</vt:lpstr>
      <vt:lpstr>USER STUDY</vt:lpstr>
      <vt:lpstr>Overview</vt:lpstr>
      <vt:lpstr>Study Procedure</vt:lpstr>
      <vt:lpstr>Participant Distribution and Topic Selection</vt:lpstr>
      <vt:lpstr>Evaluation of Topic Representations</vt:lpstr>
      <vt:lpstr>Ranking and Preferences</vt:lpstr>
      <vt:lpstr>Limitations</vt:lpstr>
      <vt:lpstr>CONCLUSION AND FUTURE WORK</vt:lpstr>
      <vt:lpstr>Concluding Remarks</vt:lpstr>
      <vt:lpstr>Future Work</vt:lpstr>
      <vt:lpstr>Q&amp;A</vt:lpstr>
      <vt:lpstr>Large Image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 1/3</dc:title>
  <dc:creator>Schlieper, Elizabeth</dc:creator>
  <cp:lastModifiedBy>Dasu, Pradyumna Upendra</cp:lastModifiedBy>
  <cp:revision>285</cp:revision>
  <dcterms:modified xsi:type="dcterms:W3CDTF">2025-10-13T20:04:52Z</dcterms:modified>
</cp:coreProperties>
</file>