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1" r:id="rId6"/>
    <p:sldId id="272" r:id="rId7"/>
    <p:sldId id="262" r:id="rId8"/>
    <p:sldId id="261" r:id="rId9"/>
    <p:sldId id="273" r:id="rId10"/>
    <p:sldId id="260" r:id="rId11"/>
    <p:sldId id="274" r:id="rId12"/>
    <p:sldId id="263" r:id="rId13"/>
    <p:sldId id="275" r:id="rId14"/>
    <p:sldId id="276" r:id="rId15"/>
    <p:sldId id="270" r:id="rId16"/>
  </p:sldIdLst>
  <p:sldSz cx="18288000" cy="10287000"/>
  <p:notesSz cx="6858000" cy="9144000"/>
  <p:embeddedFontLst>
    <p:embeddedFont>
      <p:font typeface="Calibri Light" panose="020F0302020204030204" pitchFamily="34" charset="0"/>
      <p:regular r:id="rId17"/>
      <p:italic r:id="rId18"/>
    </p:embeddedFont>
    <p:embeddedFont>
      <p:font typeface="Futura" panose="020B0604020202020204" charset="0"/>
      <p:regular r:id="rId19"/>
    </p:embeddedFont>
    <p:embeddedFont>
      <p:font typeface="Poppins Bold" panose="020B0604020202020204" charset="0"/>
      <p:regular r:id="rId20"/>
    </p:embeddedFont>
    <p:embeddedFont>
      <p:font typeface="Inter" panose="020B0604020202020204" charset="0"/>
      <p:regular r:id="rId21"/>
    </p:embeddedFont>
    <p:embeddedFont>
      <p:font typeface="Calibri" panose="020F0502020204030204" pitchFamily="34" charset="0"/>
      <p:regular r:id="rId22"/>
      <p:bold r:id="rId23"/>
      <p:italic r:id="rId24"/>
      <p:boldItalic r:id="rId25"/>
    </p:embeddedFont>
    <p:embeddedFont>
      <p:font typeface="Inter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22" autoAdjust="0"/>
  </p:normalViewPr>
  <p:slideViewPr>
    <p:cSldViewPr>
      <p:cViewPr varScale="1">
        <p:scale>
          <a:sx n="54" d="100"/>
          <a:sy n="54" d="100"/>
        </p:scale>
        <p:origin x="162"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6.svg"/><Relationship Id="rId4" Type="http://schemas.openxmlformats.org/officeDocument/2006/relationships/image" Target="../media/image2.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6.sv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svg"/></Relationships>
</file>

<file path=ppt/slides/_rels/slide9.xml.rels><?xml version="1.0" encoding="UTF-8" standalone="yes"?>
<Relationships xmlns="http://schemas.openxmlformats.org/package/2006/relationships"><Relationship Id="rId7"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0200" y="926809"/>
            <a:ext cx="732467" cy="686553"/>
          </a:xfrm>
          <a:custGeom>
            <a:avLst/>
            <a:gdLst/>
            <a:ahLst/>
            <a:cxnLst/>
            <a:rect l="l" t="t" r="r" b="b"/>
            <a:pathLst>
              <a:path w="732467" h="686553">
                <a:moveTo>
                  <a:pt x="0" y="0"/>
                </a:moveTo>
                <a:lnTo>
                  <a:pt x="732467" y="0"/>
                </a:lnTo>
                <a:lnTo>
                  <a:pt x="732467" y="686553"/>
                </a:lnTo>
                <a:lnTo>
                  <a:pt x="0" y="6865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2500721" y="3516133"/>
            <a:ext cx="3529421" cy="3338071"/>
            <a:chOff x="0" y="0"/>
            <a:chExt cx="929559" cy="879163"/>
          </a:xfrm>
        </p:grpSpPr>
        <p:sp>
          <p:nvSpPr>
            <p:cNvPr id="4" name="Freeform 4"/>
            <p:cNvSpPr/>
            <p:nvPr/>
          </p:nvSpPr>
          <p:spPr>
            <a:xfrm>
              <a:off x="0" y="0"/>
              <a:ext cx="929559" cy="879163"/>
            </a:xfrm>
            <a:custGeom>
              <a:avLst/>
              <a:gdLst/>
              <a:ahLst/>
              <a:cxnLst/>
              <a:rect l="l" t="t" r="r" b="b"/>
              <a:pathLst>
                <a:path w="929559" h="879163">
                  <a:moveTo>
                    <a:pt x="0" y="0"/>
                  </a:moveTo>
                  <a:lnTo>
                    <a:pt x="929559" y="0"/>
                  </a:lnTo>
                  <a:lnTo>
                    <a:pt x="929559" y="879163"/>
                  </a:lnTo>
                  <a:lnTo>
                    <a:pt x="0" y="879163"/>
                  </a:lnTo>
                  <a:close/>
                </a:path>
              </a:pathLst>
            </a:custGeom>
            <a:solidFill>
              <a:srgbClr val="BCA37F"/>
            </a:solidFill>
          </p:spPr>
        </p:sp>
        <p:sp>
          <p:nvSpPr>
            <p:cNvPr id="5" name="TextBox 5"/>
            <p:cNvSpPr txBox="1"/>
            <p:nvPr/>
          </p:nvSpPr>
          <p:spPr>
            <a:xfrm>
              <a:off x="0" y="-47625"/>
              <a:ext cx="929559" cy="926788"/>
            </a:xfrm>
            <a:prstGeom prst="rect">
              <a:avLst/>
            </a:prstGeom>
          </p:spPr>
          <p:txBody>
            <a:bodyPr lIns="50800" tIns="50800" rIns="50800" bIns="50800" rtlCol="0" anchor="ctr"/>
            <a:lstStyle/>
            <a:p>
              <a:pPr algn="ctr">
                <a:lnSpc>
                  <a:spcPts val="3012"/>
                </a:lnSpc>
              </a:pPr>
              <a:endParaRPr/>
            </a:p>
          </p:txBody>
        </p:sp>
      </p:grpSp>
      <p:grpSp>
        <p:nvGrpSpPr>
          <p:cNvPr id="6" name="Group 6"/>
          <p:cNvGrpSpPr/>
          <p:nvPr/>
        </p:nvGrpSpPr>
        <p:grpSpPr>
          <a:xfrm>
            <a:off x="16850683" y="7365373"/>
            <a:ext cx="1190712" cy="119071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D6B8"/>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9" name="Freeform 9"/>
          <p:cNvSpPr/>
          <p:nvPr/>
        </p:nvSpPr>
        <p:spPr>
          <a:xfrm>
            <a:off x="15207460" y="7876541"/>
            <a:ext cx="2618042" cy="4114800"/>
          </a:xfrm>
          <a:custGeom>
            <a:avLst/>
            <a:gdLst/>
            <a:ahLst/>
            <a:cxnLst/>
            <a:rect l="l" t="t" r="r" b="b"/>
            <a:pathLst>
              <a:path w="2618042" h="4114800">
                <a:moveTo>
                  <a:pt x="0" y="0"/>
                </a:moveTo>
                <a:lnTo>
                  <a:pt x="2618042" y="0"/>
                </a:lnTo>
                <a:lnTo>
                  <a:pt x="261804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5400000">
            <a:off x="13601700" y="2158589"/>
            <a:ext cx="7315200" cy="247973"/>
          </a:xfrm>
          <a:custGeom>
            <a:avLst/>
            <a:gdLst/>
            <a:ahLst/>
            <a:cxnLst/>
            <a:rect l="l" t="t" r="r" b="b"/>
            <a:pathLst>
              <a:path w="7315200" h="247973">
                <a:moveTo>
                  <a:pt x="0" y="0"/>
                </a:moveTo>
                <a:lnTo>
                  <a:pt x="7315200" y="0"/>
                </a:lnTo>
                <a:lnTo>
                  <a:pt x="7315200" y="247973"/>
                </a:lnTo>
                <a:lnTo>
                  <a:pt x="0" y="2479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TextBox 12"/>
          <p:cNvSpPr txBox="1"/>
          <p:nvPr/>
        </p:nvSpPr>
        <p:spPr>
          <a:xfrm>
            <a:off x="1966433" y="2440250"/>
            <a:ext cx="14744962" cy="2492990"/>
          </a:xfrm>
          <a:prstGeom prst="rect">
            <a:avLst/>
          </a:prstGeom>
        </p:spPr>
        <p:txBody>
          <a:bodyPr lIns="0" tIns="0" rIns="0" bIns="0" rtlCol="0" anchor="t">
            <a:spAutoFit/>
          </a:bodyPr>
          <a:lstStyle/>
          <a:p>
            <a:r>
              <a:rPr lang="en-US" sz="5400" b="1" dirty="0"/>
              <a:t>AI-Driven Research Transformation in Bangladesh: A Study on the Integration of Machine Learning and Data Analytics in Scientific Discoveries</a:t>
            </a:r>
            <a:endParaRPr lang="en-US" sz="5400" dirty="0"/>
          </a:p>
        </p:txBody>
      </p:sp>
      <p:sp>
        <p:nvSpPr>
          <p:cNvPr id="13" name="TextBox 13"/>
          <p:cNvSpPr txBox="1"/>
          <p:nvPr/>
        </p:nvSpPr>
        <p:spPr>
          <a:xfrm>
            <a:off x="1663506" y="5227156"/>
            <a:ext cx="14744962" cy="2513509"/>
          </a:xfrm>
          <a:prstGeom prst="rect">
            <a:avLst/>
          </a:prstGeom>
        </p:spPr>
        <p:txBody>
          <a:bodyPr lIns="0" tIns="0" rIns="0" bIns="0" rtlCol="0" anchor="t">
            <a:spAutoFit/>
          </a:bodyPr>
          <a:lstStyle/>
          <a:p>
            <a:pPr lvl="0" algn="ctr">
              <a:lnSpc>
                <a:spcPts val="4864"/>
              </a:lnSpc>
            </a:pPr>
            <a:r>
              <a:rPr lang="en-US" sz="3200" b="1" dirty="0">
                <a:solidFill>
                  <a:srgbClr val="7030A0"/>
                </a:solidFill>
                <a:latin typeface="Futura"/>
                <a:ea typeface="Futura"/>
                <a:cs typeface="Futura"/>
                <a:sym typeface="Futura"/>
              </a:rPr>
              <a:t>Dr. Md. Zillur Rahman</a:t>
            </a:r>
          </a:p>
          <a:p>
            <a:pPr lvl="0" algn="ctr">
              <a:lnSpc>
                <a:spcPts val="4864"/>
              </a:lnSpc>
            </a:pPr>
            <a:r>
              <a:rPr lang="en-US" sz="3200" dirty="0">
                <a:solidFill>
                  <a:srgbClr val="000000"/>
                </a:solidFill>
                <a:latin typeface="Futura"/>
                <a:ea typeface="Futura"/>
                <a:cs typeface="Futura"/>
                <a:sym typeface="Futura"/>
              </a:rPr>
              <a:t>Librarian</a:t>
            </a:r>
          </a:p>
          <a:p>
            <a:pPr lvl="0" algn="ctr">
              <a:lnSpc>
                <a:spcPts val="4864"/>
              </a:lnSpc>
            </a:pPr>
            <a:r>
              <a:rPr lang="en-US" sz="3200" dirty="0" err="1">
                <a:solidFill>
                  <a:srgbClr val="000000"/>
                </a:solidFill>
                <a:latin typeface="Futura"/>
                <a:ea typeface="Futura"/>
                <a:cs typeface="Futura"/>
                <a:sym typeface="Futura"/>
              </a:rPr>
              <a:t>Ahsanullah</a:t>
            </a:r>
            <a:r>
              <a:rPr lang="en-US" sz="3200" dirty="0">
                <a:solidFill>
                  <a:srgbClr val="000000"/>
                </a:solidFill>
                <a:latin typeface="Futura"/>
                <a:ea typeface="Futura"/>
                <a:cs typeface="Futura"/>
                <a:sym typeface="Futura"/>
              </a:rPr>
              <a:t> University of Science and Technology</a:t>
            </a:r>
          </a:p>
          <a:p>
            <a:pPr lvl="0" algn="ctr">
              <a:lnSpc>
                <a:spcPts val="4864"/>
              </a:lnSpc>
            </a:pPr>
            <a:r>
              <a:rPr lang="en-US" sz="3200" dirty="0">
                <a:solidFill>
                  <a:srgbClr val="000000"/>
                </a:solidFill>
                <a:latin typeface="Futura"/>
                <a:ea typeface="Futura"/>
                <a:cs typeface="Futura"/>
                <a:sym typeface="Futura"/>
              </a:rPr>
              <a:t>zrahman@aust.edu</a:t>
            </a:r>
          </a:p>
        </p:txBody>
      </p:sp>
      <p:sp>
        <p:nvSpPr>
          <p:cNvPr id="14" name="TextBox 14"/>
          <p:cNvSpPr txBox="1"/>
          <p:nvPr/>
        </p:nvSpPr>
        <p:spPr>
          <a:xfrm>
            <a:off x="2332667" y="1005190"/>
            <a:ext cx="5600620" cy="528991"/>
          </a:xfrm>
          <a:prstGeom prst="rect">
            <a:avLst/>
          </a:prstGeom>
        </p:spPr>
        <p:txBody>
          <a:bodyPr lIns="0" tIns="0" rIns="0" bIns="0" rtlCol="0" anchor="t">
            <a:spAutoFit/>
          </a:bodyPr>
          <a:lstStyle/>
          <a:p>
            <a:pPr lvl="0">
              <a:lnSpc>
                <a:spcPts val="4397"/>
              </a:lnSpc>
              <a:spcBef>
                <a:spcPct val="0"/>
              </a:spcBef>
            </a:pPr>
            <a:r>
              <a:rPr lang="en-US" sz="3200" dirty="0"/>
              <a:t>Exploring Global Connections</a:t>
            </a:r>
            <a:endParaRPr lang="en-US" sz="3141" dirty="0">
              <a:solidFill>
                <a:srgbClr val="705C40"/>
              </a:solidFill>
              <a:latin typeface="Inter"/>
              <a:ea typeface="Inter"/>
              <a:cs typeface="Inter"/>
              <a:sym typeface="Inter"/>
            </a:endParaRPr>
          </a:p>
        </p:txBody>
      </p:sp>
      <p:sp>
        <p:nvSpPr>
          <p:cNvPr id="15" name="TextBox 15"/>
          <p:cNvSpPr txBox="1"/>
          <p:nvPr/>
        </p:nvSpPr>
        <p:spPr>
          <a:xfrm>
            <a:off x="1771519" y="8342613"/>
            <a:ext cx="4756636" cy="564257"/>
          </a:xfrm>
          <a:prstGeom prst="rect">
            <a:avLst/>
          </a:prstGeom>
        </p:spPr>
        <p:txBody>
          <a:bodyPr lIns="0" tIns="0" rIns="0" bIns="0" rtlCol="0" anchor="t">
            <a:spAutoFit/>
          </a:bodyPr>
          <a:lstStyle/>
          <a:p>
            <a:pPr marL="0" lvl="0" indent="0" algn="l">
              <a:lnSpc>
                <a:spcPts val="4397"/>
              </a:lnSpc>
              <a:spcBef>
                <a:spcPct val="0"/>
              </a:spcBef>
            </a:pPr>
            <a:r>
              <a:rPr lang="en-US" sz="3141" dirty="0" smtClean="0">
                <a:solidFill>
                  <a:srgbClr val="20180C"/>
                </a:solidFill>
                <a:latin typeface="Inter"/>
                <a:ea typeface="Inter"/>
                <a:cs typeface="Inter"/>
                <a:sym typeface="Inter"/>
              </a:rPr>
              <a:t>25-26 September, 2025</a:t>
            </a:r>
            <a:endParaRPr lang="en-US" sz="3141" dirty="0">
              <a:solidFill>
                <a:srgbClr val="20180C"/>
              </a:solidFill>
              <a:latin typeface="Inter"/>
              <a:ea typeface="Inter"/>
              <a:cs typeface="Inter"/>
              <a:sym typeface="Inter"/>
            </a:endParaRPr>
          </a:p>
        </p:txBody>
      </p:sp>
      <p:pic>
        <p:nvPicPr>
          <p:cNvPr id="16" name="Picture 15"/>
          <p:cNvPicPr>
            <a:picLocks noChangeAspect="1"/>
          </p:cNvPicPr>
          <p:nvPr/>
        </p:nvPicPr>
        <p:blipFill>
          <a:blip r:embed="rId8"/>
          <a:stretch>
            <a:fillRect/>
          </a:stretch>
        </p:blipFill>
        <p:spPr>
          <a:xfrm>
            <a:off x="13087021" y="61755"/>
            <a:ext cx="3624374" cy="23784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1" y="-476590"/>
            <a:ext cx="12614704" cy="11240179"/>
            <a:chOff x="0" y="0"/>
            <a:chExt cx="3105469" cy="2960376"/>
          </a:xfrm>
        </p:grpSpPr>
        <p:sp>
          <p:nvSpPr>
            <p:cNvPr id="3" name="Freeform 3"/>
            <p:cNvSpPr/>
            <p:nvPr/>
          </p:nvSpPr>
          <p:spPr>
            <a:xfrm>
              <a:off x="0" y="0"/>
              <a:ext cx="3105469" cy="2960376"/>
            </a:xfrm>
            <a:custGeom>
              <a:avLst/>
              <a:gdLst/>
              <a:ahLst/>
              <a:cxnLst/>
              <a:rect l="l" t="t" r="r" b="b"/>
              <a:pathLst>
                <a:path w="3105469" h="2960376">
                  <a:moveTo>
                    <a:pt x="0" y="0"/>
                  </a:moveTo>
                  <a:lnTo>
                    <a:pt x="3105469" y="0"/>
                  </a:lnTo>
                  <a:lnTo>
                    <a:pt x="3105469" y="2960376"/>
                  </a:lnTo>
                  <a:lnTo>
                    <a:pt x="0" y="2960376"/>
                  </a:lnTo>
                  <a:close/>
                </a:path>
              </a:pathLst>
            </a:custGeom>
            <a:solidFill>
              <a:srgbClr val="EAD6B8"/>
            </a:solidFill>
          </p:spPr>
        </p:sp>
        <p:sp>
          <p:nvSpPr>
            <p:cNvPr id="4" name="TextBox 4"/>
            <p:cNvSpPr txBox="1"/>
            <p:nvPr/>
          </p:nvSpPr>
          <p:spPr>
            <a:xfrm>
              <a:off x="0" y="-47625"/>
              <a:ext cx="3105469" cy="3008001"/>
            </a:xfrm>
            <a:prstGeom prst="rect">
              <a:avLst/>
            </a:prstGeom>
          </p:spPr>
          <p:txBody>
            <a:bodyPr lIns="50800" tIns="50800" rIns="50800" bIns="50800" rtlCol="0" anchor="ctr"/>
            <a:lstStyle/>
            <a:p>
              <a:pPr algn="ctr">
                <a:lnSpc>
                  <a:spcPts val="3012"/>
                </a:lnSpc>
              </a:pPr>
              <a:endParaRPr/>
            </a:p>
          </p:txBody>
        </p:sp>
      </p:grpSp>
      <p:grpSp>
        <p:nvGrpSpPr>
          <p:cNvPr id="5" name="Group 5"/>
          <p:cNvGrpSpPr/>
          <p:nvPr/>
        </p:nvGrpSpPr>
        <p:grpSpPr>
          <a:xfrm>
            <a:off x="1288550" y="3554030"/>
            <a:ext cx="5246370" cy="5733589"/>
            <a:chOff x="0" y="0"/>
            <a:chExt cx="812800" cy="888283"/>
          </a:xfrm>
        </p:grpSpPr>
        <p:sp>
          <p:nvSpPr>
            <p:cNvPr id="6" name="Freeform 6"/>
            <p:cNvSpPr/>
            <p:nvPr/>
          </p:nvSpPr>
          <p:spPr>
            <a:xfrm>
              <a:off x="0" y="0"/>
              <a:ext cx="812800" cy="888283"/>
            </a:xfrm>
            <a:custGeom>
              <a:avLst/>
              <a:gdLst/>
              <a:ahLst/>
              <a:cxnLst/>
              <a:rect l="l" t="t" r="r" b="b"/>
              <a:pathLst>
                <a:path w="812800" h="888283">
                  <a:moveTo>
                    <a:pt x="0" y="0"/>
                  </a:moveTo>
                  <a:lnTo>
                    <a:pt x="812800" y="0"/>
                  </a:lnTo>
                  <a:lnTo>
                    <a:pt x="812800" y="888283"/>
                  </a:lnTo>
                  <a:lnTo>
                    <a:pt x="0" y="888283"/>
                  </a:lnTo>
                  <a:close/>
                </a:path>
              </a:pathLst>
            </a:custGeom>
            <a:blipFill>
              <a:blip r:embed="rId2"/>
              <a:stretch>
                <a:fillRect l="-32016" r="-32016"/>
              </a:stretch>
            </a:blipFill>
          </p:spPr>
        </p:sp>
      </p:grpSp>
      <p:sp>
        <p:nvSpPr>
          <p:cNvPr id="7" name="Freeform 7"/>
          <p:cNvSpPr/>
          <p:nvPr/>
        </p:nvSpPr>
        <p:spPr>
          <a:xfrm rot="5400000">
            <a:off x="-3055246" y="7815037"/>
            <a:ext cx="7315200" cy="247973"/>
          </a:xfrm>
          <a:custGeom>
            <a:avLst/>
            <a:gdLst/>
            <a:ahLst/>
            <a:cxnLst/>
            <a:rect l="l" t="t" r="r" b="b"/>
            <a:pathLst>
              <a:path w="7315200" h="247973">
                <a:moveTo>
                  <a:pt x="0" y="0"/>
                </a:moveTo>
                <a:lnTo>
                  <a:pt x="7315200" y="0"/>
                </a:lnTo>
                <a:lnTo>
                  <a:pt x="7315200" y="247973"/>
                </a:lnTo>
                <a:lnTo>
                  <a:pt x="0" y="24797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16662312" y="-869877"/>
            <a:ext cx="3251377" cy="2483239"/>
          </a:xfrm>
          <a:custGeom>
            <a:avLst/>
            <a:gdLst/>
            <a:ahLst/>
            <a:cxnLst/>
            <a:rect l="l" t="t" r="r" b="b"/>
            <a:pathLst>
              <a:path w="3251377" h="2483239">
                <a:moveTo>
                  <a:pt x="0" y="0"/>
                </a:moveTo>
                <a:lnTo>
                  <a:pt x="3251376" y="0"/>
                </a:lnTo>
                <a:lnTo>
                  <a:pt x="3251376" y="2483240"/>
                </a:lnTo>
                <a:lnTo>
                  <a:pt x="0" y="248324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9" name="Group 9"/>
          <p:cNvGrpSpPr/>
          <p:nvPr/>
        </p:nvGrpSpPr>
        <p:grpSpPr>
          <a:xfrm>
            <a:off x="7456520" y="3266168"/>
            <a:ext cx="450213" cy="45021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9470"/>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grpSp>
        <p:nvGrpSpPr>
          <p:cNvPr id="12" name="Group 12"/>
          <p:cNvGrpSpPr/>
          <p:nvPr/>
        </p:nvGrpSpPr>
        <p:grpSpPr>
          <a:xfrm>
            <a:off x="7456520" y="5224332"/>
            <a:ext cx="450213" cy="45021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9470"/>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21" name="TextBox 21"/>
          <p:cNvSpPr txBox="1"/>
          <p:nvPr/>
        </p:nvSpPr>
        <p:spPr>
          <a:xfrm>
            <a:off x="1288550" y="685506"/>
            <a:ext cx="5979701" cy="1205458"/>
          </a:xfrm>
          <a:prstGeom prst="rect">
            <a:avLst/>
          </a:prstGeom>
        </p:spPr>
        <p:txBody>
          <a:bodyPr lIns="0" tIns="0" rIns="0" bIns="0" rtlCol="0" anchor="t">
            <a:spAutoFit/>
          </a:bodyPr>
          <a:lstStyle/>
          <a:p>
            <a:pPr marL="0" lvl="0" indent="0" algn="l">
              <a:lnSpc>
                <a:spcPts val="9386"/>
              </a:lnSpc>
            </a:pPr>
            <a:r>
              <a:rPr lang="en-US" sz="7822" b="1" dirty="0" smtClean="0">
                <a:solidFill>
                  <a:srgbClr val="705C40"/>
                </a:solidFill>
                <a:latin typeface="Inter Bold"/>
                <a:ea typeface="Inter Bold"/>
                <a:cs typeface="Inter Bold"/>
                <a:sym typeface="Inter Bold"/>
              </a:rPr>
              <a:t>Discussion</a:t>
            </a:r>
            <a:endParaRPr lang="en-US" sz="7822" b="1" dirty="0">
              <a:solidFill>
                <a:srgbClr val="705C40"/>
              </a:solidFill>
              <a:latin typeface="Inter Bold"/>
              <a:ea typeface="Inter Bold"/>
              <a:cs typeface="Inter Bold"/>
              <a:sym typeface="Inter Bold"/>
            </a:endParaRPr>
          </a:p>
        </p:txBody>
      </p:sp>
      <p:sp>
        <p:nvSpPr>
          <p:cNvPr id="22" name="TextBox 22"/>
          <p:cNvSpPr txBox="1"/>
          <p:nvPr/>
        </p:nvSpPr>
        <p:spPr>
          <a:xfrm>
            <a:off x="8419440" y="482154"/>
            <a:ext cx="9329578" cy="3939540"/>
          </a:xfrm>
          <a:prstGeom prst="rect">
            <a:avLst/>
          </a:prstGeom>
        </p:spPr>
        <p:txBody>
          <a:bodyPr lIns="0" tIns="0" rIns="0" bIns="0" rtlCol="0" anchor="t">
            <a:spAutoFit/>
          </a:bodyPr>
          <a:lstStyle/>
          <a:p>
            <a:r>
              <a:rPr lang="en-US" sz="3200" b="1" dirty="0">
                <a:solidFill>
                  <a:srgbClr val="FF0000"/>
                </a:solidFill>
              </a:rPr>
              <a:t>Interpretation of Key Findings</a:t>
            </a:r>
            <a:endParaRPr lang="en-US" sz="3200" dirty="0">
              <a:solidFill>
                <a:srgbClr val="FF0000"/>
              </a:solidFill>
            </a:endParaRPr>
          </a:p>
          <a:p>
            <a:pPr lvl="0"/>
            <a:r>
              <a:rPr lang="en-US" sz="2800" dirty="0"/>
              <a:t>AI adoption in Bangladesh’s research is progressing but </a:t>
            </a:r>
            <a:r>
              <a:rPr lang="en-US" sz="2800" b="1" dirty="0"/>
              <a:t>remains uneven across sectors</a:t>
            </a:r>
            <a:r>
              <a:rPr lang="en-US" sz="2800" dirty="0"/>
              <a:t>.</a:t>
            </a:r>
          </a:p>
          <a:p>
            <a:pPr lvl="0"/>
            <a:r>
              <a:rPr lang="en-US" sz="2800" dirty="0"/>
              <a:t>Early implementations are seen in </a:t>
            </a:r>
            <a:r>
              <a:rPr lang="en-US" sz="2800" b="1" dirty="0"/>
              <a:t>agriculture</a:t>
            </a:r>
            <a:r>
              <a:rPr lang="en-US" sz="2800" dirty="0"/>
              <a:t>, </a:t>
            </a:r>
            <a:r>
              <a:rPr lang="en-US" sz="2800" b="1" dirty="0"/>
              <a:t>healthcare</a:t>
            </a:r>
            <a:r>
              <a:rPr lang="en-US" sz="2800" dirty="0"/>
              <a:t>, and </a:t>
            </a:r>
            <a:r>
              <a:rPr lang="en-US" sz="2800" b="1" dirty="0"/>
              <a:t>environmental research</a:t>
            </a:r>
            <a:r>
              <a:rPr lang="en-US" sz="2800" dirty="0"/>
              <a:t>.</a:t>
            </a:r>
          </a:p>
          <a:p>
            <a:pPr lvl="0"/>
            <a:r>
              <a:rPr lang="en-US" sz="2800" dirty="0"/>
              <a:t>Broader adoption is limited by </a:t>
            </a:r>
            <a:r>
              <a:rPr lang="en-US" sz="2800" b="1" dirty="0"/>
              <a:t>infrastructural</a:t>
            </a:r>
            <a:r>
              <a:rPr lang="en-US" sz="2800" dirty="0"/>
              <a:t> and </a:t>
            </a:r>
            <a:r>
              <a:rPr lang="en-US" sz="2800" b="1" dirty="0"/>
              <a:t>institutional barriers</a:t>
            </a:r>
            <a:r>
              <a:rPr lang="en-US" sz="2800" dirty="0"/>
              <a:t>.</a:t>
            </a:r>
          </a:p>
          <a:p>
            <a:pPr lvl="0"/>
            <a:r>
              <a:rPr lang="en-US" sz="2800" dirty="0"/>
              <a:t>Findings highlight both the </a:t>
            </a:r>
            <a:r>
              <a:rPr lang="en-US" sz="2800" b="1" dirty="0"/>
              <a:t>potential</a:t>
            </a:r>
            <a:r>
              <a:rPr lang="en-US" sz="2800" dirty="0"/>
              <a:t> and </a:t>
            </a:r>
            <a:r>
              <a:rPr lang="en-US" sz="2800" b="1" dirty="0"/>
              <a:t>challenges</a:t>
            </a:r>
            <a:r>
              <a:rPr lang="en-US" sz="2800" dirty="0"/>
              <a:t> of AI in a developing country context.</a:t>
            </a:r>
          </a:p>
        </p:txBody>
      </p:sp>
      <p:grpSp>
        <p:nvGrpSpPr>
          <p:cNvPr id="23" name="Group 23"/>
          <p:cNvGrpSpPr/>
          <p:nvPr/>
        </p:nvGrpSpPr>
        <p:grpSpPr>
          <a:xfrm>
            <a:off x="7456520" y="7664525"/>
            <a:ext cx="450213" cy="45021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99470"/>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26" name="Rectangle 25"/>
          <p:cNvSpPr/>
          <p:nvPr/>
        </p:nvSpPr>
        <p:spPr>
          <a:xfrm>
            <a:off x="8253593" y="4281423"/>
            <a:ext cx="10020960" cy="5981125"/>
          </a:xfrm>
          <a:prstGeom prst="rect">
            <a:avLst/>
          </a:prstGeom>
        </p:spPr>
        <p:txBody>
          <a:bodyPr wrap="square">
            <a:spAutoFit/>
          </a:bodyPr>
          <a:lstStyle/>
          <a:p>
            <a:pPr>
              <a:spcAft>
                <a:spcPts val="800"/>
              </a:spcAft>
            </a:pP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Opportunities for AI-Driven Research in Bangladesh</a:t>
            </a:r>
            <a:endPar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ts val="1000"/>
              <a:buFont typeface="Symbol" panose="05050102010706020507" pitchFamily="18" charset="2"/>
              <a:buChar char=""/>
              <a:tabLst>
                <a:tab pos="457200"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Agriculture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800"/>
              </a:spcAft>
              <a:buSzPts val="1000"/>
              <a:buFont typeface="Courier New" panose="02070309020205020404" pitchFamily="49" charset="0"/>
              <a:buChar char="o"/>
              <a:tabLst>
                <a:tab pos="9144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Use of predictive analytics for yield optimization and climate resilience.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ts val="1000"/>
              <a:buFont typeface="Symbol" panose="05050102010706020507" pitchFamily="18" charset="2"/>
              <a:buChar char=""/>
              <a:tabLst>
                <a:tab pos="457200"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Healthcare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800"/>
              </a:spcAft>
              <a:buSzPts val="1000"/>
              <a:buFont typeface="Courier New" panose="02070309020205020404" pitchFamily="49" charset="0"/>
              <a:buChar char="o"/>
              <a:tabLst>
                <a:tab pos="9144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AI-assisted diagnostics can ease pressure on overstretched medical systems.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ts val="1000"/>
              <a:buFont typeface="Symbol" panose="05050102010706020507" pitchFamily="18" charset="2"/>
              <a:buChar char=""/>
              <a:tabLst>
                <a:tab pos="457200"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Environment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800"/>
              </a:spcAft>
              <a:buSzPts val="1000"/>
              <a:buFont typeface="Courier New" panose="02070309020205020404" pitchFamily="49" charset="0"/>
              <a:buChar char="o"/>
              <a:tabLst>
                <a:tab pos="9144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AI tools can enhance environmental monitoring and support climate adaptation strategies.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These sectors offer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high-impact opportunities</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for scalable AI integration.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171699"/>
            <a:ext cx="9144000" cy="7110408"/>
          </a:xfrm>
          <a:prstGeom prst="rect">
            <a:avLst/>
          </a:prstGeom>
        </p:spPr>
        <p:txBody>
          <a:bodyPr>
            <a:spAutoFit/>
          </a:bodyPr>
          <a:lstStyle/>
          <a:p>
            <a:pPr>
              <a:lnSpc>
                <a:spcPct val="107000"/>
              </a:lnSpc>
              <a:spcAft>
                <a:spcPts val="800"/>
              </a:spcAft>
            </a:pPr>
            <a:r>
              <a:rPr lang="en-US" sz="3200" b="1" dirty="0">
                <a:solidFill>
                  <a:srgbClr val="C00000"/>
                </a:solidFill>
                <a:latin typeface="+mj-lt"/>
                <a:ea typeface="Times New Roman" panose="02020603050405020304" pitchFamily="18" charset="0"/>
                <a:cs typeface="Times New Roman" panose="02020603050405020304" pitchFamily="18" charset="0"/>
              </a:rPr>
              <a:t>Comparative Perspective with Other Countries</a:t>
            </a:r>
            <a:endParaRPr lang="en-US" sz="3200" dirty="0">
              <a:solidFill>
                <a:srgbClr val="C00000"/>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200" dirty="0">
                <a:latin typeface="+mj-lt"/>
                <a:ea typeface="Times New Roman" panose="02020603050405020304" pitchFamily="18" charset="0"/>
                <a:cs typeface="Times New Roman" panose="02020603050405020304" pitchFamily="18" charset="0"/>
              </a:rPr>
              <a:t>Bangladesh’s AI adoption is still </a:t>
            </a:r>
            <a:r>
              <a:rPr lang="en-US" sz="3200" b="1" dirty="0">
                <a:latin typeface="+mj-lt"/>
                <a:ea typeface="Times New Roman" panose="02020603050405020304" pitchFamily="18" charset="0"/>
                <a:cs typeface="Times New Roman" panose="02020603050405020304" pitchFamily="18" charset="0"/>
              </a:rPr>
              <a:t>nascent</a:t>
            </a:r>
            <a:r>
              <a:rPr lang="en-US" sz="3200" dirty="0">
                <a:latin typeface="+mj-lt"/>
                <a:ea typeface="Times New Roman" panose="02020603050405020304" pitchFamily="18" charset="0"/>
                <a:cs typeface="Times New Roman" panose="02020603050405020304" pitchFamily="18" charset="0"/>
              </a:rPr>
              <a:t> compared to developed countries like the </a:t>
            </a:r>
            <a:r>
              <a:rPr lang="en-US" sz="3200" b="1" dirty="0">
                <a:latin typeface="+mj-lt"/>
                <a:ea typeface="Times New Roman" panose="02020603050405020304" pitchFamily="18" charset="0"/>
                <a:cs typeface="Times New Roman" panose="02020603050405020304" pitchFamily="18" charset="0"/>
              </a:rPr>
              <a:t>USA</a:t>
            </a:r>
            <a:r>
              <a:rPr lang="en-US" sz="3200" dirty="0">
                <a:latin typeface="+mj-lt"/>
                <a:ea typeface="Times New Roman" panose="02020603050405020304" pitchFamily="18" charset="0"/>
                <a:cs typeface="Times New Roman" panose="02020603050405020304" pitchFamily="18" charset="0"/>
              </a:rPr>
              <a:t> and </a:t>
            </a:r>
            <a:r>
              <a:rPr lang="en-US" sz="3200" b="1" dirty="0">
                <a:latin typeface="+mj-lt"/>
                <a:ea typeface="Times New Roman" panose="02020603050405020304" pitchFamily="18" charset="0"/>
                <a:cs typeface="Times New Roman" panose="02020603050405020304" pitchFamily="18" charset="0"/>
              </a:rPr>
              <a:t>China</a:t>
            </a:r>
            <a:r>
              <a:rPr lang="en-US" sz="3200" dirty="0">
                <a:latin typeface="+mj-lt"/>
                <a:ea typeface="Times New Roman" panose="02020603050405020304" pitchFamily="18" charset="0"/>
                <a:cs typeface="Times New Roman" panose="02020603050405020304" pitchFamily="18" charset="0"/>
              </a:rPr>
              <a:t>.</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200" dirty="0">
                <a:latin typeface="+mj-lt"/>
                <a:ea typeface="Times New Roman" panose="02020603050405020304" pitchFamily="18" charset="0"/>
                <a:cs typeface="Times New Roman" panose="02020603050405020304" pitchFamily="18" charset="0"/>
              </a:rPr>
              <a:t>Developed nations benefit from:</a:t>
            </a:r>
            <a:endParaRPr lang="en-US" sz="3200" dirty="0">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3200" dirty="0">
                <a:latin typeface="+mj-lt"/>
                <a:ea typeface="Times New Roman" panose="02020603050405020304" pitchFamily="18" charset="0"/>
                <a:cs typeface="Times New Roman" panose="02020603050405020304" pitchFamily="18" charset="0"/>
              </a:rPr>
              <a:t>Robust </a:t>
            </a:r>
            <a:r>
              <a:rPr lang="en-US" sz="3200" b="1" dirty="0">
                <a:latin typeface="+mj-lt"/>
                <a:ea typeface="Times New Roman" panose="02020603050405020304" pitchFamily="18" charset="0"/>
                <a:cs typeface="Times New Roman" panose="02020603050405020304" pitchFamily="18" charset="0"/>
              </a:rPr>
              <a:t>government policies</a:t>
            </a:r>
            <a:r>
              <a:rPr lang="en-US" sz="3200" dirty="0">
                <a:latin typeface="+mj-lt"/>
                <a:ea typeface="Times New Roman" panose="02020603050405020304" pitchFamily="18" charset="0"/>
                <a:cs typeface="Times New Roman" panose="02020603050405020304" pitchFamily="18" charset="0"/>
              </a:rPr>
              <a:t>.</a:t>
            </a:r>
            <a:endParaRPr lang="en-US" sz="3200" dirty="0">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3200" dirty="0">
                <a:latin typeface="+mj-lt"/>
                <a:ea typeface="Times New Roman" panose="02020603050405020304" pitchFamily="18" charset="0"/>
                <a:cs typeface="Times New Roman" panose="02020603050405020304" pitchFamily="18" charset="0"/>
              </a:rPr>
              <a:t>Strong </a:t>
            </a:r>
            <a:r>
              <a:rPr lang="en-US" sz="3200" b="1" dirty="0">
                <a:latin typeface="+mj-lt"/>
                <a:ea typeface="Times New Roman" panose="02020603050405020304" pitchFamily="18" charset="0"/>
                <a:cs typeface="Times New Roman" panose="02020603050405020304" pitchFamily="18" charset="0"/>
              </a:rPr>
              <a:t>industry-academia partnerships</a:t>
            </a:r>
            <a:r>
              <a:rPr lang="en-US" sz="3200" dirty="0">
                <a:latin typeface="+mj-lt"/>
                <a:ea typeface="Times New Roman" panose="02020603050405020304" pitchFamily="18" charset="0"/>
                <a:cs typeface="Times New Roman" panose="02020603050405020304" pitchFamily="18" charset="0"/>
              </a:rPr>
              <a:t>.</a:t>
            </a:r>
            <a:endParaRPr lang="en-US" sz="3200" dirty="0">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3200" dirty="0">
                <a:latin typeface="+mj-lt"/>
                <a:ea typeface="Times New Roman" panose="02020603050405020304" pitchFamily="18" charset="0"/>
                <a:cs typeface="Times New Roman" panose="02020603050405020304" pitchFamily="18" charset="0"/>
              </a:rPr>
              <a:t>Advanced </a:t>
            </a:r>
            <a:r>
              <a:rPr lang="en-US" sz="3200" b="1" dirty="0">
                <a:latin typeface="+mj-lt"/>
                <a:ea typeface="Times New Roman" panose="02020603050405020304" pitchFamily="18" charset="0"/>
                <a:cs typeface="Times New Roman" panose="02020603050405020304" pitchFamily="18" charset="0"/>
              </a:rPr>
              <a:t>computational infrastructure</a:t>
            </a:r>
            <a:r>
              <a:rPr lang="en-US" sz="3200" dirty="0">
                <a:latin typeface="+mj-lt"/>
                <a:ea typeface="Times New Roman" panose="02020603050405020304" pitchFamily="18" charset="0"/>
                <a:cs typeface="Times New Roman" panose="02020603050405020304" pitchFamily="18" charset="0"/>
              </a:rPr>
              <a:t>.</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200" dirty="0">
                <a:latin typeface="+mj-lt"/>
                <a:ea typeface="Times New Roman" panose="02020603050405020304" pitchFamily="18" charset="0"/>
                <a:cs typeface="Times New Roman" panose="02020603050405020304" pitchFamily="18" charset="0"/>
              </a:rPr>
              <a:t>Bangladesh shares a similar growth pattern with </a:t>
            </a:r>
            <a:r>
              <a:rPr lang="en-US" sz="3200" b="1" dirty="0">
                <a:latin typeface="+mj-lt"/>
                <a:ea typeface="Times New Roman" panose="02020603050405020304" pitchFamily="18" charset="0"/>
                <a:cs typeface="Times New Roman" panose="02020603050405020304" pitchFamily="18" charset="0"/>
              </a:rPr>
              <a:t>other emerging economies</a:t>
            </a:r>
            <a:r>
              <a:rPr lang="en-US" sz="3200" dirty="0">
                <a:latin typeface="+mj-lt"/>
                <a:ea typeface="Times New Roman" panose="02020603050405020304" pitchFamily="18" charset="0"/>
                <a:cs typeface="Times New Roman" panose="02020603050405020304" pitchFamily="18" charset="0"/>
              </a:rPr>
              <a:t>, indicating </a:t>
            </a:r>
            <a:r>
              <a:rPr lang="en-US" sz="3200" b="1" dirty="0">
                <a:latin typeface="+mj-lt"/>
                <a:ea typeface="Times New Roman" panose="02020603050405020304" pitchFamily="18" charset="0"/>
                <a:cs typeface="Times New Roman" panose="02020603050405020304" pitchFamily="18" charset="0"/>
              </a:rPr>
              <a:t>gradual progress</a:t>
            </a:r>
            <a:r>
              <a:rPr lang="en-US" sz="3200" dirty="0">
                <a:latin typeface="+mj-lt"/>
                <a:ea typeface="Times New Roman" panose="02020603050405020304" pitchFamily="18" charset="0"/>
                <a:cs typeface="Times New Roman" panose="02020603050405020304" pitchFamily="18" charset="0"/>
              </a:rPr>
              <a:t>.</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200" dirty="0">
                <a:latin typeface="+mj-lt"/>
                <a:ea typeface="Times New Roman" panose="02020603050405020304" pitchFamily="18" charset="0"/>
                <a:cs typeface="Times New Roman" panose="02020603050405020304" pitchFamily="18" charset="0"/>
              </a:rPr>
              <a:t>Emphasizes the risk of a </a:t>
            </a:r>
            <a:r>
              <a:rPr lang="en-US" sz="3200" b="1" dirty="0">
                <a:latin typeface="+mj-lt"/>
                <a:ea typeface="Times New Roman" panose="02020603050405020304" pitchFamily="18" charset="0"/>
                <a:cs typeface="Times New Roman" panose="02020603050405020304" pitchFamily="18" charset="0"/>
              </a:rPr>
              <a:t>widening global digital divide</a:t>
            </a:r>
            <a:r>
              <a:rPr lang="en-US" sz="3200" dirty="0">
                <a:latin typeface="+mj-lt"/>
                <a:ea typeface="Times New Roman" panose="02020603050405020304" pitchFamily="18" charset="0"/>
                <a:cs typeface="Times New Roman" panose="02020603050405020304" pitchFamily="18" charset="0"/>
              </a:rPr>
              <a:t> if strategic interventions are not made.</a:t>
            </a:r>
            <a:endParaRPr lang="en-US" sz="3200" dirty="0">
              <a:effectLst/>
              <a:latin typeface="+mj-lt"/>
              <a:ea typeface="Calibri" panose="020F0502020204030204" pitchFamily="34" charset="0"/>
              <a:cs typeface="Times New Roman" panose="02020603050405020304" pitchFamily="18" charset="0"/>
            </a:endParaRPr>
          </a:p>
        </p:txBody>
      </p:sp>
      <p:sp>
        <p:nvSpPr>
          <p:cNvPr id="3" name="Rectangle 2"/>
          <p:cNvSpPr/>
          <p:nvPr/>
        </p:nvSpPr>
        <p:spPr>
          <a:xfrm>
            <a:off x="10058400" y="2043203"/>
            <a:ext cx="7162800" cy="7367401"/>
          </a:xfrm>
          <a:prstGeom prst="rect">
            <a:avLst/>
          </a:prstGeom>
        </p:spPr>
        <p:txBody>
          <a:bodyPr wrap="square">
            <a:spAutoFit/>
          </a:bodyPr>
          <a:lstStyle/>
          <a:p>
            <a:pPr>
              <a:lnSpc>
                <a:spcPct val="107000"/>
              </a:lnSpc>
              <a:spcAft>
                <a:spcPts val="800"/>
              </a:spcAft>
            </a:pP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Policy and Institutional Implications</a:t>
            </a:r>
            <a:endParaRPr lang="en-US"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Urgent need for policy reforms</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institutional development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Key recommendations:</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Invest in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high-performance computing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infrastructure.</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Develop and integrate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AI-focused academic curricula</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Strengthen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collaboration among academia, industry, and government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 coordinated policy framework can:</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Boost national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research productivity</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Position Bangladesh as a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regional leader</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in AI-driven research and innovation.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6"/>
          <p:cNvGrpSpPr/>
          <p:nvPr/>
        </p:nvGrpSpPr>
        <p:grpSpPr>
          <a:xfrm>
            <a:off x="16850683" y="7365373"/>
            <a:ext cx="1190712" cy="1190712"/>
            <a:chOff x="0" y="0"/>
            <a:chExt cx="812800" cy="812800"/>
          </a:xfrm>
        </p:grpSpPr>
        <p:sp>
          <p:nvSpPr>
            <p:cNvPr id="6"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D6B8"/>
            </a:solidFill>
          </p:spPr>
        </p:sp>
        <p:sp>
          <p:nvSpPr>
            <p:cNvPr id="7" name="TextBox 8"/>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8" name="Freeform 9"/>
          <p:cNvSpPr/>
          <p:nvPr/>
        </p:nvSpPr>
        <p:spPr>
          <a:xfrm>
            <a:off x="15207460" y="7876541"/>
            <a:ext cx="2618042" cy="4114800"/>
          </a:xfrm>
          <a:custGeom>
            <a:avLst/>
            <a:gdLst/>
            <a:ahLst/>
            <a:cxnLst/>
            <a:rect l="l" t="t" r="r" b="b"/>
            <a:pathLst>
              <a:path w="2618042" h="4114800">
                <a:moveTo>
                  <a:pt x="0" y="0"/>
                </a:moveTo>
                <a:lnTo>
                  <a:pt x="2618042" y="0"/>
                </a:lnTo>
                <a:lnTo>
                  <a:pt x="2618042"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Freeform 10"/>
          <p:cNvSpPr/>
          <p:nvPr/>
        </p:nvSpPr>
        <p:spPr>
          <a:xfrm rot="5400000">
            <a:off x="13601700" y="2158589"/>
            <a:ext cx="7315200" cy="247973"/>
          </a:xfrm>
          <a:custGeom>
            <a:avLst/>
            <a:gdLst/>
            <a:ahLst/>
            <a:cxnLst/>
            <a:rect l="l" t="t" r="r" b="b"/>
            <a:pathLst>
              <a:path w="7315200" h="247973">
                <a:moveTo>
                  <a:pt x="0" y="0"/>
                </a:moveTo>
                <a:lnTo>
                  <a:pt x="7315200" y="0"/>
                </a:lnTo>
                <a:lnTo>
                  <a:pt x="7315200" y="247973"/>
                </a:lnTo>
                <a:lnTo>
                  <a:pt x="0" y="2479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1"/>
          <p:cNvSpPr/>
          <p:nvPr/>
        </p:nvSpPr>
        <p:spPr>
          <a:xfrm>
            <a:off x="14574125" y="-869877"/>
            <a:ext cx="3251377" cy="2483239"/>
          </a:xfrm>
          <a:custGeom>
            <a:avLst/>
            <a:gdLst/>
            <a:ahLst/>
            <a:cxnLst/>
            <a:rect l="l" t="t" r="r" b="b"/>
            <a:pathLst>
              <a:path w="3251377" h="2483239">
                <a:moveTo>
                  <a:pt x="0" y="0"/>
                </a:moveTo>
                <a:lnTo>
                  <a:pt x="3251377" y="0"/>
                </a:lnTo>
                <a:lnTo>
                  <a:pt x="3251377" y="2483240"/>
                </a:lnTo>
                <a:lnTo>
                  <a:pt x="0" y="24832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1" name="Group 2"/>
          <p:cNvGrpSpPr/>
          <p:nvPr/>
        </p:nvGrpSpPr>
        <p:grpSpPr>
          <a:xfrm>
            <a:off x="-2269463" y="371742"/>
            <a:ext cx="8661823" cy="1565005"/>
            <a:chOff x="0" y="0"/>
            <a:chExt cx="2281303" cy="1357780"/>
          </a:xfrm>
        </p:grpSpPr>
        <p:sp>
          <p:nvSpPr>
            <p:cNvPr id="12" name="Freeform 3"/>
            <p:cNvSpPr/>
            <p:nvPr/>
          </p:nvSpPr>
          <p:spPr>
            <a:xfrm>
              <a:off x="0" y="0"/>
              <a:ext cx="2281303" cy="1357780"/>
            </a:xfrm>
            <a:custGeom>
              <a:avLst/>
              <a:gdLst/>
              <a:ahLst/>
              <a:cxnLst/>
              <a:rect l="l" t="t" r="r" b="b"/>
              <a:pathLst>
                <a:path w="2281303" h="1357780">
                  <a:moveTo>
                    <a:pt x="0" y="0"/>
                  </a:moveTo>
                  <a:lnTo>
                    <a:pt x="2281303" y="0"/>
                  </a:lnTo>
                  <a:lnTo>
                    <a:pt x="2281303" y="1357780"/>
                  </a:lnTo>
                  <a:lnTo>
                    <a:pt x="0" y="1357780"/>
                  </a:lnTo>
                  <a:close/>
                </a:path>
              </a:pathLst>
            </a:custGeom>
            <a:solidFill>
              <a:srgbClr val="EAD6B8"/>
            </a:solidFill>
          </p:spPr>
        </p:sp>
        <p:sp>
          <p:nvSpPr>
            <p:cNvPr id="13" name="TextBox 4"/>
            <p:cNvSpPr txBox="1"/>
            <p:nvPr/>
          </p:nvSpPr>
          <p:spPr>
            <a:xfrm>
              <a:off x="0" y="-47625"/>
              <a:ext cx="2281303" cy="1405405"/>
            </a:xfrm>
            <a:prstGeom prst="rect">
              <a:avLst/>
            </a:prstGeom>
          </p:spPr>
          <p:txBody>
            <a:bodyPr lIns="50800" tIns="50800" rIns="50800" bIns="50800" rtlCol="0" anchor="ctr"/>
            <a:lstStyle/>
            <a:p>
              <a:pPr algn="ctr">
                <a:lnSpc>
                  <a:spcPts val="3012"/>
                </a:lnSpc>
              </a:pPr>
              <a:endParaRPr/>
            </a:p>
          </p:txBody>
        </p:sp>
      </p:grpSp>
      <p:sp>
        <p:nvSpPr>
          <p:cNvPr id="4" name="TextBox 21"/>
          <p:cNvSpPr txBox="1"/>
          <p:nvPr/>
        </p:nvSpPr>
        <p:spPr>
          <a:xfrm>
            <a:off x="914400" y="647700"/>
            <a:ext cx="13037050" cy="1139992"/>
          </a:xfrm>
          <a:prstGeom prst="rect">
            <a:avLst/>
          </a:prstGeom>
        </p:spPr>
        <p:txBody>
          <a:bodyPr wrap="square" lIns="0" tIns="0" rIns="0" bIns="0" rtlCol="0" anchor="t">
            <a:spAutoFit/>
          </a:bodyPr>
          <a:lstStyle/>
          <a:p>
            <a:pPr marL="0" lvl="0" indent="0" algn="l">
              <a:lnSpc>
                <a:spcPts val="9386"/>
              </a:lnSpc>
            </a:pPr>
            <a:r>
              <a:rPr lang="en-US" sz="7822" b="1" dirty="0" smtClean="0">
                <a:solidFill>
                  <a:srgbClr val="705C40"/>
                </a:solidFill>
                <a:latin typeface="Inter Bold"/>
                <a:ea typeface="Inter Bold"/>
                <a:cs typeface="Inter Bold"/>
                <a:sym typeface="Inter Bold"/>
              </a:rPr>
              <a:t>Discussion </a:t>
            </a:r>
            <a:r>
              <a:rPr lang="en-US" sz="7822" b="1" i="1" dirty="0" smtClean="0">
                <a:solidFill>
                  <a:srgbClr val="705C40"/>
                </a:solidFill>
                <a:latin typeface="Inter Bold"/>
                <a:ea typeface="Inter Bold"/>
                <a:cs typeface="Inter Bold"/>
                <a:sym typeface="Inter Bold"/>
              </a:rPr>
              <a:t>contd…</a:t>
            </a:r>
            <a:endParaRPr lang="en-US" sz="7822" b="1" i="1" dirty="0">
              <a:solidFill>
                <a:srgbClr val="705C40"/>
              </a:solidFill>
              <a:latin typeface="Inter Bold"/>
              <a:ea typeface="Inter Bold"/>
              <a:cs typeface="Inter Bold"/>
              <a:sym typeface="Inter Bold"/>
            </a:endParaRPr>
          </a:p>
        </p:txBody>
      </p:sp>
    </p:spTree>
    <p:extLst>
      <p:ext uri="{BB962C8B-B14F-4D97-AF65-F5344CB8AC3E}">
        <p14:creationId xmlns:p14="http://schemas.microsoft.com/office/powerpoint/2010/main" val="279806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2095320"/>
            <a:ext cx="20106278" cy="3995575"/>
            <a:chOff x="0" y="0"/>
            <a:chExt cx="5295481" cy="1052333"/>
          </a:xfrm>
        </p:grpSpPr>
        <p:sp>
          <p:nvSpPr>
            <p:cNvPr id="3" name="Freeform 3"/>
            <p:cNvSpPr/>
            <p:nvPr/>
          </p:nvSpPr>
          <p:spPr>
            <a:xfrm>
              <a:off x="0" y="0"/>
              <a:ext cx="5295481" cy="1052333"/>
            </a:xfrm>
            <a:custGeom>
              <a:avLst/>
              <a:gdLst/>
              <a:ahLst/>
              <a:cxnLst/>
              <a:rect l="l" t="t" r="r" b="b"/>
              <a:pathLst>
                <a:path w="5295481" h="1052333">
                  <a:moveTo>
                    <a:pt x="0" y="0"/>
                  </a:moveTo>
                  <a:lnTo>
                    <a:pt x="5295481" y="0"/>
                  </a:lnTo>
                  <a:lnTo>
                    <a:pt x="5295481" y="1052333"/>
                  </a:lnTo>
                  <a:lnTo>
                    <a:pt x="0" y="1052333"/>
                  </a:lnTo>
                  <a:close/>
                </a:path>
              </a:pathLst>
            </a:custGeom>
            <a:solidFill>
              <a:srgbClr val="EAD6B8"/>
            </a:solidFill>
          </p:spPr>
        </p:sp>
        <p:sp>
          <p:nvSpPr>
            <p:cNvPr id="4" name="TextBox 4"/>
            <p:cNvSpPr txBox="1"/>
            <p:nvPr/>
          </p:nvSpPr>
          <p:spPr>
            <a:xfrm>
              <a:off x="0" y="-47625"/>
              <a:ext cx="5295481" cy="1099958"/>
            </a:xfrm>
            <a:prstGeom prst="rect">
              <a:avLst/>
            </a:prstGeom>
          </p:spPr>
          <p:txBody>
            <a:bodyPr lIns="50800" tIns="50800" rIns="50800" bIns="50800" rtlCol="0" anchor="ctr"/>
            <a:lstStyle/>
            <a:p>
              <a:pPr algn="ctr">
                <a:lnSpc>
                  <a:spcPts val="3012"/>
                </a:lnSpc>
              </a:pPr>
              <a:endParaRPr/>
            </a:p>
          </p:txBody>
        </p:sp>
      </p:grpSp>
      <p:sp>
        <p:nvSpPr>
          <p:cNvPr id="17" name="AutoShape 17"/>
          <p:cNvSpPr/>
          <p:nvPr/>
        </p:nvSpPr>
        <p:spPr>
          <a:xfrm flipV="1">
            <a:off x="1210119" y="9693277"/>
            <a:ext cx="15867762" cy="0"/>
          </a:xfrm>
          <a:prstGeom prst="line">
            <a:avLst/>
          </a:prstGeom>
          <a:ln w="38100" cap="flat">
            <a:solidFill>
              <a:srgbClr val="BCA37F"/>
            </a:solidFill>
            <a:prstDash val="solid"/>
            <a:headEnd type="none" w="sm" len="sm"/>
            <a:tailEnd type="none" w="sm" len="sm"/>
          </a:ln>
        </p:spPr>
      </p:sp>
      <p:sp>
        <p:nvSpPr>
          <p:cNvPr id="32" name="Rectangle 31"/>
          <p:cNvSpPr/>
          <p:nvPr/>
        </p:nvSpPr>
        <p:spPr>
          <a:xfrm>
            <a:off x="838200" y="927664"/>
            <a:ext cx="10084107" cy="942053"/>
          </a:xfrm>
          <a:prstGeom prst="rect">
            <a:avLst/>
          </a:prstGeom>
        </p:spPr>
        <p:txBody>
          <a:bodyPr wrap="none">
            <a:spAutoFit/>
          </a:bodyPr>
          <a:lstStyle/>
          <a:p>
            <a:pPr algn="just">
              <a:lnSpc>
                <a:spcPct val="107000"/>
              </a:lnSpc>
            </a:pPr>
            <a:r>
              <a:rPr lang="en-US" sz="5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Conclusion and Recommendations</a:t>
            </a:r>
            <a:endParaRPr lang="en-US" sz="5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p:cNvSpPr/>
          <p:nvPr/>
        </p:nvSpPr>
        <p:spPr>
          <a:xfrm>
            <a:off x="1494213" y="2259450"/>
            <a:ext cx="15299574" cy="3757567"/>
          </a:xfrm>
          <a:prstGeom prst="rect">
            <a:avLst/>
          </a:prstGeom>
        </p:spPr>
        <p:txBody>
          <a:bodyPr wrap="square">
            <a:spAutoFit/>
          </a:bodyPr>
          <a:lstStyle/>
          <a:p>
            <a:pPr algn="just">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Summary of Key Insights</a:t>
            </a:r>
          </a:p>
          <a:p>
            <a:pPr algn="just">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This study underscores that while Bangladesh has made initial strides in adopting artificial intelligence (AI) for research, its application remains uneven across sectors. Agriculture, healthcare, and environmental science stand out as promising fields where AI has already begun to generate measurable benefits. However, infrastructural gaps, shortage of expertise, and limited funding continue to restrict widespread adoption (Rahman &amp; </a:t>
            </a:r>
            <a:r>
              <a:rPr lang="en-US" sz="3200" dirty="0" err="1">
                <a:latin typeface="Calibri" panose="020F0502020204030204" pitchFamily="34" charset="0"/>
                <a:ea typeface="Calibri" panose="020F0502020204030204" pitchFamily="34" charset="0"/>
                <a:cs typeface="Times New Roman" panose="02020603050405020304" pitchFamily="18" charset="0"/>
              </a:rPr>
              <a:t>Sarker</a:t>
            </a:r>
            <a:r>
              <a:rPr lang="en-US" sz="3200" dirty="0">
                <a:latin typeface="Calibri" panose="020F0502020204030204" pitchFamily="34" charset="0"/>
                <a:ea typeface="Calibri" panose="020F0502020204030204" pitchFamily="34" charset="0"/>
                <a:cs typeface="Times New Roman" panose="02020603050405020304" pitchFamily="18" charset="0"/>
              </a:rPr>
              <a:t>,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1522788" y="6279341"/>
            <a:ext cx="15270999" cy="2463367"/>
          </a:xfrm>
          <a:prstGeom prst="rect">
            <a:avLst/>
          </a:prstGeom>
        </p:spPr>
        <p:txBody>
          <a:bodyPr wrap="square">
            <a:spAutoFit/>
          </a:bodyPr>
          <a:lstStyle/>
          <a:p>
            <a:pPr algn="just">
              <a:lnSpc>
                <a:spcPct val="107000"/>
              </a:lnSpc>
            </a:pPr>
            <a:r>
              <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Addressing Barriers to AI Adoption</a:t>
            </a:r>
          </a:p>
          <a:p>
            <a:pPr algn="just">
              <a:lnSpc>
                <a:spcPct val="107000"/>
              </a:lnSpc>
            </a:pPr>
            <a:r>
              <a:rPr lang="en-US" sz="2800" b="1" dirty="0">
                <a:latin typeface="Calibri" panose="020F0502020204030204" pitchFamily="34" charset="0"/>
                <a:ea typeface="Calibri" panose="020F0502020204030204" pitchFamily="34" charset="0"/>
                <a:cs typeface="Times New Roman" panose="02020603050405020304" pitchFamily="18" charset="0"/>
              </a:rPr>
              <a:t>Overcoming these barriers requires deliberate policy and institutional action. Limited access to high-performance computing facilities and quality datasets remains a significant constraint (</a:t>
            </a:r>
            <a:r>
              <a:rPr lang="en-US" sz="2800" b="1" dirty="0" err="1">
                <a:latin typeface="Calibri" panose="020F0502020204030204" pitchFamily="34" charset="0"/>
                <a:ea typeface="Calibri" panose="020F0502020204030204" pitchFamily="34" charset="0"/>
                <a:cs typeface="Times New Roman" panose="02020603050405020304" pitchFamily="18" charset="0"/>
              </a:rPr>
              <a:t>Dwivedi</a:t>
            </a:r>
            <a:r>
              <a:rPr lang="en-US" sz="2800" b="1" dirty="0">
                <a:latin typeface="Calibri" panose="020F0502020204030204" pitchFamily="34" charset="0"/>
                <a:ea typeface="Calibri" panose="020F0502020204030204" pitchFamily="34" charset="0"/>
                <a:cs typeface="Times New Roman" panose="02020603050405020304" pitchFamily="18" charset="0"/>
              </a:rPr>
              <a:t> et al., 2021). Addressing this requires investments in digital infrastructure, strengthening data governance, and promoting open data-sharing frameworks.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400300"/>
            <a:ext cx="6477000" cy="6085640"/>
          </a:xfrm>
          <a:prstGeom prst="rect">
            <a:avLst/>
          </a:prstGeom>
        </p:spPr>
        <p:txBody>
          <a:bodyPr wrap="square">
            <a:spAutoFit/>
          </a:bodyPr>
          <a:lstStyle/>
          <a:p>
            <a:pPr algn="just">
              <a:lnSpc>
                <a:spcPct val="107000"/>
              </a:lnSpc>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Strategies for Strengthening AI Ecosystem</a:t>
            </a:r>
          </a:p>
          <a:p>
            <a:pPr algn="just">
              <a:lnSpc>
                <a:spcPct val="107000"/>
              </a:lnSpc>
            </a:pPr>
            <a:r>
              <a:rPr lang="en-US" sz="2800" dirty="0">
                <a:latin typeface="Calibri" panose="020F0502020204030204" pitchFamily="34" charset="0"/>
                <a:ea typeface="Calibri" panose="020F0502020204030204" pitchFamily="34" charset="0"/>
                <a:cs typeface="Times New Roman" panose="02020603050405020304" pitchFamily="18" charset="0"/>
              </a:rPr>
              <a:t>Building a sustainable AI ecosystem will demand coordinated efforts across government, academia, and industry. Introducing AI-focused curricula in higher education, offering training programs, and incentivizing public–private partnerships can help build human capital and innovation capacity (</a:t>
            </a:r>
            <a:r>
              <a:rPr lang="en-US" sz="2800" dirty="0" err="1">
                <a:latin typeface="Calibri" panose="020F0502020204030204" pitchFamily="34" charset="0"/>
                <a:ea typeface="Calibri" panose="020F0502020204030204" pitchFamily="34" charset="0"/>
                <a:cs typeface="Times New Roman" panose="02020603050405020304" pitchFamily="18" charset="0"/>
              </a:rPr>
              <a:t>Hosseini</a:t>
            </a:r>
            <a:r>
              <a:rPr lang="en-US" sz="2800" dirty="0">
                <a:latin typeface="Calibri" panose="020F0502020204030204" pitchFamily="34" charset="0"/>
                <a:ea typeface="Calibri" panose="020F0502020204030204" pitchFamily="34" charset="0"/>
                <a:cs typeface="Times New Roman" panose="02020603050405020304" pitchFamily="18" charset="0"/>
              </a:rPr>
              <a:t> &amp; </a:t>
            </a:r>
            <a:r>
              <a:rPr lang="en-US" sz="2800" dirty="0" err="1">
                <a:latin typeface="Calibri" panose="020F0502020204030204" pitchFamily="34" charset="0"/>
                <a:ea typeface="Calibri" panose="020F0502020204030204" pitchFamily="34" charset="0"/>
                <a:cs typeface="Times New Roman" panose="02020603050405020304" pitchFamily="18" charset="0"/>
              </a:rPr>
              <a:t>Kiani</a:t>
            </a:r>
            <a:r>
              <a:rPr lang="en-US" sz="2800" dirty="0">
                <a:latin typeface="Calibri" panose="020F0502020204030204" pitchFamily="34" charset="0"/>
                <a:ea typeface="Calibri" panose="020F0502020204030204" pitchFamily="34" charset="0"/>
                <a:cs typeface="Times New Roman" panose="02020603050405020304" pitchFamily="18" charset="0"/>
              </a:rPr>
              <a:t>, 2021). Furthermore, adopting clear regulatory guidelines can ensure ethical AI practices while fostering trust among stakeholders.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042099" y="2222650"/>
            <a:ext cx="6248400" cy="7007688"/>
          </a:xfrm>
          <a:prstGeom prst="rect">
            <a:avLst/>
          </a:prstGeom>
        </p:spPr>
        <p:txBody>
          <a:bodyPr wrap="square">
            <a:spAutoFit/>
          </a:bodyPr>
          <a:lstStyle/>
          <a:p>
            <a:pPr algn="just">
              <a:lnSpc>
                <a:spcPct val="107000"/>
              </a:lnSpc>
            </a:pP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Future Directions for Research</a:t>
            </a:r>
          </a:p>
          <a:p>
            <a:pPr algn="just">
              <a:lnSpc>
                <a:spcPct val="107000"/>
              </a:lnSpc>
            </a:pPr>
            <a:r>
              <a:rPr lang="en-US" sz="2800" dirty="0">
                <a:latin typeface="Calibri" panose="020F0502020204030204" pitchFamily="34" charset="0"/>
                <a:ea typeface="Calibri" panose="020F0502020204030204" pitchFamily="34" charset="0"/>
                <a:cs typeface="Times New Roman" panose="02020603050405020304" pitchFamily="18" charset="0"/>
              </a:rPr>
              <a:t>Future research should explore sector-specific AI applications, particularly in climate adaptation, disaster management, and public health, areas highly relevant to Bangladesh’s development priorities. Comparative studies with other emerging economies could also provide valuable lessons on scaling AI integration in resource-constrained contexts (</a:t>
            </a:r>
            <a:r>
              <a:rPr lang="en-US" sz="2800" dirty="0" err="1">
                <a:latin typeface="Calibri" panose="020F0502020204030204" pitchFamily="34" charset="0"/>
                <a:ea typeface="Calibri" panose="020F0502020204030204" pitchFamily="34" charset="0"/>
                <a:cs typeface="Times New Roman" panose="02020603050405020304" pitchFamily="18" charset="0"/>
              </a:rPr>
              <a:t>Vinuesa</a:t>
            </a:r>
            <a:r>
              <a:rPr lang="en-US" sz="2800" dirty="0">
                <a:latin typeface="Calibri" panose="020F0502020204030204" pitchFamily="34" charset="0"/>
                <a:ea typeface="Calibri" panose="020F0502020204030204" pitchFamily="34" charset="0"/>
                <a:cs typeface="Times New Roman" panose="02020603050405020304" pitchFamily="18" charset="0"/>
              </a:rPr>
              <a:t> et al., 2020). By addressing existing challenges and embracing innovation, Bangladesh can position itself as a regional leader in AI-driven scientific discovery.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10"/>
          <p:cNvGrpSpPr/>
          <p:nvPr/>
        </p:nvGrpSpPr>
        <p:grpSpPr>
          <a:xfrm>
            <a:off x="-989667" y="954218"/>
            <a:ext cx="3086100" cy="1178743"/>
            <a:chOff x="0" y="0"/>
            <a:chExt cx="812800" cy="310451"/>
          </a:xfrm>
        </p:grpSpPr>
        <p:sp>
          <p:nvSpPr>
            <p:cNvPr id="6" name="Freeform 11"/>
            <p:cNvSpPr/>
            <p:nvPr/>
          </p:nvSpPr>
          <p:spPr>
            <a:xfrm>
              <a:off x="0" y="0"/>
              <a:ext cx="812800" cy="310451"/>
            </a:xfrm>
            <a:custGeom>
              <a:avLst/>
              <a:gdLst/>
              <a:ahLst/>
              <a:cxnLst/>
              <a:rect l="l" t="t" r="r" b="b"/>
              <a:pathLst>
                <a:path w="812800" h="310451">
                  <a:moveTo>
                    <a:pt x="0" y="0"/>
                  </a:moveTo>
                  <a:lnTo>
                    <a:pt x="812800" y="0"/>
                  </a:lnTo>
                  <a:lnTo>
                    <a:pt x="812800" y="310451"/>
                  </a:lnTo>
                  <a:lnTo>
                    <a:pt x="0" y="310451"/>
                  </a:lnTo>
                  <a:close/>
                </a:path>
              </a:pathLst>
            </a:custGeom>
            <a:solidFill>
              <a:srgbClr val="EAD6B8"/>
            </a:solidFill>
          </p:spPr>
        </p:sp>
        <p:sp>
          <p:nvSpPr>
            <p:cNvPr id="7" name="TextBox 12"/>
            <p:cNvSpPr txBox="1"/>
            <p:nvPr/>
          </p:nvSpPr>
          <p:spPr>
            <a:xfrm>
              <a:off x="0" y="-47625"/>
              <a:ext cx="812800" cy="358076"/>
            </a:xfrm>
            <a:prstGeom prst="rect">
              <a:avLst/>
            </a:prstGeom>
          </p:spPr>
          <p:txBody>
            <a:bodyPr lIns="50800" tIns="50800" rIns="50800" bIns="50800" rtlCol="0" anchor="ctr"/>
            <a:lstStyle/>
            <a:p>
              <a:pPr algn="ctr">
                <a:lnSpc>
                  <a:spcPts val="3012"/>
                </a:lnSpc>
              </a:pPr>
              <a:endParaRPr/>
            </a:p>
          </p:txBody>
        </p:sp>
      </p:grpSp>
      <p:sp>
        <p:nvSpPr>
          <p:cNvPr id="4" name="Rectangle 3"/>
          <p:cNvSpPr/>
          <p:nvPr/>
        </p:nvSpPr>
        <p:spPr>
          <a:xfrm>
            <a:off x="1600200" y="1072562"/>
            <a:ext cx="12414745" cy="942053"/>
          </a:xfrm>
          <a:prstGeom prst="rect">
            <a:avLst/>
          </a:prstGeom>
        </p:spPr>
        <p:txBody>
          <a:bodyPr wrap="none">
            <a:spAutoFit/>
          </a:bodyPr>
          <a:lstStyle/>
          <a:p>
            <a:pPr algn="just">
              <a:lnSpc>
                <a:spcPct val="107000"/>
              </a:lnSpc>
            </a:pPr>
            <a:r>
              <a:rPr lang="en-US" sz="5400" b="1" dirty="0">
                <a:latin typeface="Calibri" panose="020F0502020204030204" pitchFamily="34" charset="0"/>
                <a:ea typeface="Calibri" panose="020F0502020204030204" pitchFamily="34" charset="0"/>
                <a:cs typeface="Times New Roman" panose="02020603050405020304" pitchFamily="18" charset="0"/>
              </a:rPr>
              <a:t>Conclusion and </a:t>
            </a:r>
            <a:r>
              <a:rPr lang="en-US" sz="5400" b="1" dirty="0" smtClean="0">
                <a:latin typeface="Calibri" panose="020F0502020204030204" pitchFamily="34" charset="0"/>
                <a:ea typeface="Calibri" panose="020F0502020204030204" pitchFamily="34" charset="0"/>
                <a:cs typeface="Times New Roman" panose="02020603050405020304" pitchFamily="18" charset="0"/>
              </a:rPr>
              <a:t>Recommendations </a:t>
            </a:r>
            <a:r>
              <a:rPr lang="en-US" sz="5400" b="1" i="1" dirty="0" smtClean="0">
                <a:latin typeface="Calibri" panose="020F0502020204030204" pitchFamily="34" charset="0"/>
                <a:ea typeface="Calibri" panose="020F0502020204030204" pitchFamily="34" charset="0"/>
                <a:cs typeface="Times New Roman" panose="02020603050405020304" pitchFamily="18" charset="0"/>
              </a:rPr>
              <a:t>Contd…</a:t>
            </a:r>
            <a:endParaRPr lang="en-US" sz="54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6"/>
          <p:cNvGrpSpPr/>
          <p:nvPr/>
        </p:nvGrpSpPr>
        <p:grpSpPr>
          <a:xfrm>
            <a:off x="16850683" y="7365373"/>
            <a:ext cx="1190712" cy="1190712"/>
            <a:chOff x="0" y="0"/>
            <a:chExt cx="812800" cy="812800"/>
          </a:xfrm>
        </p:grpSpPr>
        <p:sp>
          <p:nvSpPr>
            <p:cNvPr id="9"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D6B8"/>
            </a:solidFill>
          </p:spPr>
        </p:sp>
        <p:sp>
          <p:nvSpPr>
            <p:cNvPr id="10" name="TextBox 8"/>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11" name="Freeform 9"/>
          <p:cNvSpPr/>
          <p:nvPr/>
        </p:nvSpPr>
        <p:spPr>
          <a:xfrm>
            <a:off x="15207460" y="7876541"/>
            <a:ext cx="2618042" cy="4114800"/>
          </a:xfrm>
          <a:custGeom>
            <a:avLst/>
            <a:gdLst/>
            <a:ahLst/>
            <a:cxnLst/>
            <a:rect l="l" t="t" r="r" b="b"/>
            <a:pathLst>
              <a:path w="2618042" h="4114800">
                <a:moveTo>
                  <a:pt x="0" y="0"/>
                </a:moveTo>
                <a:lnTo>
                  <a:pt x="2618042" y="0"/>
                </a:lnTo>
                <a:lnTo>
                  <a:pt x="2618042"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2" name="Freeform 10"/>
          <p:cNvSpPr/>
          <p:nvPr/>
        </p:nvSpPr>
        <p:spPr>
          <a:xfrm rot="5400000">
            <a:off x="13601700" y="2158589"/>
            <a:ext cx="7315200" cy="247973"/>
          </a:xfrm>
          <a:custGeom>
            <a:avLst/>
            <a:gdLst/>
            <a:ahLst/>
            <a:cxnLst/>
            <a:rect l="l" t="t" r="r" b="b"/>
            <a:pathLst>
              <a:path w="7315200" h="247973">
                <a:moveTo>
                  <a:pt x="0" y="0"/>
                </a:moveTo>
                <a:lnTo>
                  <a:pt x="7315200" y="0"/>
                </a:lnTo>
                <a:lnTo>
                  <a:pt x="7315200" y="247973"/>
                </a:lnTo>
                <a:lnTo>
                  <a:pt x="0" y="2479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1"/>
          <p:cNvSpPr/>
          <p:nvPr/>
        </p:nvSpPr>
        <p:spPr>
          <a:xfrm>
            <a:off x="14574125" y="-869877"/>
            <a:ext cx="3251377" cy="2483239"/>
          </a:xfrm>
          <a:custGeom>
            <a:avLst/>
            <a:gdLst/>
            <a:ahLst/>
            <a:cxnLst/>
            <a:rect l="l" t="t" r="r" b="b"/>
            <a:pathLst>
              <a:path w="3251377" h="2483239">
                <a:moveTo>
                  <a:pt x="0" y="0"/>
                </a:moveTo>
                <a:lnTo>
                  <a:pt x="3251377" y="0"/>
                </a:lnTo>
                <a:lnTo>
                  <a:pt x="3251377" y="2483240"/>
                </a:lnTo>
                <a:lnTo>
                  <a:pt x="0" y="24832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695358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006" y="988301"/>
            <a:ext cx="15240000" cy="8423845"/>
          </a:xfrm>
          <a:prstGeom prst="rect">
            <a:avLst/>
          </a:prstGeom>
        </p:spPr>
        <p:txBody>
          <a:bodyPr wrap="square">
            <a:spAutoFit/>
          </a:bodyPr>
          <a:lstStyle/>
          <a:p>
            <a:pPr algn="just">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Dwivedi</a:t>
            </a:r>
            <a:r>
              <a:rPr lang="en-US" sz="2000" dirty="0">
                <a:latin typeface="Calibri" panose="020F0502020204030204" pitchFamily="34" charset="0"/>
                <a:ea typeface="Calibri" panose="020F0502020204030204" pitchFamily="34" charset="0"/>
                <a:cs typeface="Times New Roman" panose="02020603050405020304" pitchFamily="18" charset="0"/>
              </a:rPr>
              <a:t>, Y. K., Hughes, L., </a:t>
            </a:r>
            <a:r>
              <a:rPr lang="en-US" sz="2000" dirty="0" err="1">
                <a:latin typeface="Calibri" panose="020F0502020204030204" pitchFamily="34" charset="0"/>
                <a:ea typeface="Calibri" panose="020F0502020204030204" pitchFamily="34" charset="0"/>
                <a:cs typeface="Times New Roman" panose="02020603050405020304" pitchFamily="18" charset="0"/>
              </a:rPr>
              <a:t>Baabdullah</a:t>
            </a:r>
            <a:r>
              <a:rPr lang="en-US" sz="2000" dirty="0">
                <a:latin typeface="Calibri" panose="020F0502020204030204" pitchFamily="34" charset="0"/>
                <a:ea typeface="Calibri" panose="020F0502020204030204" pitchFamily="34" charset="0"/>
                <a:cs typeface="Times New Roman" panose="02020603050405020304" pitchFamily="18" charset="0"/>
              </a:rPr>
              <a:t>, A. M., </a:t>
            </a:r>
            <a:r>
              <a:rPr lang="en-US" sz="2000" dirty="0" err="1">
                <a:latin typeface="Calibri" panose="020F0502020204030204" pitchFamily="34" charset="0"/>
                <a:ea typeface="Calibri" panose="020F0502020204030204" pitchFamily="34" charset="0"/>
                <a:cs typeface="Times New Roman" panose="02020603050405020304" pitchFamily="18" charset="0"/>
              </a:rPr>
              <a:t>Ribeiro</a:t>
            </a:r>
            <a:r>
              <a:rPr lang="en-US" sz="2000" dirty="0">
                <a:latin typeface="Calibri" panose="020F0502020204030204" pitchFamily="34" charset="0"/>
                <a:ea typeface="Calibri" panose="020F0502020204030204" pitchFamily="34" charset="0"/>
                <a:cs typeface="Times New Roman" panose="02020603050405020304" pitchFamily="18" charset="0"/>
              </a:rPr>
              <a:t>-Navarrete, S., </a:t>
            </a:r>
            <a:r>
              <a:rPr lang="en-US" sz="2000" dirty="0" err="1">
                <a:latin typeface="Calibri" panose="020F0502020204030204" pitchFamily="34" charset="0"/>
                <a:ea typeface="Calibri" panose="020F0502020204030204" pitchFamily="34" charset="0"/>
                <a:cs typeface="Times New Roman" panose="02020603050405020304" pitchFamily="18" charset="0"/>
              </a:rPr>
              <a:t>Giannakis</a:t>
            </a:r>
            <a:r>
              <a:rPr lang="en-US" sz="2000" dirty="0">
                <a:latin typeface="Calibri" panose="020F0502020204030204" pitchFamily="34" charset="0"/>
                <a:ea typeface="Calibri" panose="020F0502020204030204" pitchFamily="34" charset="0"/>
                <a:cs typeface="Times New Roman" panose="02020603050405020304" pitchFamily="18" charset="0"/>
              </a:rPr>
              <a:t>, M., Al-</a:t>
            </a:r>
            <a:r>
              <a:rPr lang="en-US" sz="2000" dirty="0" err="1">
                <a:latin typeface="Calibri" panose="020F0502020204030204" pitchFamily="34" charset="0"/>
                <a:ea typeface="Calibri" panose="020F0502020204030204" pitchFamily="34" charset="0"/>
                <a:cs typeface="Times New Roman" panose="02020603050405020304" pitchFamily="18" charset="0"/>
              </a:rPr>
              <a:t>Debei</a:t>
            </a:r>
            <a:r>
              <a:rPr lang="en-US" sz="2000" dirty="0">
                <a:latin typeface="Calibri" panose="020F0502020204030204" pitchFamily="34" charset="0"/>
                <a:ea typeface="Calibri" panose="020F0502020204030204" pitchFamily="34" charset="0"/>
                <a:cs typeface="Times New Roman" panose="02020603050405020304" pitchFamily="18" charset="0"/>
              </a:rPr>
              <a:t>, M. M., … </a:t>
            </a:r>
            <a:r>
              <a:rPr lang="en-US" sz="2000" dirty="0" err="1">
                <a:latin typeface="Calibri" panose="020F0502020204030204" pitchFamily="34" charset="0"/>
                <a:ea typeface="Calibri" panose="020F0502020204030204" pitchFamily="34" charset="0"/>
                <a:cs typeface="Times New Roman" panose="02020603050405020304" pitchFamily="18" charset="0"/>
              </a:rPr>
              <a:t>Wamba</a:t>
            </a:r>
            <a:r>
              <a:rPr lang="en-US" sz="2000" dirty="0">
                <a:latin typeface="Calibri" panose="020F0502020204030204" pitchFamily="34" charset="0"/>
                <a:ea typeface="Calibri" panose="020F0502020204030204" pitchFamily="34" charset="0"/>
                <a:cs typeface="Times New Roman" panose="02020603050405020304" pitchFamily="18" charset="0"/>
              </a:rPr>
              <a:t>, S. F. (2021). Artificial Intelligence (AI): Multidisciplinary perspectives on emerging challenges, opportunities, and agenda for research, practice and policy. International Journal of Information Management, 57, 101994. [https://doi.org/10.1016/j.ijinfomgt.2019.08.002](https://doi.org/10.1016/j.ijinfomgt.2019.08.002)</a:t>
            </a:r>
          </a:p>
          <a:p>
            <a:pPr marL="457200" marR="0" indent="-457200" algn="just">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Esteva</a:t>
            </a:r>
            <a:r>
              <a:rPr lang="en-US" sz="2000" dirty="0">
                <a:latin typeface="Calibri" panose="020F0502020204030204" pitchFamily="34" charset="0"/>
                <a:ea typeface="Calibri" panose="020F0502020204030204" pitchFamily="34" charset="0"/>
                <a:cs typeface="Times New Roman" panose="02020603050405020304" pitchFamily="18" charset="0"/>
              </a:rPr>
              <a:t>, A., </a:t>
            </a:r>
            <a:r>
              <a:rPr lang="en-US" sz="2000" dirty="0" err="1">
                <a:latin typeface="Calibri" panose="020F0502020204030204" pitchFamily="34" charset="0"/>
                <a:ea typeface="Calibri" panose="020F0502020204030204" pitchFamily="34" charset="0"/>
                <a:cs typeface="Times New Roman" panose="02020603050405020304" pitchFamily="18" charset="0"/>
              </a:rPr>
              <a:t>Robicquet</a:t>
            </a:r>
            <a:r>
              <a:rPr lang="en-US" sz="2000" dirty="0">
                <a:latin typeface="Calibri" panose="020F0502020204030204" pitchFamily="34" charset="0"/>
                <a:ea typeface="Calibri" panose="020F0502020204030204" pitchFamily="34" charset="0"/>
                <a:cs typeface="Times New Roman" panose="02020603050405020304" pitchFamily="18" charset="0"/>
              </a:rPr>
              <a:t>, A., </a:t>
            </a:r>
            <a:r>
              <a:rPr lang="en-US" sz="2000" dirty="0" err="1">
                <a:latin typeface="Calibri" panose="020F0502020204030204" pitchFamily="34" charset="0"/>
                <a:ea typeface="Calibri" panose="020F0502020204030204" pitchFamily="34" charset="0"/>
                <a:cs typeface="Times New Roman" panose="02020603050405020304" pitchFamily="18" charset="0"/>
              </a:rPr>
              <a:t>Ramsundar</a:t>
            </a:r>
            <a:r>
              <a:rPr lang="en-US" sz="2000" dirty="0">
                <a:latin typeface="Calibri" panose="020F0502020204030204" pitchFamily="34" charset="0"/>
                <a:ea typeface="Calibri" panose="020F0502020204030204" pitchFamily="34" charset="0"/>
                <a:cs typeface="Times New Roman" panose="02020603050405020304" pitchFamily="18" charset="0"/>
              </a:rPr>
              <a:t>, B., </a:t>
            </a:r>
            <a:r>
              <a:rPr lang="en-US" sz="2000" dirty="0" err="1">
                <a:latin typeface="Calibri" panose="020F0502020204030204" pitchFamily="34" charset="0"/>
                <a:ea typeface="Calibri" panose="020F0502020204030204" pitchFamily="34" charset="0"/>
                <a:cs typeface="Times New Roman" panose="02020603050405020304" pitchFamily="18" charset="0"/>
              </a:rPr>
              <a:t>Kuleshov</a:t>
            </a:r>
            <a:r>
              <a:rPr lang="en-US" sz="2000" dirty="0">
                <a:latin typeface="Calibri" panose="020F0502020204030204" pitchFamily="34" charset="0"/>
                <a:ea typeface="Calibri" panose="020F0502020204030204" pitchFamily="34" charset="0"/>
                <a:cs typeface="Times New Roman" panose="02020603050405020304" pitchFamily="18" charset="0"/>
              </a:rPr>
              <a:t>, V., </a:t>
            </a:r>
            <a:r>
              <a:rPr lang="en-US" sz="2000" dirty="0" err="1">
                <a:latin typeface="Calibri" panose="020F0502020204030204" pitchFamily="34" charset="0"/>
                <a:ea typeface="Calibri" panose="020F0502020204030204" pitchFamily="34" charset="0"/>
                <a:cs typeface="Times New Roman" panose="02020603050405020304" pitchFamily="18" charset="0"/>
              </a:rPr>
              <a:t>DePristo</a:t>
            </a:r>
            <a:r>
              <a:rPr lang="en-US" sz="2000" dirty="0">
                <a:latin typeface="Calibri" panose="020F0502020204030204" pitchFamily="34" charset="0"/>
                <a:ea typeface="Calibri" panose="020F0502020204030204" pitchFamily="34" charset="0"/>
                <a:cs typeface="Times New Roman" panose="02020603050405020304" pitchFamily="18" charset="0"/>
              </a:rPr>
              <a:t>, M., Chou, K., … Dean, J. (2019). A guide to deep learning in healthcare. Nature Medicine, 25(1), 24–29. [https://doi.org/10.1038/s41591-018-0316-z](https://doi.org/10.1038/s41591-018-0316-z)</a:t>
            </a:r>
          </a:p>
          <a:p>
            <a:pPr marL="457200" marR="0" indent="-457200" algn="just">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Hosseini</a:t>
            </a:r>
            <a:r>
              <a:rPr lang="en-US" sz="2000" dirty="0">
                <a:latin typeface="Calibri" panose="020F0502020204030204" pitchFamily="34" charset="0"/>
                <a:ea typeface="Calibri" panose="020F0502020204030204" pitchFamily="34" charset="0"/>
                <a:cs typeface="Times New Roman" panose="02020603050405020304" pitchFamily="18" charset="0"/>
              </a:rPr>
              <a:t>, M., &amp; </a:t>
            </a:r>
            <a:r>
              <a:rPr lang="en-US" sz="2000" dirty="0" err="1">
                <a:latin typeface="Calibri" panose="020F0502020204030204" pitchFamily="34" charset="0"/>
                <a:ea typeface="Calibri" panose="020F0502020204030204" pitchFamily="34" charset="0"/>
                <a:cs typeface="Times New Roman" panose="02020603050405020304" pitchFamily="18" charset="0"/>
              </a:rPr>
              <a:t>Kiani</a:t>
            </a:r>
            <a:r>
              <a:rPr lang="en-US" sz="2000" dirty="0">
                <a:latin typeface="Calibri" panose="020F0502020204030204" pitchFamily="34" charset="0"/>
                <a:ea typeface="Calibri" panose="020F0502020204030204" pitchFamily="34" charset="0"/>
                <a:cs typeface="Times New Roman" panose="02020603050405020304" pitchFamily="18" charset="0"/>
              </a:rPr>
              <a:t>, A. (2021). Artificial intelligence in research: A global perspective. Springer. [https://doi.org/10.1007/978-3-030-72116-9](https://doi.org/10.1007/978-3-030-72116-9)</a:t>
            </a:r>
          </a:p>
          <a:p>
            <a:pPr marL="457200" marR="0" indent="-457200" algn="just">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gn="just">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Jumper, J., Evans, R., </a:t>
            </a:r>
            <a:r>
              <a:rPr lang="en-US" sz="2000" dirty="0" err="1">
                <a:latin typeface="Calibri" panose="020F0502020204030204" pitchFamily="34" charset="0"/>
                <a:ea typeface="Calibri" panose="020F0502020204030204" pitchFamily="34" charset="0"/>
                <a:cs typeface="Times New Roman" panose="02020603050405020304" pitchFamily="18" charset="0"/>
              </a:rPr>
              <a:t>Pritzel</a:t>
            </a:r>
            <a:r>
              <a:rPr lang="en-US" sz="2000" dirty="0">
                <a:latin typeface="Calibri" panose="020F0502020204030204" pitchFamily="34" charset="0"/>
                <a:ea typeface="Calibri" panose="020F0502020204030204" pitchFamily="34" charset="0"/>
                <a:cs typeface="Times New Roman" panose="02020603050405020304" pitchFamily="18" charset="0"/>
              </a:rPr>
              <a:t>, A., Green, T., </a:t>
            </a:r>
            <a:r>
              <a:rPr lang="en-US" sz="2000" dirty="0" err="1">
                <a:latin typeface="Calibri" panose="020F0502020204030204" pitchFamily="34" charset="0"/>
                <a:ea typeface="Calibri" panose="020F0502020204030204" pitchFamily="34" charset="0"/>
                <a:cs typeface="Times New Roman" panose="02020603050405020304" pitchFamily="18" charset="0"/>
              </a:rPr>
              <a:t>Figurnov</a:t>
            </a:r>
            <a:r>
              <a:rPr lang="en-US" sz="2000" dirty="0">
                <a:latin typeface="Calibri" panose="020F0502020204030204" pitchFamily="34" charset="0"/>
                <a:ea typeface="Calibri" panose="020F0502020204030204" pitchFamily="34" charset="0"/>
                <a:cs typeface="Times New Roman" panose="02020603050405020304" pitchFamily="18" charset="0"/>
              </a:rPr>
              <a:t>, M., </a:t>
            </a:r>
            <a:r>
              <a:rPr lang="en-US" sz="2000" dirty="0" err="1">
                <a:latin typeface="Calibri" panose="020F0502020204030204" pitchFamily="34" charset="0"/>
                <a:ea typeface="Calibri" panose="020F0502020204030204" pitchFamily="34" charset="0"/>
                <a:cs typeface="Times New Roman" panose="02020603050405020304" pitchFamily="18" charset="0"/>
              </a:rPr>
              <a:t>Ronneberger</a:t>
            </a:r>
            <a:r>
              <a:rPr lang="en-US" sz="2000" dirty="0">
                <a:latin typeface="Calibri" panose="020F0502020204030204" pitchFamily="34" charset="0"/>
                <a:ea typeface="Calibri" panose="020F0502020204030204" pitchFamily="34" charset="0"/>
                <a:cs typeface="Times New Roman" panose="02020603050405020304" pitchFamily="18" charset="0"/>
              </a:rPr>
              <a:t>, O., … </a:t>
            </a:r>
            <a:r>
              <a:rPr lang="en-US" sz="2000" dirty="0" err="1">
                <a:latin typeface="Calibri" panose="020F0502020204030204" pitchFamily="34" charset="0"/>
                <a:ea typeface="Calibri" panose="020F0502020204030204" pitchFamily="34" charset="0"/>
                <a:cs typeface="Times New Roman" panose="02020603050405020304" pitchFamily="18" charset="0"/>
              </a:rPr>
              <a:t>Hassabis</a:t>
            </a:r>
            <a:r>
              <a:rPr lang="en-US" sz="2000" dirty="0">
                <a:latin typeface="Calibri" panose="020F0502020204030204" pitchFamily="34" charset="0"/>
                <a:ea typeface="Calibri" panose="020F0502020204030204" pitchFamily="34" charset="0"/>
                <a:cs typeface="Times New Roman" panose="02020603050405020304" pitchFamily="18" charset="0"/>
              </a:rPr>
              <a:t>, D. (2021). Highly accurate protein structure prediction with </a:t>
            </a:r>
            <a:r>
              <a:rPr lang="en-US" sz="2000" dirty="0" err="1">
                <a:latin typeface="Calibri" panose="020F0502020204030204" pitchFamily="34" charset="0"/>
                <a:ea typeface="Calibri" panose="020F0502020204030204" pitchFamily="34" charset="0"/>
                <a:cs typeface="Times New Roman" panose="02020603050405020304" pitchFamily="18" charset="0"/>
              </a:rPr>
              <a:t>AlphaFold</a:t>
            </a:r>
            <a:r>
              <a:rPr lang="en-US" sz="2000" dirty="0">
                <a:latin typeface="Calibri" panose="020F0502020204030204" pitchFamily="34" charset="0"/>
                <a:ea typeface="Calibri" panose="020F0502020204030204" pitchFamily="34" charset="0"/>
                <a:cs typeface="Times New Roman" panose="02020603050405020304" pitchFamily="18" charset="0"/>
              </a:rPr>
              <a:t>. Nature, 596(7873), 583–589. [https://doi.org/10.1038/s41586-021-03819-2](https://doi.org/10.1038/s41586-021-03819-2)</a:t>
            </a:r>
          </a:p>
          <a:p>
            <a:pPr marL="457200" marR="0" indent="-45720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Kamilaris</a:t>
            </a:r>
            <a:r>
              <a:rPr lang="en-US" sz="2000" dirty="0">
                <a:latin typeface="Calibri" panose="020F0502020204030204" pitchFamily="34" charset="0"/>
                <a:ea typeface="Calibri" panose="020F0502020204030204" pitchFamily="34" charset="0"/>
                <a:cs typeface="Times New Roman" panose="02020603050405020304" pitchFamily="18" charset="0"/>
              </a:rPr>
              <a:t>, A., &amp; </a:t>
            </a:r>
            <a:r>
              <a:rPr lang="en-US" sz="2000" dirty="0" err="1">
                <a:latin typeface="Calibri" panose="020F0502020204030204" pitchFamily="34" charset="0"/>
                <a:ea typeface="Calibri" panose="020F0502020204030204" pitchFamily="34" charset="0"/>
                <a:cs typeface="Times New Roman" panose="02020603050405020304" pitchFamily="18" charset="0"/>
              </a:rPr>
              <a:t>Prenafeta-Boldú</a:t>
            </a:r>
            <a:r>
              <a:rPr lang="en-US" sz="2000" dirty="0">
                <a:latin typeface="Calibri" panose="020F0502020204030204" pitchFamily="34" charset="0"/>
                <a:ea typeface="Calibri" panose="020F0502020204030204" pitchFamily="34" charset="0"/>
                <a:cs typeface="Times New Roman" panose="02020603050405020304" pitchFamily="18" charset="0"/>
              </a:rPr>
              <a:t>, F. X. (2018). Deep learning in agriculture: A survey. Computers and Electronics in Agriculture, 147, 70–90. [https://doi.org/10.1016/j.compag.2018.02.016](https://doi.org/10.1016/j.compag.2018.02.016)</a:t>
            </a:r>
          </a:p>
          <a:p>
            <a:pPr marL="457200" marR="0" indent="-457200" algn="just">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Kitchin</a:t>
            </a:r>
            <a:r>
              <a:rPr lang="en-US" sz="2000" dirty="0">
                <a:latin typeface="Calibri" panose="020F0502020204030204" pitchFamily="34" charset="0"/>
                <a:ea typeface="Calibri" panose="020F0502020204030204" pitchFamily="34" charset="0"/>
                <a:cs typeface="Times New Roman" panose="02020603050405020304" pitchFamily="18" charset="0"/>
              </a:rPr>
              <a:t>, R. (2014). Big data, new epistemologies and paradigm shifts. Big Data &amp; Society, 1(1), 1–12. [https://doi.org/10.1177/2053951714528481](https://doi.org/10.1177/2053951714528481)</a:t>
            </a:r>
          </a:p>
          <a:p>
            <a:pPr marL="457200" marR="0" indent="-457200" algn="just">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gn="just">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Rahman, M., &amp; </a:t>
            </a:r>
            <a:r>
              <a:rPr lang="en-US" sz="2000" dirty="0" err="1">
                <a:latin typeface="Calibri" panose="020F0502020204030204" pitchFamily="34" charset="0"/>
                <a:ea typeface="Calibri" panose="020F0502020204030204" pitchFamily="34" charset="0"/>
                <a:cs typeface="Times New Roman" panose="02020603050405020304" pitchFamily="18" charset="0"/>
              </a:rPr>
              <a:t>Sarker</a:t>
            </a:r>
            <a:r>
              <a:rPr lang="en-US" sz="2000" dirty="0">
                <a:latin typeface="Calibri" panose="020F0502020204030204" pitchFamily="34" charset="0"/>
                <a:ea typeface="Calibri" panose="020F0502020204030204" pitchFamily="34" charset="0"/>
                <a:cs typeface="Times New Roman" panose="02020603050405020304" pitchFamily="18" charset="0"/>
              </a:rPr>
              <a:t>, S. (2022). AI in agricultural research: The case of Bangladesh. Journal of Agricultural Technology, 14(3), 215–230.</a:t>
            </a:r>
          </a:p>
          <a:p>
            <a:pPr marL="457200" marR="0" indent="-457200" algn="just">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gn="just">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Smith, J., &amp; Gupta, R. (2020). Machine learning applications in healthcare research. </a:t>
            </a:r>
            <a:r>
              <a:rPr lang="en-US" sz="2000" dirty="0" err="1">
                <a:latin typeface="Calibri" panose="020F0502020204030204" pitchFamily="34" charset="0"/>
                <a:ea typeface="Calibri" panose="020F0502020204030204" pitchFamily="34" charset="0"/>
                <a:cs typeface="Times New Roman" panose="02020603050405020304" pitchFamily="18" charset="0"/>
              </a:rPr>
              <a:t>HealthTech</a:t>
            </a:r>
            <a:r>
              <a:rPr lang="en-US" sz="2000" dirty="0">
                <a:latin typeface="Calibri" panose="020F0502020204030204" pitchFamily="34" charset="0"/>
                <a:ea typeface="Calibri" panose="020F0502020204030204" pitchFamily="34" charset="0"/>
                <a:cs typeface="Times New Roman" panose="02020603050405020304" pitchFamily="18" charset="0"/>
              </a:rPr>
              <a:t> Publishing. [https://doi.org/10.1201/9780429321234](https://doi.org/10.1201/9780429321234)</a:t>
            </a:r>
          </a:p>
          <a:p>
            <a:pPr marL="457200" marR="0" indent="-457200" algn="just">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gn="just">
              <a:spcBef>
                <a:spcPts val="0"/>
              </a:spcBef>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Vinuesa</a:t>
            </a:r>
            <a:r>
              <a:rPr lang="en-US" sz="2000" dirty="0">
                <a:latin typeface="Calibri" panose="020F0502020204030204" pitchFamily="34" charset="0"/>
                <a:ea typeface="Calibri" panose="020F0502020204030204" pitchFamily="34" charset="0"/>
                <a:cs typeface="Times New Roman" panose="02020603050405020304" pitchFamily="18" charset="0"/>
              </a:rPr>
              <a:t>, R., </a:t>
            </a:r>
            <a:r>
              <a:rPr lang="en-US" sz="2000" dirty="0" err="1">
                <a:latin typeface="Calibri" panose="020F0502020204030204" pitchFamily="34" charset="0"/>
                <a:ea typeface="Calibri" panose="020F0502020204030204" pitchFamily="34" charset="0"/>
                <a:cs typeface="Times New Roman" panose="02020603050405020304" pitchFamily="18" charset="0"/>
              </a:rPr>
              <a:t>Azizpour</a:t>
            </a:r>
            <a:r>
              <a:rPr lang="en-US" sz="2000" dirty="0">
                <a:latin typeface="Calibri" panose="020F0502020204030204" pitchFamily="34" charset="0"/>
                <a:ea typeface="Calibri" panose="020F0502020204030204" pitchFamily="34" charset="0"/>
                <a:cs typeface="Times New Roman" panose="02020603050405020304" pitchFamily="18" charset="0"/>
              </a:rPr>
              <a:t>, H., </a:t>
            </a:r>
            <a:r>
              <a:rPr lang="en-US" sz="2000" dirty="0" err="1">
                <a:latin typeface="Calibri" panose="020F0502020204030204" pitchFamily="34" charset="0"/>
                <a:ea typeface="Calibri" panose="020F0502020204030204" pitchFamily="34" charset="0"/>
                <a:cs typeface="Times New Roman" panose="02020603050405020304" pitchFamily="18" charset="0"/>
              </a:rPr>
              <a:t>Leite</a:t>
            </a:r>
            <a:r>
              <a:rPr lang="en-US" sz="2000" dirty="0">
                <a:latin typeface="Calibri" panose="020F0502020204030204" pitchFamily="34" charset="0"/>
                <a:ea typeface="Calibri" panose="020F0502020204030204" pitchFamily="34" charset="0"/>
                <a:cs typeface="Times New Roman" panose="02020603050405020304" pitchFamily="18" charset="0"/>
              </a:rPr>
              <a:t>, I., Balaam, M., </a:t>
            </a:r>
            <a:r>
              <a:rPr lang="en-US" sz="2000" dirty="0" err="1">
                <a:latin typeface="Calibri" panose="020F0502020204030204" pitchFamily="34" charset="0"/>
                <a:ea typeface="Calibri" panose="020F0502020204030204" pitchFamily="34" charset="0"/>
                <a:cs typeface="Times New Roman" panose="02020603050405020304" pitchFamily="18" charset="0"/>
              </a:rPr>
              <a:t>Dignum</a:t>
            </a:r>
            <a:r>
              <a:rPr lang="en-US" sz="2000" dirty="0">
                <a:latin typeface="Calibri" panose="020F0502020204030204" pitchFamily="34" charset="0"/>
                <a:ea typeface="Calibri" panose="020F0502020204030204" pitchFamily="34" charset="0"/>
                <a:cs typeface="Times New Roman" panose="02020603050405020304" pitchFamily="18" charset="0"/>
              </a:rPr>
              <a:t>, V., </a:t>
            </a:r>
            <a:r>
              <a:rPr lang="en-US" sz="2000" dirty="0" err="1">
                <a:latin typeface="Calibri" panose="020F0502020204030204" pitchFamily="34" charset="0"/>
                <a:ea typeface="Calibri" panose="020F0502020204030204" pitchFamily="34" charset="0"/>
                <a:cs typeface="Times New Roman" panose="02020603050405020304" pitchFamily="18" charset="0"/>
              </a:rPr>
              <a:t>Domisch</a:t>
            </a:r>
            <a:r>
              <a:rPr lang="en-US" sz="2000" dirty="0">
                <a:latin typeface="Calibri" panose="020F0502020204030204" pitchFamily="34" charset="0"/>
                <a:ea typeface="Calibri" panose="020F0502020204030204" pitchFamily="34" charset="0"/>
                <a:cs typeface="Times New Roman" panose="02020603050405020304" pitchFamily="18" charset="0"/>
              </a:rPr>
              <a:t>, S., … </a:t>
            </a:r>
            <a:r>
              <a:rPr lang="en-US" sz="2000" dirty="0" err="1">
                <a:latin typeface="Calibri" panose="020F0502020204030204" pitchFamily="34" charset="0"/>
                <a:ea typeface="Calibri" panose="020F0502020204030204" pitchFamily="34" charset="0"/>
                <a:cs typeface="Times New Roman" panose="02020603050405020304" pitchFamily="18" charset="0"/>
              </a:rPr>
              <a:t>Nerini</a:t>
            </a:r>
            <a:r>
              <a:rPr lang="en-US" sz="2000" dirty="0">
                <a:latin typeface="Calibri" panose="020F0502020204030204" pitchFamily="34" charset="0"/>
                <a:ea typeface="Calibri" panose="020F0502020204030204" pitchFamily="34" charset="0"/>
                <a:cs typeface="Times New Roman" panose="02020603050405020304" pitchFamily="18" charset="0"/>
              </a:rPr>
              <a:t>, F. F. (2020). The role of artificial intelligence in achieving the Sustainable Development Goals. Nature Communications, 11(1), 233. [https://doi.org/10.1038/s41467-019-14108-y](https://doi.org/10.1038/s41467-019-14108-y)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3"/>
          <p:cNvGrpSpPr/>
          <p:nvPr/>
        </p:nvGrpSpPr>
        <p:grpSpPr>
          <a:xfrm>
            <a:off x="-2500721" y="3516133"/>
            <a:ext cx="3529421" cy="3338071"/>
            <a:chOff x="0" y="0"/>
            <a:chExt cx="929559" cy="879163"/>
          </a:xfrm>
        </p:grpSpPr>
        <p:sp>
          <p:nvSpPr>
            <p:cNvPr id="4" name="Freeform 4"/>
            <p:cNvSpPr/>
            <p:nvPr/>
          </p:nvSpPr>
          <p:spPr>
            <a:xfrm>
              <a:off x="0" y="0"/>
              <a:ext cx="929559" cy="879163"/>
            </a:xfrm>
            <a:custGeom>
              <a:avLst/>
              <a:gdLst/>
              <a:ahLst/>
              <a:cxnLst/>
              <a:rect l="l" t="t" r="r" b="b"/>
              <a:pathLst>
                <a:path w="929559" h="879163">
                  <a:moveTo>
                    <a:pt x="0" y="0"/>
                  </a:moveTo>
                  <a:lnTo>
                    <a:pt x="929559" y="0"/>
                  </a:lnTo>
                  <a:lnTo>
                    <a:pt x="929559" y="879163"/>
                  </a:lnTo>
                  <a:lnTo>
                    <a:pt x="0" y="879163"/>
                  </a:lnTo>
                  <a:close/>
                </a:path>
              </a:pathLst>
            </a:custGeom>
            <a:solidFill>
              <a:srgbClr val="BCA37F"/>
            </a:solidFill>
          </p:spPr>
        </p:sp>
        <p:sp>
          <p:nvSpPr>
            <p:cNvPr id="5" name="TextBox 5"/>
            <p:cNvSpPr txBox="1"/>
            <p:nvPr/>
          </p:nvSpPr>
          <p:spPr>
            <a:xfrm>
              <a:off x="0" y="-47625"/>
              <a:ext cx="929559" cy="926788"/>
            </a:xfrm>
            <a:prstGeom prst="rect">
              <a:avLst/>
            </a:prstGeom>
          </p:spPr>
          <p:txBody>
            <a:bodyPr lIns="50800" tIns="50800" rIns="50800" bIns="50800" rtlCol="0" anchor="ctr"/>
            <a:lstStyle/>
            <a:p>
              <a:pPr algn="ctr">
                <a:lnSpc>
                  <a:spcPts val="3012"/>
                </a:lnSpc>
              </a:pPr>
              <a:endParaRPr/>
            </a:p>
          </p:txBody>
        </p:sp>
      </p:grpSp>
      <p:grpSp>
        <p:nvGrpSpPr>
          <p:cNvPr id="6" name="Group 6"/>
          <p:cNvGrpSpPr/>
          <p:nvPr/>
        </p:nvGrpSpPr>
        <p:grpSpPr>
          <a:xfrm>
            <a:off x="16850683" y="7365373"/>
            <a:ext cx="1190712" cy="119071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D6B8"/>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9" name="Freeform 9"/>
          <p:cNvSpPr/>
          <p:nvPr/>
        </p:nvSpPr>
        <p:spPr>
          <a:xfrm>
            <a:off x="15207460" y="7876541"/>
            <a:ext cx="2618042" cy="4114800"/>
          </a:xfrm>
          <a:custGeom>
            <a:avLst/>
            <a:gdLst/>
            <a:ahLst/>
            <a:cxnLst/>
            <a:rect l="l" t="t" r="r" b="b"/>
            <a:pathLst>
              <a:path w="2618042" h="4114800">
                <a:moveTo>
                  <a:pt x="0" y="0"/>
                </a:moveTo>
                <a:lnTo>
                  <a:pt x="2618042" y="0"/>
                </a:lnTo>
                <a:lnTo>
                  <a:pt x="2618042"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5400000">
            <a:off x="13601700" y="2158589"/>
            <a:ext cx="7315200" cy="247973"/>
          </a:xfrm>
          <a:custGeom>
            <a:avLst/>
            <a:gdLst/>
            <a:ahLst/>
            <a:cxnLst/>
            <a:rect l="l" t="t" r="r" b="b"/>
            <a:pathLst>
              <a:path w="7315200" h="247973">
                <a:moveTo>
                  <a:pt x="0" y="0"/>
                </a:moveTo>
                <a:lnTo>
                  <a:pt x="7315200" y="0"/>
                </a:lnTo>
                <a:lnTo>
                  <a:pt x="7315200" y="247973"/>
                </a:lnTo>
                <a:lnTo>
                  <a:pt x="0" y="2479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4574125" y="-869877"/>
            <a:ext cx="3251377" cy="2483239"/>
          </a:xfrm>
          <a:custGeom>
            <a:avLst/>
            <a:gdLst/>
            <a:ahLst/>
            <a:cxnLst/>
            <a:rect l="l" t="t" r="r" b="b"/>
            <a:pathLst>
              <a:path w="3251377" h="2483239">
                <a:moveTo>
                  <a:pt x="0" y="0"/>
                </a:moveTo>
                <a:lnTo>
                  <a:pt x="3251377" y="0"/>
                </a:lnTo>
                <a:lnTo>
                  <a:pt x="3251377" y="2483240"/>
                </a:lnTo>
                <a:lnTo>
                  <a:pt x="0" y="24832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Rectangle 11"/>
          <p:cNvSpPr/>
          <p:nvPr/>
        </p:nvSpPr>
        <p:spPr>
          <a:xfrm>
            <a:off x="1462006" y="371742"/>
            <a:ext cx="3334695" cy="942053"/>
          </a:xfrm>
          <a:prstGeom prst="rect">
            <a:avLst/>
          </a:prstGeom>
        </p:spPr>
        <p:txBody>
          <a:bodyPr wrap="none">
            <a:spAutoFit/>
          </a:bodyPr>
          <a:lstStyle/>
          <a:p>
            <a:pPr algn="just">
              <a:lnSpc>
                <a:spcPct val="107000"/>
              </a:lnSpc>
            </a:pPr>
            <a:r>
              <a:rPr lang="en-US" sz="5400" b="1" dirty="0" smtClean="0">
                <a:latin typeface="Calibri" panose="020F0502020204030204" pitchFamily="34" charset="0"/>
                <a:ea typeface="Calibri" panose="020F0502020204030204" pitchFamily="34" charset="0"/>
                <a:cs typeface="Times New Roman" panose="02020603050405020304" pitchFamily="18" charset="0"/>
              </a:rPr>
              <a:t>References</a:t>
            </a:r>
            <a:endParaRPr lang="en-US" sz="5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9822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71519" y="2282576"/>
            <a:ext cx="732467" cy="686553"/>
          </a:xfrm>
          <a:custGeom>
            <a:avLst/>
            <a:gdLst/>
            <a:ahLst/>
            <a:cxnLst/>
            <a:rect l="l" t="t" r="r" b="b"/>
            <a:pathLst>
              <a:path w="732467" h="686553">
                <a:moveTo>
                  <a:pt x="0" y="0"/>
                </a:moveTo>
                <a:lnTo>
                  <a:pt x="732467" y="0"/>
                </a:lnTo>
                <a:lnTo>
                  <a:pt x="732467" y="686553"/>
                </a:lnTo>
                <a:lnTo>
                  <a:pt x="0" y="6865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2500721" y="3516133"/>
            <a:ext cx="3529421" cy="3338071"/>
            <a:chOff x="0" y="0"/>
            <a:chExt cx="929559" cy="879163"/>
          </a:xfrm>
        </p:grpSpPr>
        <p:sp>
          <p:nvSpPr>
            <p:cNvPr id="4" name="Freeform 4"/>
            <p:cNvSpPr/>
            <p:nvPr/>
          </p:nvSpPr>
          <p:spPr>
            <a:xfrm>
              <a:off x="0" y="0"/>
              <a:ext cx="929559" cy="879163"/>
            </a:xfrm>
            <a:custGeom>
              <a:avLst/>
              <a:gdLst/>
              <a:ahLst/>
              <a:cxnLst/>
              <a:rect l="l" t="t" r="r" b="b"/>
              <a:pathLst>
                <a:path w="929559" h="879163">
                  <a:moveTo>
                    <a:pt x="0" y="0"/>
                  </a:moveTo>
                  <a:lnTo>
                    <a:pt x="929559" y="0"/>
                  </a:lnTo>
                  <a:lnTo>
                    <a:pt x="929559" y="879163"/>
                  </a:lnTo>
                  <a:lnTo>
                    <a:pt x="0" y="879163"/>
                  </a:lnTo>
                  <a:close/>
                </a:path>
              </a:pathLst>
            </a:custGeom>
            <a:solidFill>
              <a:srgbClr val="BCA37F"/>
            </a:solidFill>
          </p:spPr>
        </p:sp>
        <p:sp>
          <p:nvSpPr>
            <p:cNvPr id="5" name="TextBox 5"/>
            <p:cNvSpPr txBox="1"/>
            <p:nvPr/>
          </p:nvSpPr>
          <p:spPr>
            <a:xfrm>
              <a:off x="0" y="-47625"/>
              <a:ext cx="929559" cy="926788"/>
            </a:xfrm>
            <a:prstGeom prst="rect">
              <a:avLst/>
            </a:prstGeom>
          </p:spPr>
          <p:txBody>
            <a:bodyPr lIns="50800" tIns="50800" rIns="50800" bIns="50800" rtlCol="0" anchor="ctr"/>
            <a:lstStyle/>
            <a:p>
              <a:pPr algn="ctr">
                <a:lnSpc>
                  <a:spcPts val="3012"/>
                </a:lnSpc>
              </a:pPr>
              <a:endParaRPr/>
            </a:p>
          </p:txBody>
        </p:sp>
      </p:grpSp>
      <p:grpSp>
        <p:nvGrpSpPr>
          <p:cNvPr id="6" name="Group 6"/>
          <p:cNvGrpSpPr/>
          <p:nvPr/>
        </p:nvGrpSpPr>
        <p:grpSpPr>
          <a:xfrm>
            <a:off x="16850683" y="7365373"/>
            <a:ext cx="1190712" cy="119071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D6B8"/>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9" name="Freeform 9"/>
          <p:cNvSpPr/>
          <p:nvPr/>
        </p:nvSpPr>
        <p:spPr>
          <a:xfrm>
            <a:off x="15207460" y="7876541"/>
            <a:ext cx="2618042" cy="4114800"/>
          </a:xfrm>
          <a:custGeom>
            <a:avLst/>
            <a:gdLst/>
            <a:ahLst/>
            <a:cxnLst/>
            <a:rect l="l" t="t" r="r" b="b"/>
            <a:pathLst>
              <a:path w="2618042" h="4114800">
                <a:moveTo>
                  <a:pt x="0" y="0"/>
                </a:moveTo>
                <a:lnTo>
                  <a:pt x="2618042" y="0"/>
                </a:lnTo>
                <a:lnTo>
                  <a:pt x="261804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5400000">
            <a:off x="13601700" y="2158589"/>
            <a:ext cx="7315200" cy="247973"/>
          </a:xfrm>
          <a:custGeom>
            <a:avLst/>
            <a:gdLst/>
            <a:ahLst/>
            <a:cxnLst/>
            <a:rect l="l" t="t" r="r" b="b"/>
            <a:pathLst>
              <a:path w="7315200" h="247973">
                <a:moveTo>
                  <a:pt x="0" y="0"/>
                </a:moveTo>
                <a:lnTo>
                  <a:pt x="7315200" y="0"/>
                </a:lnTo>
                <a:lnTo>
                  <a:pt x="7315200" y="247973"/>
                </a:lnTo>
                <a:lnTo>
                  <a:pt x="0" y="2479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4574125" y="-869877"/>
            <a:ext cx="3251377" cy="2483239"/>
          </a:xfrm>
          <a:custGeom>
            <a:avLst/>
            <a:gdLst/>
            <a:ahLst/>
            <a:cxnLst/>
            <a:rect l="l" t="t" r="r" b="b"/>
            <a:pathLst>
              <a:path w="3251377" h="2483239">
                <a:moveTo>
                  <a:pt x="0" y="0"/>
                </a:moveTo>
                <a:lnTo>
                  <a:pt x="3251377" y="0"/>
                </a:lnTo>
                <a:lnTo>
                  <a:pt x="3251377" y="2483240"/>
                </a:lnTo>
                <a:lnTo>
                  <a:pt x="0" y="24832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1771519" y="3350122"/>
            <a:ext cx="14744962" cy="3165270"/>
          </a:xfrm>
          <a:prstGeom prst="rect">
            <a:avLst/>
          </a:prstGeom>
        </p:spPr>
        <p:txBody>
          <a:bodyPr lIns="0" tIns="0" rIns="0" bIns="0" rtlCol="0" anchor="t">
            <a:spAutoFit/>
          </a:bodyPr>
          <a:lstStyle/>
          <a:p>
            <a:pPr marL="0" lvl="0" indent="0" algn="l">
              <a:lnSpc>
                <a:spcPts val="24508"/>
              </a:lnSpc>
            </a:pPr>
            <a:r>
              <a:rPr lang="en-US" sz="17506" b="1">
                <a:solidFill>
                  <a:srgbClr val="000000"/>
                </a:solidFill>
                <a:latin typeface="Poppins Bold"/>
                <a:ea typeface="Poppins Bold"/>
                <a:cs typeface="Poppins Bold"/>
                <a:sym typeface="Poppins Bold"/>
              </a:rPr>
              <a:t>THANK YOU</a:t>
            </a:r>
          </a:p>
        </p:txBody>
      </p:sp>
      <p:sp>
        <p:nvSpPr>
          <p:cNvPr id="13" name="TextBox 13"/>
          <p:cNvSpPr txBox="1"/>
          <p:nvPr/>
        </p:nvSpPr>
        <p:spPr>
          <a:xfrm>
            <a:off x="2645549" y="2332383"/>
            <a:ext cx="5600620" cy="529789"/>
          </a:xfrm>
          <a:prstGeom prst="rect">
            <a:avLst/>
          </a:prstGeom>
        </p:spPr>
        <p:txBody>
          <a:bodyPr lIns="0" tIns="0" rIns="0" bIns="0" rtlCol="0" anchor="t">
            <a:spAutoFit/>
          </a:bodyPr>
          <a:lstStyle/>
          <a:p>
            <a:pPr marL="0" lvl="0" indent="0" algn="l">
              <a:lnSpc>
                <a:spcPts val="4397"/>
              </a:lnSpc>
              <a:spcBef>
                <a:spcPct val="0"/>
              </a:spcBef>
            </a:pPr>
            <a:r>
              <a:rPr lang="en-US" sz="3141" dirty="0" smtClean="0">
                <a:solidFill>
                  <a:srgbClr val="705C40"/>
                </a:solidFill>
                <a:latin typeface="Inter"/>
                <a:ea typeface="Inter"/>
                <a:cs typeface="Inter"/>
                <a:sym typeface="Inter"/>
              </a:rPr>
              <a:t>Exploring Global Connections</a:t>
            </a:r>
            <a:endParaRPr lang="en-US" sz="3141" dirty="0">
              <a:solidFill>
                <a:srgbClr val="705C40"/>
              </a:solidFill>
              <a:latin typeface="Inter"/>
              <a:ea typeface="Inter"/>
              <a:cs typeface="Inter"/>
              <a:sym typeface="Inter"/>
            </a:endParaRPr>
          </a:p>
        </p:txBody>
      </p:sp>
      <p:sp>
        <p:nvSpPr>
          <p:cNvPr id="14" name="TextBox 14"/>
          <p:cNvSpPr txBox="1"/>
          <p:nvPr/>
        </p:nvSpPr>
        <p:spPr>
          <a:xfrm>
            <a:off x="1771519" y="7667260"/>
            <a:ext cx="4756636" cy="564257"/>
          </a:xfrm>
          <a:prstGeom prst="rect">
            <a:avLst/>
          </a:prstGeom>
        </p:spPr>
        <p:txBody>
          <a:bodyPr lIns="0" tIns="0" rIns="0" bIns="0" rtlCol="0" anchor="t">
            <a:spAutoFit/>
          </a:bodyPr>
          <a:lstStyle/>
          <a:p>
            <a:pPr marL="0" lvl="0" indent="0" algn="l">
              <a:lnSpc>
                <a:spcPts val="4397"/>
              </a:lnSpc>
              <a:spcBef>
                <a:spcPct val="0"/>
              </a:spcBef>
            </a:pPr>
            <a:r>
              <a:rPr lang="en-US" sz="3141" dirty="0" smtClean="0">
                <a:solidFill>
                  <a:srgbClr val="20180C"/>
                </a:solidFill>
                <a:latin typeface="Inter"/>
                <a:ea typeface="Inter"/>
                <a:cs typeface="Inter"/>
                <a:sym typeface="Inter"/>
              </a:rPr>
              <a:t>25-26 September, 2025</a:t>
            </a:r>
            <a:endParaRPr lang="en-US" sz="3141" dirty="0">
              <a:solidFill>
                <a:srgbClr val="20180C"/>
              </a:solidFill>
              <a:latin typeface="Inter"/>
              <a:ea typeface="Inter"/>
              <a:cs typeface="Inter"/>
              <a:sym typeface="Inte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9580" y="-319462"/>
            <a:ext cx="8607914" cy="10979045"/>
            <a:chOff x="0" y="0"/>
            <a:chExt cx="2267105" cy="2891600"/>
          </a:xfrm>
        </p:grpSpPr>
        <p:sp>
          <p:nvSpPr>
            <p:cNvPr id="3" name="Freeform 3"/>
            <p:cNvSpPr/>
            <p:nvPr/>
          </p:nvSpPr>
          <p:spPr>
            <a:xfrm>
              <a:off x="0" y="0"/>
              <a:ext cx="2267105" cy="2891600"/>
            </a:xfrm>
            <a:custGeom>
              <a:avLst/>
              <a:gdLst/>
              <a:ahLst/>
              <a:cxnLst/>
              <a:rect l="l" t="t" r="r" b="b"/>
              <a:pathLst>
                <a:path w="2267105" h="2891600">
                  <a:moveTo>
                    <a:pt x="0" y="0"/>
                  </a:moveTo>
                  <a:lnTo>
                    <a:pt x="2267105" y="0"/>
                  </a:lnTo>
                  <a:lnTo>
                    <a:pt x="2267105" y="2891600"/>
                  </a:lnTo>
                  <a:lnTo>
                    <a:pt x="0" y="2891600"/>
                  </a:lnTo>
                  <a:close/>
                </a:path>
              </a:pathLst>
            </a:custGeom>
            <a:solidFill>
              <a:srgbClr val="EAD6B8"/>
            </a:solidFill>
          </p:spPr>
        </p:sp>
        <p:sp>
          <p:nvSpPr>
            <p:cNvPr id="4" name="TextBox 4"/>
            <p:cNvSpPr txBox="1"/>
            <p:nvPr/>
          </p:nvSpPr>
          <p:spPr>
            <a:xfrm>
              <a:off x="0" y="-47625"/>
              <a:ext cx="2267105" cy="2939225"/>
            </a:xfrm>
            <a:prstGeom prst="rect">
              <a:avLst/>
            </a:prstGeom>
          </p:spPr>
          <p:txBody>
            <a:bodyPr lIns="50800" tIns="50800" rIns="50800" bIns="50800" rtlCol="0" anchor="ctr"/>
            <a:lstStyle/>
            <a:p>
              <a:pPr algn="ctr">
                <a:lnSpc>
                  <a:spcPts val="3012"/>
                </a:lnSpc>
              </a:pPr>
              <a:endParaRPr/>
            </a:p>
          </p:txBody>
        </p:sp>
      </p:grpSp>
      <p:sp>
        <p:nvSpPr>
          <p:cNvPr id="5" name="Freeform 5"/>
          <p:cNvSpPr/>
          <p:nvPr/>
        </p:nvSpPr>
        <p:spPr>
          <a:xfrm>
            <a:off x="1280343" y="8446262"/>
            <a:ext cx="732467" cy="686553"/>
          </a:xfrm>
          <a:custGeom>
            <a:avLst/>
            <a:gdLst/>
            <a:ahLst/>
            <a:cxnLst/>
            <a:rect l="l" t="t" r="r" b="b"/>
            <a:pathLst>
              <a:path w="732467" h="686553">
                <a:moveTo>
                  <a:pt x="0" y="0"/>
                </a:moveTo>
                <a:lnTo>
                  <a:pt x="732467" y="0"/>
                </a:lnTo>
                <a:lnTo>
                  <a:pt x="732467" y="686553"/>
                </a:lnTo>
                <a:lnTo>
                  <a:pt x="0" y="6865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2154374" y="8496069"/>
            <a:ext cx="5600620" cy="529789"/>
          </a:xfrm>
          <a:prstGeom prst="rect">
            <a:avLst/>
          </a:prstGeom>
        </p:spPr>
        <p:txBody>
          <a:bodyPr lIns="0" tIns="0" rIns="0" bIns="0" rtlCol="0" anchor="t">
            <a:spAutoFit/>
          </a:bodyPr>
          <a:lstStyle/>
          <a:p>
            <a:pPr marL="0" lvl="0" indent="0" algn="l">
              <a:lnSpc>
                <a:spcPts val="4397"/>
              </a:lnSpc>
              <a:spcBef>
                <a:spcPct val="0"/>
              </a:spcBef>
            </a:pPr>
            <a:r>
              <a:rPr lang="en-US" sz="3141" dirty="0" smtClean="0">
                <a:solidFill>
                  <a:srgbClr val="705C40"/>
                </a:solidFill>
                <a:latin typeface="Inter"/>
                <a:ea typeface="Inter"/>
                <a:cs typeface="Inter"/>
                <a:sym typeface="Inter"/>
              </a:rPr>
              <a:t>Exploring Global Connections</a:t>
            </a:r>
            <a:endParaRPr lang="en-US" sz="3141" dirty="0">
              <a:solidFill>
                <a:srgbClr val="705C40"/>
              </a:solidFill>
              <a:latin typeface="Inter"/>
              <a:ea typeface="Inter"/>
              <a:cs typeface="Inter"/>
              <a:sym typeface="Inter"/>
            </a:endParaRPr>
          </a:p>
        </p:txBody>
      </p:sp>
      <p:sp>
        <p:nvSpPr>
          <p:cNvPr id="7" name="AutoShape 7"/>
          <p:cNvSpPr/>
          <p:nvPr/>
        </p:nvSpPr>
        <p:spPr>
          <a:xfrm>
            <a:off x="6783460" y="8789538"/>
            <a:ext cx="10475840" cy="0"/>
          </a:xfrm>
          <a:prstGeom prst="line">
            <a:avLst/>
          </a:prstGeom>
          <a:ln w="38100" cap="flat">
            <a:solidFill>
              <a:srgbClr val="BCA37F"/>
            </a:solidFill>
            <a:prstDash val="solid"/>
            <a:headEnd type="none" w="sm" len="sm"/>
            <a:tailEnd type="none" w="sm" len="sm"/>
          </a:ln>
        </p:spPr>
      </p:sp>
      <p:grpSp>
        <p:nvGrpSpPr>
          <p:cNvPr id="8" name="Group 8"/>
          <p:cNvGrpSpPr/>
          <p:nvPr/>
        </p:nvGrpSpPr>
        <p:grpSpPr>
          <a:xfrm>
            <a:off x="11710351" y="1456814"/>
            <a:ext cx="5246370" cy="6448176"/>
            <a:chOff x="0" y="0"/>
            <a:chExt cx="812800" cy="998991"/>
          </a:xfrm>
        </p:grpSpPr>
        <p:sp>
          <p:nvSpPr>
            <p:cNvPr id="9" name="Freeform 9"/>
            <p:cNvSpPr/>
            <p:nvPr/>
          </p:nvSpPr>
          <p:spPr>
            <a:xfrm>
              <a:off x="0" y="0"/>
              <a:ext cx="812800" cy="998991"/>
            </a:xfrm>
            <a:custGeom>
              <a:avLst/>
              <a:gdLst/>
              <a:ahLst/>
              <a:cxnLst/>
              <a:rect l="l" t="t" r="r" b="b"/>
              <a:pathLst>
                <a:path w="812800" h="998991">
                  <a:moveTo>
                    <a:pt x="0" y="0"/>
                  </a:moveTo>
                  <a:lnTo>
                    <a:pt x="812800" y="0"/>
                  </a:lnTo>
                  <a:lnTo>
                    <a:pt x="812800" y="998991"/>
                  </a:lnTo>
                  <a:lnTo>
                    <a:pt x="0" y="998991"/>
                  </a:lnTo>
                  <a:close/>
                </a:path>
              </a:pathLst>
            </a:custGeom>
            <a:blipFill>
              <a:blip r:embed="rId4"/>
              <a:stretch>
                <a:fillRect l="-42238" r="-42238"/>
              </a:stretch>
            </a:blipFill>
          </p:spPr>
        </p:sp>
      </p:grpSp>
      <p:grpSp>
        <p:nvGrpSpPr>
          <p:cNvPr id="10" name="Group 10"/>
          <p:cNvGrpSpPr/>
          <p:nvPr/>
        </p:nvGrpSpPr>
        <p:grpSpPr>
          <a:xfrm>
            <a:off x="-931726" y="1594803"/>
            <a:ext cx="3086100" cy="1178743"/>
            <a:chOff x="0" y="0"/>
            <a:chExt cx="812800" cy="310451"/>
          </a:xfrm>
        </p:grpSpPr>
        <p:sp>
          <p:nvSpPr>
            <p:cNvPr id="11" name="Freeform 11"/>
            <p:cNvSpPr/>
            <p:nvPr/>
          </p:nvSpPr>
          <p:spPr>
            <a:xfrm>
              <a:off x="0" y="0"/>
              <a:ext cx="812800" cy="310451"/>
            </a:xfrm>
            <a:custGeom>
              <a:avLst/>
              <a:gdLst/>
              <a:ahLst/>
              <a:cxnLst/>
              <a:rect l="l" t="t" r="r" b="b"/>
              <a:pathLst>
                <a:path w="812800" h="310451">
                  <a:moveTo>
                    <a:pt x="0" y="0"/>
                  </a:moveTo>
                  <a:lnTo>
                    <a:pt x="812800" y="0"/>
                  </a:lnTo>
                  <a:lnTo>
                    <a:pt x="812800" y="310451"/>
                  </a:lnTo>
                  <a:lnTo>
                    <a:pt x="0" y="310451"/>
                  </a:lnTo>
                  <a:close/>
                </a:path>
              </a:pathLst>
            </a:custGeom>
            <a:solidFill>
              <a:srgbClr val="EAD6B8"/>
            </a:solidFill>
          </p:spPr>
        </p:sp>
        <p:sp>
          <p:nvSpPr>
            <p:cNvPr id="12" name="TextBox 12"/>
            <p:cNvSpPr txBox="1"/>
            <p:nvPr/>
          </p:nvSpPr>
          <p:spPr>
            <a:xfrm>
              <a:off x="0" y="-47625"/>
              <a:ext cx="812800" cy="358076"/>
            </a:xfrm>
            <a:prstGeom prst="rect">
              <a:avLst/>
            </a:prstGeom>
          </p:spPr>
          <p:txBody>
            <a:bodyPr lIns="50800" tIns="50800" rIns="50800" bIns="50800" rtlCol="0" anchor="ctr"/>
            <a:lstStyle/>
            <a:p>
              <a:pPr algn="ctr">
                <a:lnSpc>
                  <a:spcPts val="3012"/>
                </a:lnSpc>
              </a:pPr>
              <a:endParaRPr/>
            </a:p>
          </p:txBody>
        </p:sp>
      </p:grpSp>
      <p:sp>
        <p:nvSpPr>
          <p:cNvPr id="13" name="TextBox 13"/>
          <p:cNvSpPr txBox="1"/>
          <p:nvPr/>
        </p:nvSpPr>
        <p:spPr>
          <a:xfrm>
            <a:off x="1280343" y="1188168"/>
            <a:ext cx="6231387" cy="1852296"/>
          </a:xfrm>
          <a:prstGeom prst="rect">
            <a:avLst/>
          </a:prstGeom>
        </p:spPr>
        <p:txBody>
          <a:bodyPr lIns="0" tIns="0" rIns="0" bIns="0" rtlCol="0" anchor="t">
            <a:spAutoFit/>
          </a:bodyPr>
          <a:lstStyle/>
          <a:p>
            <a:pPr marL="0" lvl="0" indent="0" algn="l">
              <a:lnSpc>
                <a:spcPts val="14450"/>
              </a:lnSpc>
              <a:spcBef>
                <a:spcPct val="0"/>
              </a:spcBef>
            </a:pPr>
            <a:r>
              <a:rPr lang="en-US" sz="10321" b="1">
                <a:solidFill>
                  <a:srgbClr val="000000"/>
                </a:solidFill>
                <a:latin typeface="Poppins Bold"/>
                <a:ea typeface="Poppins Bold"/>
                <a:cs typeface="Poppins Bold"/>
                <a:sym typeface="Poppins Bold"/>
              </a:rPr>
              <a:t>Hello!</a:t>
            </a:r>
          </a:p>
        </p:txBody>
      </p:sp>
      <p:sp>
        <p:nvSpPr>
          <p:cNvPr id="14" name="TextBox 14"/>
          <p:cNvSpPr txBox="1"/>
          <p:nvPr/>
        </p:nvSpPr>
        <p:spPr>
          <a:xfrm>
            <a:off x="1280343" y="3634479"/>
            <a:ext cx="7639481" cy="2868221"/>
          </a:xfrm>
          <a:prstGeom prst="rect">
            <a:avLst/>
          </a:prstGeom>
        </p:spPr>
        <p:txBody>
          <a:bodyPr lIns="0" tIns="0" rIns="0" bIns="0" rtlCol="0" anchor="t">
            <a:spAutoFit/>
          </a:bodyPr>
          <a:lstStyle/>
          <a:p>
            <a:r>
              <a:rPr lang="en-US" sz="2919" dirty="0">
                <a:solidFill>
                  <a:srgbClr val="000000"/>
                </a:solidFill>
                <a:latin typeface="Inter"/>
                <a:ea typeface="Inter"/>
                <a:cs typeface="Inter"/>
                <a:sym typeface="Inter"/>
              </a:rPr>
              <a:t>Warm greetings to all present. As we gather here today, I am excited to introduce </a:t>
            </a:r>
            <a:r>
              <a:rPr lang="en-US" sz="2919" dirty="0" smtClean="0">
                <a:solidFill>
                  <a:srgbClr val="000000"/>
                </a:solidFill>
                <a:latin typeface="Inter"/>
                <a:ea typeface="Inter"/>
                <a:cs typeface="Inter"/>
                <a:sym typeface="Inter"/>
              </a:rPr>
              <a:t>my research on </a:t>
            </a:r>
            <a:r>
              <a:rPr lang="en-US" sz="3200" b="1" dirty="0"/>
              <a:t>AI-Driven Research Transformation in Bangladesh: A Study on the Integration of Machine Learning and Data Analytics in Scientific Discoveries</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0343" y="8915023"/>
            <a:ext cx="732467" cy="686553"/>
          </a:xfrm>
          <a:custGeom>
            <a:avLst/>
            <a:gdLst/>
            <a:ahLst/>
            <a:cxnLst/>
            <a:rect l="l" t="t" r="r" b="b"/>
            <a:pathLst>
              <a:path w="732467" h="686553">
                <a:moveTo>
                  <a:pt x="0" y="0"/>
                </a:moveTo>
                <a:lnTo>
                  <a:pt x="732467" y="0"/>
                </a:lnTo>
                <a:lnTo>
                  <a:pt x="732467" y="686554"/>
                </a:lnTo>
                <a:lnTo>
                  <a:pt x="0" y="6865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3025320" y="3275637"/>
            <a:ext cx="4233980" cy="8932726"/>
            <a:chOff x="0" y="0"/>
            <a:chExt cx="1115122" cy="2352652"/>
          </a:xfrm>
        </p:grpSpPr>
        <p:sp>
          <p:nvSpPr>
            <p:cNvPr id="4" name="Freeform 4"/>
            <p:cNvSpPr/>
            <p:nvPr/>
          </p:nvSpPr>
          <p:spPr>
            <a:xfrm>
              <a:off x="0" y="0"/>
              <a:ext cx="1115122" cy="2352652"/>
            </a:xfrm>
            <a:custGeom>
              <a:avLst/>
              <a:gdLst/>
              <a:ahLst/>
              <a:cxnLst/>
              <a:rect l="l" t="t" r="r" b="b"/>
              <a:pathLst>
                <a:path w="1115122" h="2352652">
                  <a:moveTo>
                    <a:pt x="0" y="0"/>
                  </a:moveTo>
                  <a:lnTo>
                    <a:pt x="1115122" y="0"/>
                  </a:lnTo>
                  <a:lnTo>
                    <a:pt x="1115122" y="2352652"/>
                  </a:lnTo>
                  <a:lnTo>
                    <a:pt x="0" y="2352652"/>
                  </a:lnTo>
                  <a:close/>
                </a:path>
              </a:pathLst>
            </a:custGeom>
            <a:solidFill>
              <a:srgbClr val="EAD6B8"/>
            </a:solidFill>
          </p:spPr>
        </p:sp>
        <p:sp>
          <p:nvSpPr>
            <p:cNvPr id="5" name="TextBox 5"/>
            <p:cNvSpPr txBox="1"/>
            <p:nvPr/>
          </p:nvSpPr>
          <p:spPr>
            <a:xfrm>
              <a:off x="0" y="-47625"/>
              <a:ext cx="1115122" cy="2400277"/>
            </a:xfrm>
            <a:prstGeom prst="rect">
              <a:avLst/>
            </a:prstGeom>
          </p:spPr>
          <p:txBody>
            <a:bodyPr lIns="50800" tIns="50800" rIns="50800" bIns="50800" rtlCol="0" anchor="ctr"/>
            <a:lstStyle/>
            <a:p>
              <a:pPr algn="ctr">
                <a:lnSpc>
                  <a:spcPts val="3012"/>
                </a:lnSpc>
              </a:pPr>
              <a:endParaRPr/>
            </a:p>
          </p:txBody>
        </p:sp>
      </p:grpSp>
      <p:grpSp>
        <p:nvGrpSpPr>
          <p:cNvPr id="6" name="Group 6"/>
          <p:cNvGrpSpPr/>
          <p:nvPr/>
        </p:nvGrpSpPr>
        <p:grpSpPr>
          <a:xfrm>
            <a:off x="-2587404" y="2701881"/>
            <a:ext cx="4233980" cy="5167289"/>
            <a:chOff x="0" y="0"/>
            <a:chExt cx="1115122" cy="1360932"/>
          </a:xfrm>
        </p:grpSpPr>
        <p:sp>
          <p:nvSpPr>
            <p:cNvPr id="7" name="Freeform 7"/>
            <p:cNvSpPr/>
            <p:nvPr/>
          </p:nvSpPr>
          <p:spPr>
            <a:xfrm>
              <a:off x="0" y="0"/>
              <a:ext cx="1115122" cy="1360932"/>
            </a:xfrm>
            <a:custGeom>
              <a:avLst/>
              <a:gdLst/>
              <a:ahLst/>
              <a:cxnLst/>
              <a:rect l="l" t="t" r="r" b="b"/>
              <a:pathLst>
                <a:path w="1115122" h="1360932">
                  <a:moveTo>
                    <a:pt x="0" y="0"/>
                  </a:moveTo>
                  <a:lnTo>
                    <a:pt x="1115122" y="0"/>
                  </a:lnTo>
                  <a:lnTo>
                    <a:pt x="1115122" y="1360932"/>
                  </a:lnTo>
                  <a:lnTo>
                    <a:pt x="0" y="1360932"/>
                  </a:lnTo>
                  <a:close/>
                </a:path>
              </a:pathLst>
            </a:custGeom>
            <a:solidFill>
              <a:srgbClr val="EAD6B8"/>
            </a:solidFill>
          </p:spPr>
        </p:sp>
        <p:sp>
          <p:nvSpPr>
            <p:cNvPr id="8" name="TextBox 8"/>
            <p:cNvSpPr txBox="1"/>
            <p:nvPr/>
          </p:nvSpPr>
          <p:spPr>
            <a:xfrm>
              <a:off x="0" y="-47625"/>
              <a:ext cx="1115122" cy="1408557"/>
            </a:xfrm>
            <a:prstGeom prst="rect">
              <a:avLst/>
            </a:prstGeom>
          </p:spPr>
          <p:txBody>
            <a:bodyPr lIns="50800" tIns="50800" rIns="50800" bIns="50800" rtlCol="0" anchor="ctr"/>
            <a:lstStyle/>
            <a:p>
              <a:pPr algn="ctr">
                <a:lnSpc>
                  <a:spcPts val="3012"/>
                </a:lnSpc>
              </a:pPr>
              <a:endParaRPr/>
            </a:p>
          </p:txBody>
        </p:sp>
      </p:grpSp>
      <p:grpSp>
        <p:nvGrpSpPr>
          <p:cNvPr id="11" name="Group 11"/>
          <p:cNvGrpSpPr/>
          <p:nvPr/>
        </p:nvGrpSpPr>
        <p:grpSpPr>
          <a:xfrm>
            <a:off x="2713440" y="2576910"/>
            <a:ext cx="698728" cy="698728"/>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D6B8"/>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572"/>
                </a:lnSpc>
              </a:pPr>
              <a:r>
                <a:rPr lang="en-US" sz="2551" b="1">
                  <a:solidFill>
                    <a:srgbClr val="000000"/>
                  </a:solidFill>
                  <a:latin typeface="Inter Bold"/>
                  <a:ea typeface="Inter Bold"/>
                  <a:cs typeface="Inter Bold"/>
                  <a:sym typeface="Inter Bold"/>
                </a:rPr>
                <a:t>01</a:t>
              </a:r>
            </a:p>
          </p:txBody>
        </p:sp>
      </p:grpSp>
      <p:grpSp>
        <p:nvGrpSpPr>
          <p:cNvPr id="14" name="Group 14"/>
          <p:cNvGrpSpPr/>
          <p:nvPr/>
        </p:nvGrpSpPr>
        <p:grpSpPr>
          <a:xfrm>
            <a:off x="2713440" y="3495616"/>
            <a:ext cx="698728" cy="698728"/>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D6B8"/>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572"/>
                </a:lnSpc>
              </a:pPr>
              <a:r>
                <a:rPr lang="en-US" sz="2551" b="1">
                  <a:solidFill>
                    <a:srgbClr val="000000"/>
                  </a:solidFill>
                  <a:latin typeface="Inter Bold"/>
                  <a:ea typeface="Inter Bold"/>
                  <a:cs typeface="Inter Bold"/>
                  <a:sym typeface="Inter Bold"/>
                </a:rPr>
                <a:t>02</a:t>
              </a:r>
            </a:p>
          </p:txBody>
        </p:sp>
      </p:grpSp>
      <p:sp>
        <p:nvSpPr>
          <p:cNvPr id="17" name="TextBox 17"/>
          <p:cNvSpPr txBox="1"/>
          <p:nvPr/>
        </p:nvSpPr>
        <p:spPr>
          <a:xfrm>
            <a:off x="1028700" y="404228"/>
            <a:ext cx="12240089" cy="1687211"/>
          </a:xfrm>
          <a:prstGeom prst="rect">
            <a:avLst/>
          </a:prstGeom>
        </p:spPr>
        <p:txBody>
          <a:bodyPr lIns="0" tIns="0" rIns="0" bIns="0" rtlCol="0" anchor="t">
            <a:spAutoFit/>
          </a:bodyPr>
          <a:lstStyle/>
          <a:p>
            <a:pPr marL="0" lvl="0" indent="0" algn="l">
              <a:lnSpc>
                <a:spcPts val="13050"/>
              </a:lnSpc>
              <a:spcBef>
                <a:spcPct val="0"/>
              </a:spcBef>
            </a:pPr>
            <a:r>
              <a:rPr lang="en-US" sz="9321" b="1">
                <a:solidFill>
                  <a:srgbClr val="705C40"/>
                </a:solidFill>
                <a:latin typeface="Poppins Bold"/>
                <a:ea typeface="Poppins Bold"/>
                <a:cs typeface="Poppins Bold"/>
                <a:sym typeface="Poppins Bold"/>
              </a:rPr>
              <a:t>Agenda Overview</a:t>
            </a:r>
          </a:p>
        </p:txBody>
      </p:sp>
      <p:sp>
        <p:nvSpPr>
          <p:cNvPr id="18" name="TextBox 18"/>
          <p:cNvSpPr txBox="1"/>
          <p:nvPr/>
        </p:nvSpPr>
        <p:spPr>
          <a:xfrm>
            <a:off x="2154374" y="8964831"/>
            <a:ext cx="5600620" cy="564257"/>
          </a:xfrm>
          <a:prstGeom prst="rect">
            <a:avLst/>
          </a:prstGeom>
        </p:spPr>
        <p:txBody>
          <a:bodyPr lIns="0" tIns="0" rIns="0" bIns="0" rtlCol="0" anchor="t">
            <a:spAutoFit/>
          </a:bodyPr>
          <a:lstStyle/>
          <a:p>
            <a:pPr marL="0" lvl="0" indent="0" algn="l">
              <a:lnSpc>
                <a:spcPts val="4397"/>
              </a:lnSpc>
              <a:spcBef>
                <a:spcPct val="0"/>
              </a:spcBef>
            </a:pPr>
            <a:r>
              <a:rPr lang="en-US" sz="3141" dirty="0" smtClean="0">
                <a:solidFill>
                  <a:srgbClr val="705C40"/>
                </a:solidFill>
                <a:latin typeface="Inter"/>
                <a:ea typeface="Inter"/>
                <a:cs typeface="Inter"/>
                <a:sym typeface="Inter"/>
              </a:rPr>
              <a:t>Exploring Global Connections</a:t>
            </a:r>
            <a:endParaRPr lang="en-US" sz="3141" dirty="0">
              <a:solidFill>
                <a:srgbClr val="705C40"/>
              </a:solidFill>
              <a:latin typeface="Inter"/>
              <a:ea typeface="Inter"/>
              <a:cs typeface="Inter"/>
              <a:sym typeface="Inter"/>
            </a:endParaRPr>
          </a:p>
        </p:txBody>
      </p:sp>
      <p:sp>
        <p:nvSpPr>
          <p:cNvPr id="19" name="TextBox 19"/>
          <p:cNvSpPr txBox="1"/>
          <p:nvPr/>
        </p:nvSpPr>
        <p:spPr>
          <a:xfrm>
            <a:off x="3697550" y="2635206"/>
            <a:ext cx="4057443" cy="515461"/>
          </a:xfrm>
          <a:prstGeom prst="rect">
            <a:avLst/>
          </a:prstGeom>
        </p:spPr>
        <p:txBody>
          <a:bodyPr lIns="0" tIns="0" rIns="0" bIns="0" rtlCol="0" anchor="t">
            <a:spAutoFit/>
          </a:bodyPr>
          <a:lstStyle/>
          <a:p>
            <a:pPr algn="l">
              <a:lnSpc>
                <a:spcPts val="4132"/>
              </a:lnSpc>
              <a:spcBef>
                <a:spcPct val="0"/>
              </a:spcBef>
            </a:pPr>
            <a:r>
              <a:rPr lang="en-US" sz="2951" b="1">
                <a:solidFill>
                  <a:srgbClr val="000000"/>
                </a:solidFill>
                <a:latin typeface="Inter Bold"/>
                <a:ea typeface="Inter Bold"/>
                <a:cs typeface="Inter Bold"/>
                <a:sym typeface="Inter Bold"/>
              </a:rPr>
              <a:t>Background of Study</a:t>
            </a:r>
          </a:p>
        </p:txBody>
      </p:sp>
      <p:sp>
        <p:nvSpPr>
          <p:cNvPr id="20" name="TextBox 20"/>
          <p:cNvSpPr txBox="1"/>
          <p:nvPr/>
        </p:nvSpPr>
        <p:spPr>
          <a:xfrm>
            <a:off x="3697550" y="3553912"/>
            <a:ext cx="4057443" cy="525785"/>
          </a:xfrm>
          <a:prstGeom prst="rect">
            <a:avLst/>
          </a:prstGeom>
        </p:spPr>
        <p:txBody>
          <a:bodyPr lIns="0" tIns="0" rIns="0" bIns="0" rtlCol="0" anchor="t">
            <a:spAutoFit/>
          </a:bodyPr>
          <a:lstStyle/>
          <a:p>
            <a:pPr algn="l">
              <a:lnSpc>
                <a:spcPts val="4132"/>
              </a:lnSpc>
              <a:spcBef>
                <a:spcPct val="0"/>
              </a:spcBef>
            </a:pPr>
            <a:r>
              <a:rPr lang="en-US" sz="2951" b="1" dirty="0" smtClean="0">
                <a:solidFill>
                  <a:srgbClr val="000000"/>
                </a:solidFill>
                <a:latin typeface="Inter Bold"/>
                <a:ea typeface="Inter Bold"/>
                <a:cs typeface="Inter Bold"/>
                <a:sym typeface="Inter Bold"/>
              </a:rPr>
              <a:t>Literature Review</a:t>
            </a:r>
            <a:endParaRPr lang="en-US" sz="2951" b="1" dirty="0">
              <a:solidFill>
                <a:srgbClr val="000000"/>
              </a:solidFill>
              <a:latin typeface="Inter Bold"/>
              <a:ea typeface="Inter Bold"/>
              <a:cs typeface="Inter Bold"/>
              <a:sym typeface="Inter Bold"/>
            </a:endParaRPr>
          </a:p>
        </p:txBody>
      </p:sp>
      <p:grpSp>
        <p:nvGrpSpPr>
          <p:cNvPr id="21" name="Group 21"/>
          <p:cNvGrpSpPr/>
          <p:nvPr/>
        </p:nvGrpSpPr>
        <p:grpSpPr>
          <a:xfrm>
            <a:off x="2713440" y="4414323"/>
            <a:ext cx="698728" cy="698728"/>
            <a:chOff x="0" y="0"/>
            <a:chExt cx="812800" cy="812800"/>
          </a:xfrm>
        </p:grpSpPr>
        <p:sp>
          <p:nvSpPr>
            <p:cNvPr id="22" name="Freeform 2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D6B8"/>
            </a:solidFill>
          </p:spPr>
        </p:sp>
        <p:sp>
          <p:nvSpPr>
            <p:cNvPr id="23" name="TextBox 23"/>
            <p:cNvSpPr txBox="1"/>
            <p:nvPr/>
          </p:nvSpPr>
          <p:spPr>
            <a:xfrm>
              <a:off x="0" y="-57150"/>
              <a:ext cx="812800" cy="869950"/>
            </a:xfrm>
            <a:prstGeom prst="rect">
              <a:avLst/>
            </a:prstGeom>
          </p:spPr>
          <p:txBody>
            <a:bodyPr lIns="50800" tIns="50800" rIns="50800" bIns="50800" rtlCol="0" anchor="ctr"/>
            <a:lstStyle/>
            <a:p>
              <a:pPr algn="ctr">
                <a:lnSpc>
                  <a:spcPts val="3572"/>
                </a:lnSpc>
              </a:pPr>
              <a:r>
                <a:rPr lang="en-US" sz="2551" b="1">
                  <a:solidFill>
                    <a:srgbClr val="000000"/>
                  </a:solidFill>
                  <a:latin typeface="Inter Bold"/>
                  <a:ea typeface="Inter Bold"/>
                  <a:cs typeface="Inter Bold"/>
                  <a:sym typeface="Inter Bold"/>
                </a:rPr>
                <a:t>03</a:t>
              </a:r>
            </a:p>
          </p:txBody>
        </p:sp>
      </p:grpSp>
      <p:sp>
        <p:nvSpPr>
          <p:cNvPr id="24" name="TextBox 24"/>
          <p:cNvSpPr txBox="1"/>
          <p:nvPr/>
        </p:nvSpPr>
        <p:spPr>
          <a:xfrm>
            <a:off x="3697550" y="4472618"/>
            <a:ext cx="4057443" cy="515461"/>
          </a:xfrm>
          <a:prstGeom prst="rect">
            <a:avLst/>
          </a:prstGeom>
        </p:spPr>
        <p:txBody>
          <a:bodyPr lIns="0" tIns="0" rIns="0" bIns="0" rtlCol="0" anchor="t">
            <a:spAutoFit/>
          </a:bodyPr>
          <a:lstStyle/>
          <a:p>
            <a:pPr algn="l">
              <a:lnSpc>
                <a:spcPts val="4132"/>
              </a:lnSpc>
              <a:spcBef>
                <a:spcPct val="0"/>
              </a:spcBef>
            </a:pPr>
            <a:r>
              <a:rPr lang="en-US" sz="2951" b="1" dirty="0">
                <a:solidFill>
                  <a:srgbClr val="000000"/>
                </a:solidFill>
                <a:latin typeface="Inter Bold"/>
                <a:ea typeface="Inter Bold"/>
                <a:cs typeface="Inter Bold"/>
                <a:sym typeface="Inter Bold"/>
              </a:rPr>
              <a:t>Methodology</a:t>
            </a:r>
          </a:p>
        </p:txBody>
      </p:sp>
      <p:grpSp>
        <p:nvGrpSpPr>
          <p:cNvPr id="25" name="Group 25"/>
          <p:cNvGrpSpPr/>
          <p:nvPr/>
        </p:nvGrpSpPr>
        <p:grpSpPr>
          <a:xfrm>
            <a:off x="2713440" y="5333029"/>
            <a:ext cx="698728" cy="698728"/>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D6B8"/>
            </a:solidFill>
          </p:spPr>
        </p:sp>
        <p:sp>
          <p:nvSpPr>
            <p:cNvPr id="27" name="TextBox 27"/>
            <p:cNvSpPr txBox="1"/>
            <p:nvPr/>
          </p:nvSpPr>
          <p:spPr>
            <a:xfrm>
              <a:off x="0" y="-57150"/>
              <a:ext cx="812800" cy="869950"/>
            </a:xfrm>
            <a:prstGeom prst="rect">
              <a:avLst/>
            </a:prstGeom>
          </p:spPr>
          <p:txBody>
            <a:bodyPr lIns="50800" tIns="50800" rIns="50800" bIns="50800" rtlCol="0" anchor="ctr"/>
            <a:lstStyle/>
            <a:p>
              <a:pPr algn="ctr">
                <a:lnSpc>
                  <a:spcPts val="3572"/>
                </a:lnSpc>
              </a:pPr>
              <a:r>
                <a:rPr lang="en-US" sz="2551" b="1">
                  <a:solidFill>
                    <a:srgbClr val="000000"/>
                  </a:solidFill>
                  <a:latin typeface="Inter Bold"/>
                  <a:ea typeface="Inter Bold"/>
                  <a:cs typeface="Inter Bold"/>
                  <a:sym typeface="Inter Bold"/>
                </a:rPr>
                <a:t>04</a:t>
              </a:r>
            </a:p>
          </p:txBody>
        </p:sp>
      </p:grpSp>
      <p:sp>
        <p:nvSpPr>
          <p:cNvPr id="28" name="TextBox 28"/>
          <p:cNvSpPr txBox="1"/>
          <p:nvPr/>
        </p:nvSpPr>
        <p:spPr>
          <a:xfrm>
            <a:off x="3697550" y="5391325"/>
            <a:ext cx="4057443" cy="525785"/>
          </a:xfrm>
          <a:prstGeom prst="rect">
            <a:avLst/>
          </a:prstGeom>
        </p:spPr>
        <p:txBody>
          <a:bodyPr lIns="0" tIns="0" rIns="0" bIns="0" rtlCol="0" anchor="t">
            <a:spAutoFit/>
          </a:bodyPr>
          <a:lstStyle/>
          <a:p>
            <a:pPr algn="l">
              <a:lnSpc>
                <a:spcPts val="4132"/>
              </a:lnSpc>
              <a:spcBef>
                <a:spcPct val="0"/>
              </a:spcBef>
            </a:pPr>
            <a:r>
              <a:rPr lang="en-US" sz="2951" b="1" dirty="0" smtClean="0">
                <a:solidFill>
                  <a:srgbClr val="000000"/>
                </a:solidFill>
                <a:latin typeface="Inter Bold"/>
                <a:ea typeface="Inter Bold"/>
                <a:cs typeface="Inter Bold"/>
                <a:sym typeface="Inter Bold"/>
              </a:rPr>
              <a:t>Findings and Results</a:t>
            </a:r>
            <a:endParaRPr lang="en-US" sz="2951" b="1" dirty="0">
              <a:solidFill>
                <a:srgbClr val="000000"/>
              </a:solidFill>
              <a:latin typeface="Inter Bold"/>
              <a:ea typeface="Inter Bold"/>
              <a:cs typeface="Inter Bold"/>
              <a:sym typeface="Inter Bold"/>
            </a:endParaRPr>
          </a:p>
        </p:txBody>
      </p:sp>
      <p:grpSp>
        <p:nvGrpSpPr>
          <p:cNvPr id="29" name="Group 29"/>
          <p:cNvGrpSpPr/>
          <p:nvPr/>
        </p:nvGrpSpPr>
        <p:grpSpPr>
          <a:xfrm>
            <a:off x="2713440" y="6251735"/>
            <a:ext cx="698728" cy="698728"/>
            <a:chOff x="0" y="0"/>
            <a:chExt cx="812800" cy="812800"/>
          </a:xfrm>
        </p:grpSpPr>
        <p:sp>
          <p:nvSpPr>
            <p:cNvPr id="30" name="Freeform 3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D6B8"/>
            </a:solidFill>
          </p:spPr>
        </p:sp>
        <p:sp>
          <p:nvSpPr>
            <p:cNvPr id="31" name="TextBox 31"/>
            <p:cNvSpPr txBox="1"/>
            <p:nvPr/>
          </p:nvSpPr>
          <p:spPr>
            <a:xfrm>
              <a:off x="0" y="-57150"/>
              <a:ext cx="812800" cy="869950"/>
            </a:xfrm>
            <a:prstGeom prst="rect">
              <a:avLst/>
            </a:prstGeom>
          </p:spPr>
          <p:txBody>
            <a:bodyPr lIns="50800" tIns="50800" rIns="50800" bIns="50800" rtlCol="0" anchor="ctr"/>
            <a:lstStyle/>
            <a:p>
              <a:pPr algn="ctr">
                <a:lnSpc>
                  <a:spcPts val="3572"/>
                </a:lnSpc>
              </a:pPr>
              <a:r>
                <a:rPr lang="en-US" sz="2551" b="1">
                  <a:solidFill>
                    <a:srgbClr val="000000"/>
                  </a:solidFill>
                  <a:latin typeface="Inter Bold"/>
                  <a:ea typeface="Inter Bold"/>
                  <a:cs typeface="Inter Bold"/>
                  <a:sym typeface="Inter Bold"/>
                </a:rPr>
                <a:t>05</a:t>
              </a:r>
            </a:p>
          </p:txBody>
        </p:sp>
      </p:grpSp>
      <p:sp>
        <p:nvSpPr>
          <p:cNvPr id="32" name="TextBox 32"/>
          <p:cNvSpPr txBox="1"/>
          <p:nvPr/>
        </p:nvSpPr>
        <p:spPr>
          <a:xfrm>
            <a:off x="3697550" y="6310031"/>
            <a:ext cx="4057443" cy="525785"/>
          </a:xfrm>
          <a:prstGeom prst="rect">
            <a:avLst/>
          </a:prstGeom>
        </p:spPr>
        <p:txBody>
          <a:bodyPr lIns="0" tIns="0" rIns="0" bIns="0" rtlCol="0" anchor="t">
            <a:spAutoFit/>
          </a:bodyPr>
          <a:lstStyle/>
          <a:p>
            <a:pPr algn="l">
              <a:lnSpc>
                <a:spcPts val="4132"/>
              </a:lnSpc>
              <a:spcBef>
                <a:spcPct val="0"/>
              </a:spcBef>
            </a:pPr>
            <a:r>
              <a:rPr lang="en-US" sz="2951" b="1" dirty="0" smtClean="0">
                <a:solidFill>
                  <a:srgbClr val="000000"/>
                </a:solidFill>
                <a:latin typeface="Inter Bold"/>
                <a:ea typeface="Inter Bold"/>
                <a:cs typeface="Inter Bold"/>
                <a:sym typeface="Inter Bold"/>
              </a:rPr>
              <a:t>Discussion</a:t>
            </a:r>
            <a:endParaRPr lang="en-US" sz="2951" b="1" dirty="0">
              <a:solidFill>
                <a:srgbClr val="000000"/>
              </a:solidFill>
              <a:latin typeface="Inter Bold"/>
              <a:ea typeface="Inter Bold"/>
              <a:cs typeface="Inter Bold"/>
              <a:sym typeface="Inter Bold"/>
            </a:endParaRPr>
          </a:p>
        </p:txBody>
      </p:sp>
      <p:grpSp>
        <p:nvGrpSpPr>
          <p:cNvPr id="33" name="Group 33"/>
          <p:cNvGrpSpPr/>
          <p:nvPr/>
        </p:nvGrpSpPr>
        <p:grpSpPr>
          <a:xfrm>
            <a:off x="2713440" y="7170442"/>
            <a:ext cx="698728" cy="698728"/>
            <a:chOff x="0" y="0"/>
            <a:chExt cx="812800" cy="812800"/>
          </a:xfrm>
        </p:grpSpPr>
        <p:sp>
          <p:nvSpPr>
            <p:cNvPr id="34" name="Freeform 3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AD6B8"/>
            </a:solidFill>
          </p:spPr>
        </p:sp>
        <p:sp>
          <p:nvSpPr>
            <p:cNvPr id="35" name="TextBox 35"/>
            <p:cNvSpPr txBox="1"/>
            <p:nvPr/>
          </p:nvSpPr>
          <p:spPr>
            <a:xfrm>
              <a:off x="0" y="-57150"/>
              <a:ext cx="812800" cy="869950"/>
            </a:xfrm>
            <a:prstGeom prst="rect">
              <a:avLst/>
            </a:prstGeom>
          </p:spPr>
          <p:txBody>
            <a:bodyPr lIns="50800" tIns="50800" rIns="50800" bIns="50800" rtlCol="0" anchor="ctr"/>
            <a:lstStyle/>
            <a:p>
              <a:pPr algn="ctr">
                <a:lnSpc>
                  <a:spcPts val="3572"/>
                </a:lnSpc>
              </a:pPr>
              <a:r>
                <a:rPr lang="en-US" sz="2551" b="1">
                  <a:solidFill>
                    <a:srgbClr val="000000"/>
                  </a:solidFill>
                  <a:latin typeface="Inter Bold"/>
                  <a:ea typeface="Inter Bold"/>
                  <a:cs typeface="Inter Bold"/>
                  <a:sym typeface="Inter Bold"/>
                </a:rPr>
                <a:t>06</a:t>
              </a:r>
            </a:p>
          </p:txBody>
        </p:sp>
      </p:grpSp>
      <p:sp>
        <p:nvSpPr>
          <p:cNvPr id="36" name="TextBox 36"/>
          <p:cNvSpPr txBox="1"/>
          <p:nvPr/>
        </p:nvSpPr>
        <p:spPr>
          <a:xfrm>
            <a:off x="3697550" y="7228737"/>
            <a:ext cx="6665650" cy="525785"/>
          </a:xfrm>
          <a:prstGeom prst="rect">
            <a:avLst/>
          </a:prstGeom>
        </p:spPr>
        <p:txBody>
          <a:bodyPr wrap="square" lIns="0" tIns="0" rIns="0" bIns="0" rtlCol="0" anchor="t">
            <a:spAutoFit/>
          </a:bodyPr>
          <a:lstStyle/>
          <a:p>
            <a:pPr algn="l">
              <a:lnSpc>
                <a:spcPts val="4132"/>
              </a:lnSpc>
              <a:spcBef>
                <a:spcPct val="0"/>
              </a:spcBef>
            </a:pPr>
            <a:r>
              <a:rPr lang="en-US" sz="2951" b="1" dirty="0" smtClean="0">
                <a:solidFill>
                  <a:srgbClr val="000000"/>
                </a:solidFill>
                <a:latin typeface="Inter Bold"/>
                <a:ea typeface="Inter Bold"/>
                <a:cs typeface="Inter Bold"/>
                <a:sym typeface="Inter Bold"/>
              </a:rPr>
              <a:t>Conclusion and Recommendations</a:t>
            </a:r>
            <a:endParaRPr lang="en-US" sz="2951" b="1" dirty="0">
              <a:solidFill>
                <a:srgbClr val="000000"/>
              </a:solidFill>
              <a:latin typeface="Inter Bold"/>
              <a:ea typeface="Inter Bold"/>
              <a:cs typeface="Inter Bold"/>
              <a:sym typeface="Inter Bold"/>
            </a:endParaRPr>
          </a:p>
        </p:txBody>
      </p:sp>
      <p:sp>
        <p:nvSpPr>
          <p:cNvPr id="37" name="Freeform 37"/>
          <p:cNvSpPr/>
          <p:nvPr/>
        </p:nvSpPr>
        <p:spPr>
          <a:xfrm>
            <a:off x="11838803" y="9258300"/>
            <a:ext cx="7315200" cy="247973"/>
          </a:xfrm>
          <a:custGeom>
            <a:avLst/>
            <a:gdLst/>
            <a:ahLst/>
            <a:cxnLst/>
            <a:rect l="l" t="t" r="r" b="b"/>
            <a:pathLst>
              <a:path w="7315200" h="247973">
                <a:moveTo>
                  <a:pt x="0" y="0"/>
                </a:moveTo>
                <a:lnTo>
                  <a:pt x="7315200" y="0"/>
                </a:lnTo>
                <a:lnTo>
                  <a:pt x="7315200" y="247973"/>
                </a:lnTo>
                <a:lnTo>
                  <a:pt x="0" y="247973"/>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pic>
        <p:nvPicPr>
          <p:cNvPr id="38" name="Picture 37"/>
          <p:cNvPicPr>
            <a:picLocks noChangeAspect="1"/>
          </p:cNvPicPr>
          <p:nvPr/>
        </p:nvPicPr>
        <p:blipFill>
          <a:blip r:embed="rId7"/>
          <a:stretch>
            <a:fillRect/>
          </a:stretch>
        </p:blipFill>
        <p:spPr>
          <a:xfrm>
            <a:off x="11606093" y="2479310"/>
            <a:ext cx="6710482" cy="474942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38108" y="8736881"/>
            <a:ext cx="618357" cy="579596"/>
          </a:xfrm>
          <a:custGeom>
            <a:avLst/>
            <a:gdLst/>
            <a:ahLst/>
            <a:cxnLst/>
            <a:rect l="l" t="t" r="r" b="b"/>
            <a:pathLst>
              <a:path w="618357" h="579596">
                <a:moveTo>
                  <a:pt x="0" y="0"/>
                </a:moveTo>
                <a:lnTo>
                  <a:pt x="618357" y="0"/>
                </a:lnTo>
                <a:lnTo>
                  <a:pt x="618357" y="579596"/>
                </a:lnTo>
                <a:lnTo>
                  <a:pt x="0" y="5795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43050" y="-476590"/>
            <a:ext cx="9225057" cy="11240179"/>
            <a:chOff x="0" y="0"/>
            <a:chExt cx="2429645" cy="2960376"/>
          </a:xfrm>
        </p:grpSpPr>
        <p:sp>
          <p:nvSpPr>
            <p:cNvPr id="4" name="Freeform 4"/>
            <p:cNvSpPr/>
            <p:nvPr/>
          </p:nvSpPr>
          <p:spPr>
            <a:xfrm>
              <a:off x="0" y="0"/>
              <a:ext cx="2429645" cy="2960376"/>
            </a:xfrm>
            <a:custGeom>
              <a:avLst/>
              <a:gdLst/>
              <a:ahLst/>
              <a:cxnLst/>
              <a:rect l="l" t="t" r="r" b="b"/>
              <a:pathLst>
                <a:path w="2429645" h="2960376">
                  <a:moveTo>
                    <a:pt x="0" y="0"/>
                  </a:moveTo>
                  <a:lnTo>
                    <a:pt x="2429645" y="0"/>
                  </a:lnTo>
                  <a:lnTo>
                    <a:pt x="2429645" y="2960376"/>
                  </a:lnTo>
                  <a:lnTo>
                    <a:pt x="0" y="2960376"/>
                  </a:lnTo>
                  <a:close/>
                </a:path>
              </a:pathLst>
            </a:custGeom>
            <a:solidFill>
              <a:srgbClr val="EAD6B8"/>
            </a:solidFill>
          </p:spPr>
        </p:sp>
        <p:sp>
          <p:nvSpPr>
            <p:cNvPr id="5" name="TextBox 5"/>
            <p:cNvSpPr txBox="1"/>
            <p:nvPr/>
          </p:nvSpPr>
          <p:spPr>
            <a:xfrm>
              <a:off x="0" y="-47625"/>
              <a:ext cx="2429645" cy="3008001"/>
            </a:xfrm>
            <a:prstGeom prst="rect">
              <a:avLst/>
            </a:prstGeom>
          </p:spPr>
          <p:txBody>
            <a:bodyPr lIns="50800" tIns="50800" rIns="50800" bIns="50800" rtlCol="0" anchor="ctr"/>
            <a:lstStyle/>
            <a:p>
              <a:pPr algn="ctr">
                <a:lnSpc>
                  <a:spcPts val="3012"/>
                </a:lnSpc>
              </a:pPr>
              <a:endParaRPr/>
            </a:p>
          </p:txBody>
        </p:sp>
      </p:grpSp>
      <p:grpSp>
        <p:nvGrpSpPr>
          <p:cNvPr id="12" name="Group 12"/>
          <p:cNvGrpSpPr/>
          <p:nvPr/>
        </p:nvGrpSpPr>
        <p:grpSpPr>
          <a:xfrm>
            <a:off x="17176175" y="8629924"/>
            <a:ext cx="865220" cy="86522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D6B8"/>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15" name="Freeform 15"/>
          <p:cNvSpPr/>
          <p:nvPr/>
        </p:nvSpPr>
        <p:spPr>
          <a:xfrm>
            <a:off x="15982142" y="9001360"/>
            <a:ext cx="1902376" cy="2989982"/>
          </a:xfrm>
          <a:custGeom>
            <a:avLst/>
            <a:gdLst/>
            <a:ahLst/>
            <a:cxnLst/>
            <a:rect l="l" t="t" r="r" b="b"/>
            <a:pathLst>
              <a:path w="1902376" h="2989982">
                <a:moveTo>
                  <a:pt x="0" y="0"/>
                </a:moveTo>
                <a:lnTo>
                  <a:pt x="1902376" y="0"/>
                </a:lnTo>
                <a:lnTo>
                  <a:pt x="1902376" y="2989981"/>
                </a:lnTo>
                <a:lnTo>
                  <a:pt x="0" y="2989981"/>
                </a:lnTo>
                <a:lnTo>
                  <a:pt x="0" y="0"/>
                </a:lnTo>
                <a:close/>
              </a:path>
            </a:pathLst>
          </a:custGeom>
          <a:blipFill>
            <a:blip r:embed="rId4">
              <a:extLst>
                <a:ext uri="{96DAC541-7B7A-43D3-8B79-37D633B846F1}">
                  <asvg:svgBlip xmlns:asvg="http://schemas.microsoft.com/office/drawing/2016/SVG/main" xmlns="" r:embed="rId8"/>
                </a:ext>
              </a:extLst>
            </a:blip>
            <a:stretch>
              <a:fillRect/>
            </a:stretch>
          </a:blipFill>
        </p:spPr>
      </p:sp>
      <p:sp>
        <p:nvSpPr>
          <p:cNvPr id="16" name="Freeform 16"/>
          <p:cNvSpPr/>
          <p:nvPr/>
        </p:nvSpPr>
        <p:spPr>
          <a:xfrm rot="5400000">
            <a:off x="14075172" y="2158589"/>
            <a:ext cx="7315200" cy="247973"/>
          </a:xfrm>
          <a:custGeom>
            <a:avLst/>
            <a:gdLst/>
            <a:ahLst/>
            <a:cxnLst/>
            <a:rect l="l" t="t" r="r" b="b"/>
            <a:pathLst>
              <a:path w="7315200" h="247973">
                <a:moveTo>
                  <a:pt x="0" y="0"/>
                </a:moveTo>
                <a:lnTo>
                  <a:pt x="7315200" y="0"/>
                </a:lnTo>
                <a:lnTo>
                  <a:pt x="7315200" y="247973"/>
                </a:lnTo>
                <a:lnTo>
                  <a:pt x="0" y="24797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7" name="TextBox 17"/>
          <p:cNvSpPr txBox="1"/>
          <p:nvPr/>
        </p:nvSpPr>
        <p:spPr>
          <a:xfrm>
            <a:off x="5486400" y="586257"/>
            <a:ext cx="11772900" cy="923330"/>
          </a:xfrm>
          <a:prstGeom prst="rect">
            <a:avLst/>
          </a:prstGeom>
        </p:spPr>
        <p:txBody>
          <a:bodyPr wrap="square" lIns="0" tIns="0" rIns="0" bIns="0" rtlCol="0" anchor="t">
            <a:spAutoFit/>
          </a:bodyPr>
          <a:lstStyle/>
          <a:p>
            <a:pPr marL="0" lvl="0" indent="0" algn="l"/>
            <a:r>
              <a:rPr lang="en-US" sz="6000" b="1" dirty="0">
                <a:solidFill>
                  <a:srgbClr val="000000"/>
                </a:solidFill>
                <a:latin typeface="Poppins Bold"/>
                <a:ea typeface="Poppins Bold"/>
                <a:cs typeface="Poppins Bold"/>
                <a:sym typeface="Poppins Bold"/>
              </a:rPr>
              <a:t>Background of the Study</a:t>
            </a:r>
          </a:p>
        </p:txBody>
      </p:sp>
      <p:sp>
        <p:nvSpPr>
          <p:cNvPr id="18" name="TextBox 18"/>
          <p:cNvSpPr txBox="1"/>
          <p:nvPr/>
        </p:nvSpPr>
        <p:spPr>
          <a:xfrm>
            <a:off x="8084601" y="1509587"/>
            <a:ext cx="8792392" cy="4431983"/>
          </a:xfrm>
          <a:prstGeom prst="rect">
            <a:avLst/>
          </a:prstGeom>
        </p:spPr>
        <p:txBody>
          <a:bodyPr lIns="0" tIns="0" rIns="0" bIns="0" rtlCol="0" anchor="t">
            <a:spAutoFit/>
          </a:bodyPr>
          <a:lstStyle/>
          <a:p>
            <a:pPr lvl="0"/>
            <a:r>
              <a:rPr lang="en-US" sz="3200" b="1" dirty="0">
                <a:solidFill>
                  <a:srgbClr val="C00000"/>
                </a:solidFill>
              </a:rPr>
              <a:t>AI as a Global Research Catalyst:</a:t>
            </a:r>
          </a:p>
          <a:p>
            <a:pPr lvl="1"/>
            <a:r>
              <a:rPr lang="en-US" sz="3200" dirty="0"/>
              <a:t>AI, particularly machine learning (ML) and data analytics, is transforming global research practices.</a:t>
            </a:r>
          </a:p>
          <a:p>
            <a:pPr lvl="1"/>
            <a:r>
              <a:rPr lang="en-US" sz="3200" dirty="0"/>
              <a:t>Enables processing of vast datasets, uncovering patterns, and accelerating discoveries.</a:t>
            </a:r>
          </a:p>
          <a:p>
            <a:pPr lvl="1"/>
            <a:r>
              <a:rPr lang="en-US" sz="3200" dirty="0"/>
              <a:t>Widely applied in developed nations across sectors like medicine, climate science, and industry</a:t>
            </a:r>
            <a:r>
              <a:rPr lang="en-US" sz="3200" dirty="0" smtClean="0"/>
              <a:t>.</a:t>
            </a:r>
          </a:p>
        </p:txBody>
      </p:sp>
      <p:sp>
        <p:nvSpPr>
          <p:cNvPr id="19" name="TextBox 19"/>
          <p:cNvSpPr txBox="1"/>
          <p:nvPr/>
        </p:nvSpPr>
        <p:spPr>
          <a:xfrm>
            <a:off x="8405286" y="5965840"/>
            <a:ext cx="8821192" cy="2585323"/>
          </a:xfrm>
          <a:prstGeom prst="rect">
            <a:avLst/>
          </a:prstGeom>
        </p:spPr>
        <p:txBody>
          <a:bodyPr lIns="0" tIns="0" rIns="0" bIns="0" rtlCol="0" anchor="t">
            <a:spAutoFit/>
          </a:bodyPr>
          <a:lstStyle/>
          <a:p>
            <a:pPr lvl="0"/>
            <a:r>
              <a:rPr lang="en-US" sz="2800" b="1" dirty="0">
                <a:solidFill>
                  <a:srgbClr val="C00000"/>
                </a:solidFill>
              </a:rPr>
              <a:t>Current Status in Bangladesh:</a:t>
            </a:r>
          </a:p>
          <a:p>
            <a:pPr lvl="1"/>
            <a:r>
              <a:rPr lang="en-US" sz="2800" dirty="0"/>
              <a:t>AI adoption in research is still in its early stages.</a:t>
            </a:r>
          </a:p>
          <a:p>
            <a:pPr lvl="1"/>
            <a:r>
              <a:rPr lang="en-US" sz="2800" dirty="0"/>
              <a:t>Emerging applications in key sectors such as healthcare, agriculture, and environmental science.</a:t>
            </a:r>
          </a:p>
          <a:p>
            <a:pPr lvl="1"/>
            <a:r>
              <a:rPr lang="en-US" sz="2800" dirty="0"/>
              <a:t>Examples include AI-based diagnostics and precision agriculture tools showing early benefits.</a:t>
            </a:r>
          </a:p>
        </p:txBody>
      </p:sp>
      <p:sp>
        <p:nvSpPr>
          <p:cNvPr id="20" name="TextBox 20"/>
          <p:cNvSpPr txBox="1"/>
          <p:nvPr/>
        </p:nvSpPr>
        <p:spPr>
          <a:xfrm>
            <a:off x="9144000" y="8753212"/>
            <a:ext cx="5463684" cy="512961"/>
          </a:xfrm>
          <a:prstGeom prst="rect">
            <a:avLst/>
          </a:prstGeom>
        </p:spPr>
        <p:txBody>
          <a:bodyPr wrap="square" lIns="0" tIns="0" rIns="0" bIns="0" rtlCol="0" anchor="t">
            <a:spAutoFit/>
          </a:bodyPr>
          <a:lstStyle/>
          <a:p>
            <a:pPr marL="0" lvl="0" indent="0" algn="l">
              <a:lnSpc>
                <a:spcPts val="3977"/>
              </a:lnSpc>
              <a:spcBef>
                <a:spcPct val="0"/>
              </a:spcBef>
            </a:pPr>
            <a:r>
              <a:rPr lang="en-US" sz="2841" dirty="0" smtClean="0">
                <a:solidFill>
                  <a:srgbClr val="705C40"/>
                </a:solidFill>
                <a:latin typeface="Inter"/>
                <a:ea typeface="Inter"/>
                <a:cs typeface="Inter"/>
                <a:sym typeface="Inter"/>
              </a:rPr>
              <a:t>Exploring Global Connections</a:t>
            </a:r>
            <a:endParaRPr lang="en-US" sz="2841" dirty="0">
              <a:solidFill>
                <a:srgbClr val="705C40"/>
              </a:solidFill>
              <a:latin typeface="Inter"/>
              <a:ea typeface="Inter"/>
              <a:cs typeface="Inter"/>
              <a:sym typeface="Inte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1181100"/>
            <a:ext cx="11049000" cy="8463855"/>
          </a:xfrm>
          <a:prstGeom prst="rect">
            <a:avLst/>
          </a:prstGeom>
        </p:spPr>
        <p:txBody>
          <a:bodyPr wrap="square">
            <a:spAutoFit/>
          </a:bodyPr>
          <a:lstStyle/>
          <a:p>
            <a:pPr marL="342900" marR="0" lvl="0" indent="-342900">
              <a:buSzPts val="1000"/>
              <a:buFont typeface="Symbol" panose="05050102010706020507" pitchFamily="18" charset="2"/>
              <a:buChar char=""/>
              <a:tabLst>
                <a:tab pos="457200" algn="l"/>
              </a:tabLst>
            </a:pPr>
            <a:r>
              <a:rPr lang="en-US" sz="3200" b="1" dirty="0">
                <a:solidFill>
                  <a:srgbClr val="C00000"/>
                </a:solidFill>
                <a:latin typeface="Times New Roman" panose="02020603050405020304" pitchFamily="18" charset="0"/>
                <a:ea typeface="Times New Roman" panose="02020603050405020304" pitchFamily="18" charset="0"/>
              </a:rPr>
              <a:t>Challenges in Bangladesh</a:t>
            </a:r>
            <a:r>
              <a:rPr lang="en-US" sz="3200" dirty="0">
                <a:solidFill>
                  <a:srgbClr val="C00000"/>
                </a:solidFill>
                <a:latin typeface="Times New Roman" panose="02020603050405020304" pitchFamily="18" charset="0"/>
                <a:ea typeface="Times New Roman" panose="02020603050405020304" pitchFamily="18" charset="0"/>
              </a:rPr>
              <a:t>:</a:t>
            </a:r>
          </a:p>
          <a:p>
            <a:pPr marL="742950" marR="0" lvl="1" indent="-285750">
              <a:buSzPts val="1000"/>
              <a:buFont typeface="Courier New" panose="02070309020205020404" pitchFamily="49" charset="0"/>
              <a:buChar char="o"/>
              <a:tabLst>
                <a:tab pos="914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Limited computational infrastructure.</a:t>
            </a:r>
          </a:p>
          <a:p>
            <a:pPr marL="742950" marR="0" lvl="1" indent="-285750">
              <a:buSzPts val="1000"/>
              <a:buFont typeface="Courier New" panose="02070309020205020404" pitchFamily="49" charset="0"/>
              <a:buChar char="o"/>
              <a:tabLst>
                <a:tab pos="914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Shortage of skilled professionals in AI and data science.</a:t>
            </a:r>
          </a:p>
          <a:p>
            <a:pPr marL="742950" marR="0" lvl="1" indent="-285750">
              <a:buSzPts val="1000"/>
              <a:buFont typeface="Courier New" panose="02070309020205020404" pitchFamily="49" charset="0"/>
              <a:buChar char="o"/>
              <a:tabLst>
                <a:tab pos="914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Restricted access to high-quality, research-grade datasets.</a:t>
            </a:r>
          </a:p>
          <a:p>
            <a:pPr marL="342900" marR="0" lvl="0" indent="-342900">
              <a:buSzPts val="1000"/>
              <a:buFont typeface="Symbol" panose="05050102010706020507" pitchFamily="18" charset="2"/>
              <a:buChar char=""/>
              <a:tabLst>
                <a:tab pos="457200" algn="l"/>
              </a:tabLst>
            </a:pPr>
            <a:r>
              <a:rPr lang="en-US" sz="3200" b="1" dirty="0">
                <a:solidFill>
                  <a:srgbClr val="00B050"/>
                </a:solidFill>
                <a:latin typeface="Times New Roman" panose="02020603050405020304" pitchFamily="18" charset="0"/>
                <a:ea typeface="Times New Roman" panose="02020603050405020304" pitchFamily="18" charset="0"/>
              </a:rPr>
              <a:t>Study Motivation and Objectives</a:t>
            </a:r>
            <a:r>
              <a:rPr lang="en-US" sz="3200" dirty="0">
                <a:solidFill>
                  <a:srgbClr val="00B050"/>
                </a:solidFill>
                <a:latin typeface="Times New Roman" panose="02020603050405020304" pitchFamily="18" charset="0"/>
                <a:ea typeface="Times New Roman" panose="02020603050405020304" pitchFamily="18" charset="0"/>
              </a:rPr>
              <a:t>:</a:t>
            </a:r>
          </a:p>
          <a:p>
            <a:pPr marL="742950" marR="0" lvl="1" indent="-285750">
              <a:buSzPts val="1000"/>
              <a:buFont typeface="Courier New" panose="02070309020205020404" pitchFamily="49" charset="0"/>
              <a:buChar char="o"/>
              <a:tabLst>
                <a:tab pos="914400" algn="l"/>
              </a:tabLs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Aim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To assess AI's potential in overcoming research limitations in Bangladesh.</a:t>
            </a:r>
          </a:p>
          <a:p>
            <a:pPr marL="742950" marR="0" lvl="1" indent="-285750">
              <a:buSzPts val="1000"/>
              <a:buFont typeface="Courier New" panose="02070309020205020404" pitchFamily="49" charset="0"/>
              <a:buChar char="o"/>
              <a:tabLst>
                <a:tab pos="914400" algn="l"/>
              </a:tabLs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Objectives</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marL="1143000" marR="0" lvl="2" indent="-228600">
              <a:buSzPts val="1000"/>
              <a:buFont typeface="Wingdings" panose="05000000000000000000" pitchFamily="2" charset="2"/>
              <a:buChar char=""/>
              <a:tabLst>
                <a:tab pos="1371600" algn="l"/>
              </a:tabLst>
            </a:pPr>
            <a:r>
              <a:rPr lang="en-US" sz="3200" dirty="0">
                <a:latin typeface="Times New Roman" panose="02020603050405020304" pitchFamily="18" charset="0"/>
                <a:ea typeface="Times New Roman" panose="02020603050405020304" pitchFamily="18" charset="0"/>
              </a:rPr>
              <a:t>Evaluate the current level of AI adoption in research.</a:t>
            </a:r>
          </a:p>
          <a:p>
            <a:pPr marL="1143000" marR="0" lvl="2" indent="-228600">
              <a:buSzPts val="1000"/>
              <a:buFont typeface="Wingdings" panose="05000000000000000000" pitchFamily="2" charset="2"/>
              <a:buChar char=""/>
              <a:tabLst>
                <a:tab pos="1371600" algn="l"/>
              </a:tabLst>
            </a:pPr>
            <a:r>
              <a:rPr lang="en-US" sz="3200" dirty="0">
                <a:latin typeface="Times New Roman" panose="02020603050405020304" pitchFamily="18" charset="0"/>
                <a:ea typeface="Times New Roman" panose="02020603050405020304" pitchFamily="18" charset="0"/>
              </a:rPr>
              <a:t>Identify major barriers to widespread AI implementation.</a:t>
            </a:r>
          </a:p>
          <a:p>
            <a:pPr marL="1143000" marR="0" lvl="2" indent="-228600">
              <a:buSzPts val="1000"/>
              <a:buFont typeface="Wingdings" panose="05000000000000000000" pitchFamily="2" charset="2"/>
              <a:buChar char=""/>
              <a:tabLst>
                <a:tab pos="1371600" algn="l"/>
              </a:tabLst>
            </a:pPr>
            <a:r>
              <a:rPr lang="en-US" sz="3200" dirty="0">
                <a:latin typeface="Times New Roman" panose="02020603050405020304" pitchFamily="18" charset="0"/>
                <a:ea typeface="Times New Roman" panose="02020603050405020304" pitchFamily="18" charset="0"/>
              </a:rPr>
              <a:t>Propose strategies to foster an AI-supportive research ecosystem.</a:t>
            </a:r>
          </a:p>
          <a:p>
            <a:pPr marL="342900" marR="0" lvl="0" indent="-342900">
              <a:buSzPts val="1000"/>
              <a:buFont typeface="Symbol" panose="05050102010706020507" pitchFamily="18" charset="2"/>
              <a:buChar char=""/>
              <a:tabLst>
                <a:tab pos="457200" algn="l"/>
              </a:tabLst>
            </a:pPr>
            <a:r>
              <a:rPr lang="en-US" sz="3200" b="1" dirty="0">
                <a:latin typeface="Times New Roman" panose="02020603050405020304" pitchFamily="18" charset="0"/>
                <a:ea typeface="Times New Roman" panose="02020603050405020304" pitchFamily="18" charset="0"/>
              </a:rPr>
              <a:t>Broader Context</a:t>
            </a:r>
            <a:r>
              <a:rPr lang="en-US" sz="3200" dirty="0">
                <a:latin typeface="Times New Roman" panose="02020603050405020304" pitchFamily="18" charset="0"/>
                <a:ea typeface="Times New Roman" panose="02020603050405020304" pitchFamily="18" charset="0"/>
              </a:rPr>
              <a:t>:</a:t>
            </a:r>
          </a:p>
          <a:p>
            <a:pPr marL="742950" marR="0" lvl="1" indent="-285750">
              <a:buSzPts val="1000"/>
              <a:buFont typeface="Courier New" panose="02070309020205020404" pitchFamily="49" charset="0"/>
              <a:buChar char="o"/>
              <a:tabLst>
                <a:tab pos="914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The study positions Bangladesh within the global AI research movement.</a:t>
            </a:r>
          </a:p>
          <a:p>
            <a:pPr marL="742950" marR="0" lvl="1" indent="-285750">
              <a:buSzPts val="1000"/>
              <a:buFont typeface="Courier New" panose="02070309020205020404" pitchFamily="49" charset="0"/>
              <a:buChar char="o"/>
              <a:tabLst>
                <a:tab pos="914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Highlights both the country’s untapped potential and the urgent need for policy and institutional support.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Group 3"/>
          <p:cNvGrpSpPr/>
          <p:nvPr/>
        </p:nvGrpSpPr>
        <p:grpSpPr>
          <a:xfrm>
            <a:off x="-1543049" y="-476590"/>
            <a:ext cx="5810250" cy="11240179"/>
            <a:chOff x="0" y="0"/>
            <a:chExt cx="2429645" cy="2960376"/>
          </a:xfrm>
        </p:grpSpPr>
        <p:sp>
          <p:nvSpPr>
            <p:cNvPr id="4" name="Freeform 4"/>
            <p:cNvSpPr/>
            <p:nvPr/>
          </p:nvSpPr>
          <p:spPr>
            <a:xfrm>
              <a:off x="0" y="0"/>
              <a:ext cx="2429645" cy="2960376"/>
            </a:xfrm>
            <a:custGeom>
              <a:avLst/>
              <a:gdLst/>
              <a:ahLst/>
              <a:cxnLst/>
              <a:rect l="l" t="t" r="r" b="b"/>
              <a:pathLst>
                <a:path w="2429645" h="2960376">
                  <a:moveTo>
                    <a:pt x="0" y="0"/>
                  </a:moveTo>
                  <a:lnTo>
                    <a:pt x="2429645" y="0"/>
                  </a:lnTo>
                  <a:lnTo>
                    <a:pt x="2429645" y="2960376"/>
                  </a:lnTo>
                  <a:lnTo>
                    <a:pt x="0" y="2960376"/>
                  </a:lnTo>
                  <a:close/>
                </a:path>
              </a:pathLst>
            </a:custGeom>
            <a:solidFill>
              <a:srgbClr val="EAD6B8"/>
            </a:solidFill>
          </p:spPr>
        </p:sp>
        <p:sp>
          <p:nvSpPr>
            <p:cNvPr id="5" name="TextBox 5"/>
            <p:cNvSpPr txBox="1"/>
            <p:nvPr/>
          </p:nvSpPr>
          <p:spPr>
            <a:xfrm>
              <a:off x="0" y="-47625"/>
              <a:ext cx="2429645" cy="3008001"/>
            </a:xfrm>
            <a:prstGeom prst="rect">
              <a:avLst/>
            </a:prstGeom>
          </p:spPr>
          <p:txBody>
            <a:bodyPr lIns="50800" tIns="50800" rIns="50800" bIns="50800" rtlCol="0" anchor="ctr"/>
            <a:lstStyle/>
            <a:p>
              <a:pPr algn="ctr">
                <a:lnSpc>
                  <a:spcPts val="3012"/>
                </a:lnSpc>
              </a:pPr>
              <a:endParaRPr/>
            </a:p>
          </p:txBody>
        </p:sp>
      </p:grpSp>
      <p:sp>
        <p:nvSpPr>
          <p:cNvPr id="6" name="TextBox 17"/>
          <p:cNvSpPr txBox="1"/>
          <p:nvPr/>
        </p:nvSpPr>
        <p:spPr>
          <a:xfrm>
            <a:off x="1295400" y="286345"/>
            <a:ext cx="15963900" cy="923330"/>
          </a:xfrm>
          <a:prstGeom prst="rect">
            <a:avLst/>
          </a:prstGeom>
        </p:spPr>
        <p:txBody>
          <a:bodyPr wrap="square" lIns="0" tIns="0" rIns="0" bIns="0" rtlCol="0" anchor="t">
            <a:spAutoFit/>
          </a:bodyPr>
          <a:lstStyle/>
          <a:p>
            <a:pPr marL="0" lvl="0" indent="0" algn="l"/>
            <a:r>
              <a:rPr lang="en-US" sz="6000" b="1" dirty="0">
                <a:solidFill>
                  <a:srgbClr val="000000"/>
                </a:solidFill>
                <a:latin typeface="Poppins Bold"/>
                <a:ea typeface="Poppins Bold"/>
                <a:cs typeface="Poppins Bold"/>
                <a:sym typeface="Poppins Bold"/>
              </a:rPr>
              <a:t>Background of the </a:t>
            </a:r>
            <a:r>
              <a:rPr lang="en-US" sz="6000" b="1" dirty="0" smtClean="0">
                <a:solidFill>
                  <a:srgbClr val="000000"/>
                </a:solidFill>
                <a:latin typeface="Poppins Bold"/>
                <a:ea typeface="Poppins Bold"/>
                <a:cs typeface="Poppins Bold"/>
                <a:sym typeface="Poppins Bold"/>
              </a:rPr>
              <a:t>Study </a:t>
            </a:r>
            <a:r>
              <a:rPr lang="en-US" sz="6000" b="1" i="1" dirty="0" smtClean="0">
                <a:solidFill>
                  <a:srgbClr val="000000"/>
                </a:solidFill>
                <a:latin typeface="Poppins Bold"/>
                <a:ea typeface="Poppins Bold"/>
                <a:cs typeface="Poppins Bold"/>
                <a:sym typeface="Poppins Bold"/>
              </a:rPr>
              <a:t>contd…</a:t>
            </a:r>
            <a:endParaRPr lang="en-US" sz="6000" b="1" i="1" dirty="0">
              <a:solidFill>
                <a:srgbClr val="000000"/>
              </a:solidFill>
              <a:latin typeface="Poppins Bold"/>
              <a:ea typeface="Poppins Bold"/>
              <a:cs typeface="Poppins Bold"/>
              <a:sym typeface="Poppins Bold"/>
            </a:endParaRPr>
          </a:p>
        </p:txBody>
      </p:sp>
    </p:spTree>
    <p:extLst>
      <p:ext uri="{BB962C8B-B14F-4D97-AF65-F5344CB8AC3E}">
        <p14:creationId xmlns:p14="http://schemas.microsoft.com/office/powerpoint/2010/main" val="2225128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80025622"/>
              </p:ext>
            </p:extLst>
          </p:nvPr>
        </p:nvGraphicFramePr>
        <p:xfrm>
          <a:off x="2514600" y="419100"/>
          <a:ext cx="14173200" cy="9587865"/>
        </p:xfrm>
        <a:graphic>
          <a:graphicData uri="http://schemas.openxmlformats.org/drawingml/2006/table">
            <a:tbl>
              <a:tblPr firstRow="1" firstCol="1" bandRow="1">
                <a:tableStyleId>{5C22544A-7EE6-4342-B048-85BDC9FD1C3A}</a:tableStyleId>
              </a:tblPr>
              <a:tblGrid>
                <a:gridCol w="3826706"/>
                <a:gridCol w="6440065"/>
                <a:gridCol w="3906429"/>
              </a:tblGrid>
              <a:tr h="0">
                <a:tc>
                  <a:txBody>
                    <a:bodyPr/>
                    <a:lstStyle/>
                    <a:p>
                      <a:pPr marL="0" marR="0">
                        <a:lnSpc>
                          <a:spcPct val="107000"/>
                        </a:lnSpc>
                        <a:spcBef>
                          <a:spcPts val="0"/>
                        </a:spcBef>
                        <a:spcAft>
                          <a:spcPts val="0"/>
                        </a:spcAft>
                      </a:pPr>
                      <a:r>
                        <a:rPr lang="en-US" sz="2800">
                          <a:effectLst/>
                        </a:rPr>
                        <a:t>Theme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Key Insights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Supporting Studies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800">
                          <a:effectLst/>
                        </a:rPr>
                        <a:t>AI and Scientific Discoveries Worldwide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AI accelerates scientific innovation across domains such as medicine, climate science, and genomics. Applications include protein structure prediction, drug discovery, and disaster forecasting.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Jumper et al. (2021); Vinuesa et al. (2020)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800">
                          <a:effectLst/>
                        </a:rPr>
                        <a:t>Machine Learning Applications in Research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ML supports pattern recognition, prediction, and automation in diverse fields. In healthcare, it improves diagnostics; in agriculture, it enhances crop yield prediction and pest detection.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Esteva et al. (2019); Kamilaris &amp; Prenafeta-Boldú (2018)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800">
                          <a:effectLst/>
                        </a:rPr>
                        <a:t>Data Analytics in Research Transformation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Data analytics enables large-scale data processing, identifying trends, and guiding evidence-based decisions. It strengthens genomics, social sciences, and interdisciplinary research.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Kitchin (2014)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800">
                          <a:effectLst/>
                        </a:rPr>
                        <a:t>Challenges in AI Adoption in Developing Nations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Barriers include weak infrastructure, lack of expertise, high costs, and inadequate policy frameworks. In Bangladesh, AI use is growing but hindered by limited resources and training.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err="1">
                          <a:effectLst/>
                        </a:rPr>
                        <a:t>Dwivedi</a:t>
                      </a:r>
                      <a:r>
                        <a:rPr lang="en-US" sz="2800" dirty="0">
                          <a:effectLst/>
                        </a:rPr>
                        <a:t> et al. (2021); Rahman &amp; </a:t>
                      </a:r>
                      <a:r>
                        <a:rPr lang="en-US" sz="2800" dirty="0" err="1">
                          <a:effectLst/>
                        </a:rPr>
                        <a:t>Sarker</a:t>
                      </a:r>
                      <a:r>
                        <a:rPr lang="en-US" sz="2800" dirty="0">
                          <a:effectLst/>
                        </a:rPr>
                        <a:t> (2022)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3" name="Group 3"/>
          <p:cNvGrpSpPr/>
          <p:nvPr/>
        </p:nvGrpSpPr>
        <p:grpSpPr>
          <a:xfrm>
            <a:off x="0" y="-476590"/>
            <a:ext cx="1676400" cy="11240179"/>
            <a:chOff x="0" y="0"/>
            <a:chExt cx="2429645" cy="2960376"/>
          </a:xfrm>
        </p:grpSpPr>
        <p:sp>
          <p:nvSpPr>
            <p:cNvPr id="4" name="Freeform 4"/>
            <p:cNvSpPr/>
            <p:nvPr/>
          </p:nvSpPr>
          <p:spPr>
            <a:xfrm>
              <a:off x="0" y="0"/>
              <a:ext cx="2429645" cy="2960376"/>
            </a:xfrm>
            <a:custGeom>
              <a:avLst/>
              <a:gdLst/>
              <a:ahLst/>
              <a:cxnLst/>
              <a:rect l="l" t="t" r="r" b="b"/>
              <a:pathLst>
                <a:path w="2429645" h="2960376">
                  <a:moveTo>
                    <a:pt x="0" y="0"/>
                  </a:moveTo>
                  <a:lnTo>
                    <a:pt x="2429645" y="0"/>
                  </a:lnTo>
                  <a:lnTo>
                    <a:pt x="2429645" y="2960376"/>
                  </a:lnTo>
                  <a:lnTo>
                    <a:pt x="0" y="2960376"/>
                  </a:lnTo>
                  <a:close/>
                </a:path>
              </a:pathLst>
            </a:custGeom>
            <a:solidFill>
              <a:srgbClr val="EAD6B8"/>
            </a:solidFill>
          </p:spPr>
        </p:sp>
        <p:sp>
          <p:nvSpPr>
            <p:cNvPr id="5" name="TextBox 5"/>
            <p:cNvSpPr txBox="1"/>
            <p:nvPr/>
          </p:nvSpPr>
          <p:spPr>
            <a:xfrm>
              <a:off x="0" y="-47625"/>
              <a:ext cx="2429645" cy="3008001"/>
            </a:xfrm>
            <a:prstGeom prst="rect">
              <a:avLst/>
            </a:prstGeom>
          </p:spPr>
          <p:txBody>
            <a:bodyPr lIns="50800" tIns="50800" rIns="50800" bIns="50800" rtlCol="0" anchor="ctr"/>
            <a:lstStyle/>
            <a:p>
              <a:pPr algn="ctr">
                <a:lnSpc>
                  <a:spcPts val="3012"/>
                </a:lnSpc>
              </a:pPr>
              <a:endParaRPr/>
            </a:p>
          </p:txBody>
        </p:sp>
      </p:grpSp>
      <p:sp>
        <p:nvSpPr>
          <p:cNvPr id="6" name="TextBox 14"/>
          <p:cNvSpPr txBox="1"/>
          <p:nvPr/>
        </p:nvSpPr>
        <p:spPr>
          <a:xfrm rot="5400000">
            <a:off x="-2816104" y="4861370"/>
            <a:ext cx="7308607" cy="564257"/>
          </a:xfrm>
          <a:prstGeom prst="rect">
            <a:avLst/>
          </a:prstGeom>
        </p:spPr>
        <p:txBody>
          <a:bodyPr wrap="square" lIns="0" tIns="0" rIns="0" bIns="0" rtlCol="0" anchor="t">
            <a:spAutoFit/>
          </a:bodyPr>
          <a:lstStyle/>
          <a:p>
            <a:pPr marL="0" lvl="0" indent="0" algn="l">
              <a:lnSpc>
                <a:spcPts val="4397"/>
              </a:lnSpc>
              <a:spcBef>
                <a:spcPct val="0"/>
              </a:spcBef>
            </a:pPr>
            <a:r>
              <a:rPr lang="en-US" sz="6600" i="1" dirty="0" smtClean="0">
                <a:solidFill>
                  <a:srgbClr val="465739"/>
                </a:solidFill>
                <a:latin typeface="Futura Italics"/>
                <a:ea typeface="Futura Italics"/>
                <a:cs typeface="Futura Italics"/>
                <a:sym typeface="Futura Italics"/>
              </a:rPr>
              <a:t>Literature Review</a:t>
            </a:r>
            <a:endParaRPr lang="en-US" sz="6600" i="1" dirty="0">
              <a:solidFill>
                <a:srgbClr val="465739"/>
              </a:solidFill>
              <a:latin typeface="Futura Italics"/>
              <a:ea typeface="Futura Italics"/>
              <a:cs typeface="Futura Italics"/>
              <a:sym typeface="Futura Italics"/>
            </a:endParaRPr>
          </a:p>
        </p:txBody>
      </p:sp>
      <p:grpSp>
        <p:nvGrpSpPr>
          <p:cNvPr id="7" name="Group 12"/>
          <p:cNvGrpSpPr/>
          <p:nvPr/>
        </p:nvGrpSpPr>
        <p:grpSpPr>
          <a:xfrm>
            <a:off x="17176175" y="8629924"/>
            <a:ext cx="865220" cy="865220"/>
            <a:chOff x="0" y="0"/>
            <a:chExt cx="812800" cy="812800"/>
          </a:xfrm>
        </p:grpSpPr>
        <p:sp>
          <p:nvSpPr>
            <p:cNvPr id="8"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D6B8"/>
            </a:solidFill>
          </p:spPr>
        </p:sp>
        <p:sp>
          <p:nvSpPr>
            <p:cNvPr id="9" name="TextBox 1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10" name="Freeform 15"/>
          <p:cNvSpPr/>
          <p:nvPr/>
        </p:nvSpPr>
        <p:spPr>
          <a:xfrm>
            <a:off x="15982142" y="9001360"/>
            <a:ext cx="1902376" cy="2989982"/>
          </a:xfrm>
          <a:custGeom>
            <a:avLst/>
            <a:gdLst/>
            <a:ahLst/>
            <a:cxnLst/>
            <a:rect l="l" t="t" r="r" b="b"/>
            <a:pathLst>
              <a:path w="1902376" h="2989982">
                <a:moveTo>
                  <a:pt x="0" y="0"/>
                </a:moveTo>
                <a:lnTo>
                  <a:pt x="1902376" y="0"/>
                </a:lnTo>
                <a:lnTo>
                  <a:pt x="1902376" y="2989981"/>
                </a:lnTo>
                <a:lnTo>
                  <a:pt x="0" y="2989981"/>
                </a:lnTo>
                <a:lnTo>
                  <a:pt x="0" y="0"/>
                </a:lnTo>
                <a:close/>
              </a:path>
            </a:pathLst>
          </a:custGeom>
          <a:blipFill>
            <a:blip r:embed="rId2">
              <a:extLst>
                <a:ext uri="{96DAC541-7B7A-43D3-8B79-37D633B846F1}">
                  <asvg:svgBlip xmlns:asvg="http://schemas.microsoft.com/office/drawing/2016/SVG/main" xmlns="" r:embed="rId8"/>
                </a:ext>
              </a:extLst>
            </a:blip>
            <a:stretch>
              <a:fillRect/>
            </a:stretch>
          </a:blipFill>
        </p:spPr>
      </p:sp>
      <p:sp>
        <p:nvSpPr>
          <p:cNvPr id="11" name="Freeform 16"/>
          <p:cNvSpPr/>
          <p:nvPr/>
        </p:nvSpPr>
        <p:spPr>
          <a:xfrm rot="5400000">
            <a:off x="14075172" y="2158589"/>
            <a:ext cx="7315200" cy="247973"/>
          </a:xfrm>
          <a:custGeom>
            <a:avLst/>
            <a:gdLst/>
            <a:ahLst/>
            <a:cxnLst/>
            <a:rect l="l" t="t" r="r" b="b"/>
            <a:pathLst>
              <a:path w="7315200" h="247973">
                <a:moveTo>
                  <a:pt x="0" y="0"/>
                </a:moveTo>
                <a:lnTo>
                  <a:pt x="7315200" y="0"/>
                </a:lnTo>
                <a:lnTo>
                  <a:pt x="7315200" y="247973"/>
                </a:lnTo>
                <a:lnTo>
                  <a:pt x="0" y="24797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1886138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2610053"/>
            <a:ext cx="7288404" cy="6959919"/>
            <a:chOff x="0" y="0"/>
            <a:chExt cx="1334639" cy="1770930"/>
          </a:xfrm>
        </p:grpSpPr>
        <p:sp>
          <p:nvSpPr>
            <p:cNvPr id="5" name="Freeform 5"/>
            <p:cNvSpPr/>
            <p:nvPr/>
          </p:nvSpPr>
          <p:spPr>
            <a:xfrm>
              <a:off x="0" y="0"/>
              <a:ext cx="1334639" cy="1770930"/>
            </a:xfrm>
            <a:custGeom>
              <a:avLst/>
              <a:gdLst/>
              <a:ahLst/>
              <a:cxnLst/>
              <a:rect l="l" t="t" r="r" b="b"/>
              <a:pathLst>
                <a:path w="1334639" h="1770930">
                  <a:moveTo>
                    <a:pt x="0" y="0"/>
                  </a:moveTo>
                  <a:lnTo>
                    <a:pt x="1334639" y="0"/>
                  </a:lnTo>
                  <a:lnTo>
                    <a:pt x="1334639" y="1770930"/>
                  </a:lnTo>
                  <a:lnTo>
                    <a:pt x="0" y="1770930"/>
                  </a:lnTo>
                  <a:close/>
                </a:path>
              </a:pathLst>
            </a:custGeom>
            <a:solidFill>
              <a:srgbClr val="EAD6B8"/>
            </a:solidFill>
          </p:spPr>
        </p:sp>
        <p:sp>
          <p:nvSpPr>
            <p:cNvPr id="6" name="TextBox 6"/>
            <p:cNvSpPr txBox="1"/>
            <p:nvPr/>
          </p:nvSpPr>
          <p:spPr>
            <a:xfrm>
              <a:off x="0" y="-47625"/>
              <a:ext cx="1334639" cy="1818555"/>
            </a:xfrm>
            <a:prstGeom prst="rect">
              <a:avLst/>
            </a:prstGeom>
          </p:spPr>
          <p:txBody>
            <a:bodyPr lIns="50800" tIns="50800" rIns="50800" bIns="50800" rtlCol="0" anchor="ctr"/>
            <a:lstStyle/>
            <a:p>
              <a:pPr algn="ctr">
                <a:lnSpc>
                  <a:spcPts val="3012"/>
                </a:lnSpc>
              </a:pPr>
              <a:endParaRPr/>
            </a:p>
          </p:txBody>
        </p:sp>
      </p:grpSp>
      <p:grpSp>
        <p:nvGrpSpPr>
          <p:cNvPr id="7" name="Group 7"/>
          <p:cNvGrpSpPr/>
          <p:nvPr/>
        </p:nvGrpSpPr>
        <p:grpSpPr>
          <a:xfrm>
            <a:off x="8991024" y="2644433"/>
            <a:ext cx="7900672" cy="6959919"/>
            <a:chOff x="0" y="0"/>
            <a:chExt cx="1334639" cy="1770930"/>
          </a:xfrm>
        </p:grpSpPr>
        <p:sp>
          <p:nvSpPr>
            <p:cNvPr id="8" name="Freeform 8"/>
            <p:cNvSpPr/>
            <p:nvPr/>
          </p:nvSpPr>
          <p:spPr>
            <a:xfrm>
              <a:off x="0" y="0"/>
              <a:ext cx="1334639" cy="1770930"/>
            </a:xfrm>
            <a:custGeom>
              <a:avLst/>
              <a:gdLst/>
              <a:ahLst/>
              <a:cxnLst/>
              <a:rect l="l" t="t" r="r" b="b"/>
              <a:pathLst>
                <a:path w="1334639" h="1770930">
                  <a:moveTo>
                    <a:pt x="0" y="0"/>
                  </a:moveTo>
                  <a:lnTo>
                    <a:pt x="1334639" y="0"/>
                  </a:lnTo>
                  <a:lnTo>
                    <a:pt x="1334639" y="1770930"/>
                  </a:lnTo>
                  <a:lnTo>
                    <a:pt x="0" y="1770930"/>
                  </a:lnTo>
                  <a:close/>
                </a:path>
              </a:pathLst>
            </a:custGeom>
            <a:solidFill>
              <a:srgbClr val="BCA37F"/>
            </a:solidFill>
          </p:spPr>
        </p:sp>
        <p:sp>
          <p:nvSpPr>
            <p:cNvPr id="9" name="TextBox 9"/>
            <p:cNvSpPr txBox="1"/>
            <p:nvPr/>
          </p:nvSpPr>
          <p:spPr>
            <a:xfrm>
              <a:off x="0" y="-47625"/>
              <a:ext cx="1334639" cy="1818555"/>
            </a:xfrm>
            <a:prstGeom prst="rect">
              <a:avLst/>
            </a:prstGeom>
          </p:spPr>
          <p:txBody>
            <a:bodyPr lIns="50800" tIns="50800" rIns="50800" bIns="50800" rtlCol="0" anchor="ctr"/>
            <a:lstStyle/>
            <a:p>
              <a:pPr algn="ctr">
                <a:lnSpc>
                  <a:spcPts val="3012"/>
                </a:lnSpc>
              </a:pPr>
              <a:endParaRPr/>
            </a:p>
          </p:txBody>
        </p:sp>
      </p:grpSp>
      <p:grpSp>
        <p:nvGrpSpPr>
          <p:cNvPr id="10" name="Group 10"/>
          <p:cNvGrpSpPr/>
          <p:nvPr/>
        </p:nvGrpSpPr>
        <p:grpSpPr>
          <a:xfrm>
            <a:off x="-989667" y="954218"/>
            <a:ext cx="3086100" cy="1178743"/>
            <a:chOff x="0" y="0"/>
            <a:chExt cx="812800" cy="310451"/>
          </a:xfrm>
        </p:grpSpPr>
        <p:sp>
          <p:nvSpPr>
            <p:cNvPr id="11" name="Freeform 11"/>
            <p:cNvSpPr/>
            <p:nvPr/>
          </p:nvSpPr>
          <p:spPr>
            <a:xfrm>
              <a:off x="0" y="0"/>
              <a:ext cx="812800" cy="310451"/>
            </a:xfrm>
            <a:custGeom>
              <a:avLst/>
              <a:gdLst/>
              <a:ahLst/>
              <a:cxnLst/>
              <a:rect l="l" t="t" r="r" b="b"/>
              <a:pathLst>
                <a:path w="812800" h="310451">
                  <a:moveTo>
                    <a:pt x="0" y="0"/>
                  </a:moveTo>
                  <a:lnTo>
                    <a:pt x="812800" y="0"/>
                  </a:lnTo>
                  <a:lnTo>
                    <a:pt x="812800" y="310451"/>
                  </a:lnTo>
                  <a:lnTo>
                    <a:pt x="0" y="310451"/>
                  </a:lnTo>
                  <a:close/>
                </a:path>
              </a:pathLst>
            </a:custGeom>
            <a:solidFill>
              <a:srgbClr val="EAD6B8"/>
            </a:solidFill>
          </p:spPr>
        </p:sp>
        <p:sp>
          <p:nvSpPr>
            <p:cNvPr id="12" name="TextBox 12"/>
            <p:cNvSpPr txBox="1"/>
            <p:nvPr/>
          </p:nvSpPr>
          <p:spPr>
            <a:xfrm>
              <a:off x="0" y="-47625"/>
              <a:ext cx="812800" cy="358076"/>
            </a:xfrm>
            <a:prstGeom prst="rect">
              <a:avLst/>
            </a:prstGeom>
          </p:spPr>
          <p:txBody>
            <a:bodyPr lIns="50800" tIns="50800" rIns="50800" bIns="50800" rtlCol="0" anchor="ctr"/>
            <a:lstStyle/>
            <a:p>
              <a:pPr algn="ctr">
                <a:lnSpc>
                  <a:spcPts val="3012"/>
                </a:lnSpc>
              </a:pPr>
              <a:endParaRPr/>
            </a:p>
          </p:txBody>
        </p:sp>
      </p:grpSp>
      <p:sp>
        <p:nvSpPr>
          <p:cNvPr id="13" name="Freeform 13"/>
          <p:cNvSpPr/>
          <p:nvPr/>
        </p:nvSpPr>
        <p:spPr>
          <a:xfrm>
            <a:off x="14816688" y="-674986"/>
            <a:ext cx="3251377" cy="2483239"/>
          </a:xfrm>
          <a:custGeom>
            <a:avLst/>
            <a:gdLst/>
            <a:ahLst/>
            <a:cxnLst/>
            <a:rect l="l" t="t" r="r" b="b"/>
            <a:pathLst>
              <a:path w="3251377" h="2483239">
                <a:moveTo>
                  <a:pt x="0" y="0"/>
                </a:moveTo>
                <a:lnTo>
                  <a:pt x="3251377" y="0"/>
                </a:lnTo>
                <a:lnTo>
                  <a:pt x="3251377" y="2483239"/>
                </a:lnTo>
                <a:lnTo>
                  <a:pt x="0" y="2483239"/>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4" name="TextBox 14"/>
          <p:cNvSpPr txBox="1"/>
          <p:nvPr/>
        </p:nvSpPr>
        <p:spPr>
          <a:xfrm>
            <a:off x="1028700" y="566634"/>
            <a:ext cx="9191291" cy="1687211"/>
          </a:xfrm>
          <a:prstGeom prst="rect">
            <a:avLst/>
          </a:prstGeom>
        </p:spPr>
        <p:txBody>
          <a:bodyPr lIns="0" tIns="0" rIns="0" bIns="0" rtlCol="0" anchor="t">
            <a:spAutoFit/>
          </a:bodyPr>
          <a:lstStyle/>
          <a:p>
            <a:pPr marL="0" lvl="0" indent="0" algn="l">
              <a:lnSpc>
                <a:spcPts val="13050"/>
              </a:lnSpc>
              <a:spcBef>
                <a:spcPct val="0"/>
              </a:spcBef>
            </a:pPr>
            <a:r>
              <a:rPr lang="en-US" sz="9321" b="1">
                <a:solidFill>
                  <a:srgbClr val="000000"/>
                </a:solidFill>
                <a:latin typeface="Poppins Bold"/>
                <a:ea typeface="Poppins Bold"/>
                <a:cs typeface="Poppins Bold"/>
                <a:sym typeface="Poppins Bold"/>
              </a:rPr>
              <a:t>Methodology</a:t>
            </a:r>
          </a:p>
        </p:txBody>
      </p:sp>
      <p:sp>
        <p:nvSpPr>
          <p:cNvPr id="15" name="TextBox 15"/>
          <p:cNvSpPr txBox="1"/>
          <p:nvPr/>
        </p:nvSpPr>
        <p:spPr>
          <a:xfrm>
            <a:off x="1645605" y="4054847"/>
            <a:ext cx="5898195" cy="4616648"/>
          </a:xfrm>
          <a:prstGeom prst="rect">
            <a:avLst/>
          </a:prstGeom>
        </p:spPr>
        <p:txBody>
          <a:bodyPr wrap="square" lIns="0" tIns="0" rIns="0" bIns="0" rtlCol="0" anchor="t">
            <a:spAutoFit/>
          </a:bodyPr>
          <a:lstStyle/>
          <a:p>
            <a:pPr lvl="0"/>
            <a:r>
              <a:rPr lang="en-US" sz="2000" b="1" dirty="0"/>
              <a:t>Approach</a:t>
            </a:r>
            <a:r>
              <a:rPr lang="en-US" sz="2000" dirty="0"/>
              <a:t>: Utilized structured surveys to gather measurable data.</a:t>
            </a:r>
            <a:endParaRPr lang="en-US" dirty="0"/>
          </a:p>
          <a:p>
            <a:pPr lvl="0"/>
            <a:r>
              <a:rPr lang="en-US" sz="2000" b="1" dirty="0"/>
              <a:t>Data Collection</a:t>
            </a:r>
            <a:r>
              <a:rPr lang="en-US" sz="2000" dirty="0"/>
              <a:t>:</a:t>
            </a:r>
            <a:endParaRPr lang="en-US" dirty="0"/>
          </a:p>
          <a:p>
            <a:pPr lvl="1"/>
            <a:r>
              <a:rPr lang="en-US" sz="2000" dirty="0"/>
              <a:t>Surveys distributed to academic researchers, research institutions, and AI professionals in Bangladesh.</a:t>
            </a:r>
            <a:endParaRPr lang="en-US" dirty="0"/>
          </a:p>
          <a:p>
            <a:pPr lvl="1"/>
            <a:r>
              <a:rPr lang="en-US" sz="2000" dirty="0"/>
              <a:t>Designed to assess the extent of AI adoption across various research fields.</a:t>
            </a:r>
            <a:endParaRPr lang="en-US" dirty="0"/>
          </a:p>
          <a:p>
            <a:pPr lvl="1"/>
            <a:r>
              <a:rPr lang="en-US" sz="2000" dirty="0"/>
              <a:t>Collected data on challenges faced when integrating AI technologies.</a:t>
            </a:r>
            <a:endParaRPr lang="en-US" dirty="0"/>
          </a:p>
          <a:p>
            <a:pPr lvl="0"/>
            <a:r>
              <a:rPr lang="en-US" sz="2000" b="1" dirty="0"/>
              <a:t>Data Analysis</a:t>
            </a:r>
            <a:r>
              <a:rPr lang="en-US" sz="2000" dirty="0"/>
              <a:t>:</a:t>
            </a:r>
            <a:endParaRPr lang="en-US" dirty="0"/>
          </a:p>
          <a:p>
            <a:pPr lvl="1"/>
            <a:r>
              <a:rPr lang="en-US" sz="2000" dirty="0"/>
              <a:t>Applied </a:t>
            </a:r>
            <a:r>
              <a:rPr lang="en-US" sz="2000" b="1" dirty="0"/>
              <a:t>descriptive and inferential statistics</a:t>
            </a:r>
            <a:r>
              <a:rPr lang="en-US" sz="2000" dirty="0"/>
              <a:t> to analyze survey responses.</a:t>
            </a:r>
            <a:endParaRPr lang="en-US" dirty="0"/>
          </a:p>
          <a:p>
            <a:pPr lvl="1"/>
            <a:r>
              <a:rPr lang="en-US" sz="2000" dirty="0"/>
              <a:t>Evaluated the </a:t>
            </a:r>
            <a:r>
              <a:rPr lang="en-US" sz="2000" b="1" dirty="0"/>
              <a:t>impact of AI technologies on research productivity</a:t>
            </a:r>
            <a:r>
              <a:rPr lang="en-US" sz="2000" dirty="0"/>
              <a:t> using statistical methods.</a:t>
            </a:r>
            <a:endParaRPr lang="en-US" dirty="0"/>
          </a:p>
        </p:txBody>
      </p:sp>
      <p:sp>
        <p:nvSpPr>
          <p:cNvPr id="16" name="TextBox 16"/>
          <p:cNvSpPr txBox="1"/>
          <p:nvPr/>
        </p:nvSpPr>
        <p:spPr>
          <a:xfrm>
            <a:off x="9664944" y="3684878"/>
            <a:ext cx="6552832" cy="4924425"/>
          </a:xfrm>
          <a:prstGeom prst="rect">
            <a:avLst/>
          </a:prstGeom>
        </p:spPr>
        <p:txBody>
          <a:bodyPr wrap="square" lIns="0" tIns="0" rIns="0" bIns="0" rtlCol="0" anchor="t">
            <a:spAutoFit/>
          </a:bodyPr>
          <a:lstStyle/>
          <a:p>
            <a:pPr lvl="0"/>
            <a:r>
              <a:rPr lang="en-US" sz="2000" b="1" dirty="0"/>
              <a:t>Approach</a:t>
            </a:r>
            <a:r>
              <a:rPr lang="en-US" sz="2000" dirty="0"/>
              <a:t>: Employed exploratory methods to gain in-depth understanding.</a:t>
            </a:r>
          </a:p>
          <a:p>
            <a:pPr lvl="0"/>
            <a:r>
              <a:rPr lang="en-US" sz="2000" b="1" dirty="0"/>
              <a:t>Data Collection</a:t>
            </a:r>
            <a:r>
              <a:rPr lang="en-US" sz="2000" dirty="0"/>
              <a:t>:</a:t>
            </a:r>
          </a:p>
          <a:p>
            <a:pPr lvl="1"/>
            <a:r>
              <a:rPr lang="en-US" sz="2000" b="1" dirty="0"/>
              <a:t>Case studies</a:t>
            </a:r>
            <a:r>
              <a:rPr lang="en-US" sz="2000" dirty="0"/>
              <a:t> of AI-based projects in Bangladesh (especially in agriculture and healthcare).</a:t>
            </a:r>
          </a:p>
          <a:p>
            <a:pPr lvl="1"/>
            <a:r>
              <a:rPr lang="en-US" sz="2000" b="1" dirty="0"/>
              <a:t>Semi-structured interviews</a:t>
            </a:r>
            <a:r>
              <a:rPr lang="en-US" sz="2000" dirty="0"/>
              <a:t> with key stakeholders:</a:t>
            </a:r>
          </a:p>
          <a:p>
            <a:pPr lvl="2"/>
            <a:r>
              <a:rPr lang="en-US" sz="2000" dirty="0"/>
              <a:t>Government bodies</a:t>
            </a:r>
          </a:p>
          <a:p>
            <a:pPr lvl="2"/>
            <a:r>
              <a:rPr lang="en-US" sz="2000" dirty="0"/>
              <a:t>Universities</a:t>
            </a:r>
          </a:p>
          <a:p>
            <a:pPr lvl="2"/>
            <a:r>
              <a:rPr lang="en-US" sz="2000" dirty="0"/>
              <a:t>Private sector entities</a:t>
            </a:r>
          </a:p>
          <a:p>
            <a:pPr lvl="0"/>
            <a:r>
              <a:rPr lang="en-US" sz="2000" b="1" dirty="0"/>
              <a:t>Data Analysis</a:t>
            </a:r>
            <a:r>
              <a:rPr lang="en-US" sz="2000" dirty="0"/>
              <a:t>:</a:t>
            </a:r>
          </a:p>
          <a:p>
            <a:pPr lvl="1"/>
            <a:r>
              <a:rPr lang="en-US" sz="2000" dirty="0"/>
              <a:t>Used </a:t>
            </a:r>
            <a:r>
              <a:rPr lang="en-US" sz="2000" b="1" dirty="0"/>
              <a:t>qualitative analysis techniques</a:t>
            </a:r>
            <a:r>
              <a:rPr lang="en-US" sz="2000" dirty="0"/>
              <a:t> (e.g., thematic coding) to interpret interview transcripts.</a:t>
            </a:r>
          </a:p>
          <a:p>
            <a:pPr lvl="1"/>
            <a:r>
              <a:rPr lang="en-US" sz="2000" dirty="0"/>
              <a:t>Explored </a:t>
            </a:r>
            <a:r>
              <a:rPr lang="en-US" sz="2000" b="1" dirty="0"/>
              <a:t>perceptions, attitudes</a:t>
            </a:r>
            <a:r>
              <a:rPr lang="en-US" sz="2000" dirty="0"/>
              <a:t>, and experiences of stakeholders regarding AI-driven research.</a:t>
            </a:r>
          </a:p>
          <a:p>
            <a:r>
              <a:rPr lang="en-US" sz="2000" dirty="0"/>
              <a:t>Identified </a:t>
            </a:r>
            <a:r>
              <a:rPr lang="en-US" sz="2000" b="1" dirty="0"/>
              <a:t>trends, barriers, and opportunities</a:t>
            </a:r>
            <a:r>
              <a:rPr lang="en-US" sz="2000" dirty="0"/>
              <a:t> in AI infrastructure and expertise.</a:t>
            </a:r>
            <a:endParaRPr lang="en-US" sz="2000" dirty="0">
              <a:latin typeface="Inter"/>
              <a:ea typeface="Inter"/>
              <a:cs typeface="Inter"/>
              <a:sym typeface="Inter"/>
            </a:endParaRPr>
          </a:p>
        </p:txBody>
      </p:sp>
      <p:sp>
        <p:nvSpPr>
          <p:cNvPr id="17" name="TextBox 17"/>
          <p:cNvSpPr txBox="1"/>
          <p:nvPr/>
        </p:nvSpPr>
        <p:spPr>
          <a:xfrm>
            <a:off x="2121818" y="3181524"/>
            <a:ext cx="5045463" cy="692497"/>
          </a:xfrm>
          <a:prstGeom prst="rect">
            <a:avLst/>
          </a:prstGeom>
        </p:spPr>
        <p:txBody>
          <a:bodyPr wrap="square" lIns="0" tIns="0" rIns="0" bIns="0" rtlCol="0" anchor="t">
            <a:spAutoFit/>
          </a:bodyPr>
          <a:lstStyle/>
          <a:p>
            <a:pPr marL="0" lvl="0" indent="0" algn="ctr">
              <a:lnSpc>
                <a:spcPts val="5370"/>
              </a:lnSpc>
              <a:spcBef>
                <a:spcPct val="0"/>
              </a:spcBef>
            </a:pPr>
            <a:r>
              <a:rPr lang="en-US" sz="3836" b="1" dirty="0">
                <a:solidFill>
                  <a:srgbClr val="FF0000"/>
                </a:solidFill>
                <a:latin typeface="Inter Bold"/>
                <a:ea typeface="Inter Bold"/>
                <a:cs typeface="Inter Bold"/>
                <a:sym typeface="Inter Bold"/>
              </a:rPr>
              <a:t>Qualitative Methods</a:t>
            </a:r>
          </a:p>
        </p:txBody>
      </p:sp>
      <p:sp>
        <p:nvSpPr>
          <p:cNvPr id="18" name="TextBox 18"/>
          <p:cNvSpPr txBox="1"/>
          <p:nvPr/>
        </p:nvSpPr>
        <p:spPr>
          <a:xfrm>
            <a:off x="9855097" y="2903086"/>
            <a:ext cx="5273887" cy="692497"/>
          </a:xfrm>
          <a:prstGeom prst="rect">
            <a:avLst/>
          </a:prstGeom>
        </p:spPr>
        <p:txBody>
          <a:bodyPr wrap="square" lIns="0" tIns="0" rIns="0" bIns="0" rtlCol="0" anchor="t">
            <a:spAutoFit/>
          </a:bodyPr>
          <a:lstStyle/>
          <a:p>
            <a:pPr marL="0" lvl="0" indent="0" algn="ctr">
              <a:lnSpc>
                <a:spcPts val="5370"/>
              </a:lnSpc>
              <a:spcBef>
                <a:spcPct val="0"/>
              </a:spcBef>
            </a:pPr>
            <a:r>
              <a:rPr lang="en-US" sz="3836" b="1" dirty="0">
                <a:solidFill>
                  <a:srgbClr val="FFFF00"/>
                </a:solidFill>
                <a:latin typeface="Inter Bold"/>
                <a:ea typeface="Inter Bold"/>
                <a:cs typeface="Inter Bold"/>
                <a:sym typeface="Inter Bold"/>
              </a:rPr>
              <a:t>Quantitative Methods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18102" y="8240048"/>
            <a:ext cx="8661823" cy="2046952"/>
            <a:chOff x="0" y="0"/>
            <a:chExt cx="2281303" cy="1357780"/>
          </a:xfrm>
        </p:grpSpPr>
        <p:sp>
          <p:nvSpPr>
            <p:cNvPr id="3" name="Freeform 3"/>
            <p:cNvSpPr/>
            <p:nvPr/>
          </p:nvSpPr>
          <p:spPr>
            <a:xfrm>
              <a:off x="0" y="0"/>
              <a:ext cx="2281303" cy="1357780"/>
            </a:xfrm>
            <a:custGeom>
              <a:avLst/>
              <a:gdLst/>
              <a:ahLst/>
              <a:cxnLst/>
              <a:rect l="l" t="t" r="r" b="b"/>
              <a:pathLst>
                <a:path w="2281303" h="1357780">
                  <a:moveTo>
                    <a:pt x="0" y="0"/>
                  </a:moveTo>
                  <a:lnTo>
                    <a:pt x="2281303" y="0"/>
                  </a:lnTo>
                  <a:lnTo>
                    <a:pt x="2281303" y="1357780"/>
                  </a:lnTo>
                  <a:lnTo>
                    <a:pt x="0" y="1357780"/>
                  </a:lnTo>
                  <a:close/>
                </a:path>
              </a:pathLst>
            </a:custGeom>
            <a:solidFill>
              <a:srgbClr val="EAD6B8"/>
            </a:solidFill>
          </p:spPr>
        </p:sp>
        <p:sp>
          <p:nvSpPr>
            <p:cNvPr id="4" name="TextBox 4"/>
            <p:cNvSpPr txBox="1"/>
            <p:nvPr/>
          </p:nvSpPr>
          <p:spPr>
            <a:xfrm>
              <a:off x="0" y="-47625"/>
              <a:ext cx="2281303" cy="1405405"/>
            </a:xfrm>
            <a:prstGeom prst="rect">
              <a:avLst/>
            </a:prstGeom>
          </p:spPr>
          <p:txBody>
            <a:bodyPr lIns="50800" tIns="50800" rIns="50800" bIns="50800" rtlCol="0" anchor="ctr"/>
            <a:lstStyle/>
            <a:p>
              <a:pPr algn="ctr">
                <a:lnSpc>
                  <a:spcPts val="3012"/>
                </a:lnSpc>
              </a:pPr>
              <a:endParaRPr/>
            </a:p>
          </p:txBody>
        </p:sp>
      </p:grpSp>
      <p:sp>
        <p:nvSpPr>
          <p:cNvPr id="9" name="Freeform 9"/>
          <p:cNvSpPr/>
          <p:nvPr/>
        </p:nvSpPr>
        <p:spPr>
          <a:xfrm>
            <a:off x="1280343" y="8797819"/>
            <a:ext cx="732467" cy="686553"/>
          </a:xfrm>
          <a:custGeom>
            <a:avLst/>
            <a:gdLst/>
            <a:ahLst/>
            <a:cxnLst/>
            <a:rect l="l" t="t" r="r" b="b"/>
            <a:pathLst>
              <a:path w="732467" h="686553">
                <a:moveTo>
                  <a:pt x="0" y="0"/>
                </a:moveTo>
                <a:lnTo>
                  <a:pt x="732467" y="0"/>
                </a:lnTo>
                <a:lnTo>
                  <a:pt x="732467" y="686553"/>
                </a:lnTo>
                <a:lnTo>
                  <a:pt x="0" y="686553"/>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2154374" y="8847626"/>
            <a:ext cx="5600620" cy="529789"/>
          </a:xfrm>
          <a:prstGeom prst="rect">
            <a:avLst/>
          </a:prstGeom>
        </p:spPr>
        <p:txBody>
          <a:bodyPr lIns="0" tIns="0" rIns="0" bIns="0" rtlCol="0" anchor="t">
            <a:spAutoFit/>
          </a:bodyPr>
          <a:lstStyle/>
          <a:p>
            <a:pPr marL="0" lvl="0" indent="0" algn="l">
              <a:lnSpc>
                <a:spcPts val="4397"/>
              </a:lnSpc>
              <a:spcBef>
                <a:spcPct val="0"/>
              </a:spcBef>
            </a:pPr>
            <a:r>
              <a:rPr lang="en-US" sz="3141" dirty="0" smtClean="0">
                <a:solidFill>
                  <a:srgbClr val="705C40"/>
                </a:solidFill>
                <a:latin typeface="Inter"/>
                <a:ea typeface="Inter"/>
                <a:cs typeface="Inter"/>
                <a:sym typeface="Inter"/>
              </a:rPr>
              <a:t>Exploring Global Connections</a:t>
            </a:r>
            <a:endParaRPr lang="en-US" sz="3141" dirty="0">
              <a:solidFill>
                <a:srgbClr val="705C40"/>
              </a:solidFill>
              <a:latin typeface="Inter"/>
              <a:ea typeface="Inter"/>
              <a:cs typeface="Inter"/>
              <a:sym typeface="Inter"/>
            </a:endParaRPr>
          </a:p>
        </p:txBody>
      </p:sp>
      <p:sp>
        <p:nvSpPr>
          <p:cNvPr id="11" name="AutoShape 11"/>
          <p:cNvSpPr/>
          <p:nvPr/>
        </p:nvSpPr>
        <p:spPr>
          <a:xfrm>
            <a:off x="6783460" y="9141096"/>
            <a:ext cx="10475840" cy="0"/>
          </a:xfrm>
          <a:prstGeom prst="line">
            <a:avLst/>
          </a:prstGeom>
          <a:ln w="38100" cap="flat">
            <a:solidFill>
              <a:srgbClr val="BCA37F"/>
            </a:solidFill>
            <a:prstDash val="solid"/>
            <a:headEnd type="none" w="sm" len="sm"/>
            <a:tailEnd type="none" w="sm" len="sm"/>
          </a:ln>
        </p:spPr>
      </p:sp>
      <p:grpSp>
        <p:nvGrpSpPr>
          <p:cNvPr id="12" name="Group 12"/>
          <p:cNvGrpSpPr/>
          <p:nvPr/>
        </p:nvGrpSpPr>
        <p:grpSpPr>
          <a:xfrm>
            <a:off x="16722081" y="1458500"/>
            <a:ext cx="1190712" cy="119071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D6B8"/>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15" name="Freeform 15"/>
          <p:cNvSpPr/>
          <p:nvPr/>
        </p:nvSpPr>
        <p:spPr>
          <a:xfrm flipV="1">
            <a:off x="15207460" y="-1721172"/>
            <a:ext cx="2618042" cy="4114800"/>
          </a:xfrm>
          <a:custGeom>
            <a:avLst/>
            <a:gdLst/>
            <a:ahLst/>
            <a:cxnLst/>
            <a:rect l="l" t="t" r="r" b="b"/>
            <a:pathLst>
              <a:path w="2618042" h="4114800">
                <a:moveTo>
                  <a:pt x="0" y="4114800"/>
                </a:moveTo>
                <a:lnTo>
                  <a:pt x="2618042" y="4114800"/>
                </a:lnTo>
                <a:lnTo>
                  <a:pt x="2618042" y="0"/>
                </a:lnTo>
                <a:lnTo>
                  <a:pt x="0" y="0"/>
                </a:lnTo>
                <a:lnTo>
                  <a:pt x="0" y="411480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TextBox 16"/>
          <p:cNvSpPr txBox="1"/>
          <p:nvPr/>
        </p:nvSpPr>
        <p:spPr>
          <a:xfrm>
            <a:off x="1028700" y="800100"/>
            <a:ext cx="11239500" cy="1372171"/>
          </a:xfrm>
          <a:prstGeom prst="rect">
            <a:avLst/>
          </a:prstGeom>
        </p:spPr>
        <p:txBody>
          <a:bodyPr wrap="square" lIns="0" tIns="0" rIns="0" bIns="0" rtlCol="0" anchor="t">
            <a:spAutoFit/>
          </a:bodyPr>
          <a:lstStyle/>
          <a:p>
            <a:pPr marL="0" lvl="0" indent="0" algn="l">
              <a:lnSpc>
                <a:spcPts val="10743"/>
              </a:lnSpc>
              <a:spcBef>
                <a:spcPct val="0"/>
              </a:spcBef>
            </a:pPr>
            <a:r>
              <a:rPr lang="en-US" sz="7674" b="1" dirty="0" smtClean="0">
                <a:solidFill>
                  <a:srgbClr val="000000"/>
                </a:solidFill>
                <a:latin typeface="Poppins Bold"/>
                <a:ea typeface="Poppins Bold"/>
                <a:cs typeface="Poppins Bold"/>
                <a:sym typeface="Poppins Bold"/>
              </a:rPr>
              <a:t>Findings and Result</a:t>
            </a:r>
            <a:endParaRPr lang="en-US" sz="7674" b="1" dirty="0">
              <a:solidFill>
                <a:srgbClr val="000000"/>
              </a:solidFill>
              <a:latin typeface="Poppins Bold"/>
              <a:ea typeface="Poppins Bold"/>
              <a:cs typeface="Poppins Bold"/>
              <a:sym typeface="Poppins Bold"/>
            </a:endParaRPr>
          </a:p>
        </p:txBody>
      </p:sp>
      <p:sp>
        <p:nvSpPr>
          <p:cNvPr id="28" name="Rectangle 27"/>
          <p:cNvSpPr/>
          <p:nvPr/>
        </p:nvSpPr>
        <p:spPr>
          <a:xfrm>
            <a:off x="1028700" y="2575683"/>
            <a:ext cx="7505700" cy="5509200"/>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Adoption of AI in Bangladeshi Research</a:t>
            </a:r>
          </a:p>
          <a:p>
            <a:pPr marL="342900" marR="0" lvl="0" indent="-342900">
              <a:buSzPts val="1000"/>
              <a:buFont typeface="Symbol" panose="05050102010706020507" pitchFamily="18" charset="2"/>
              <a:buChar char=""/>
              <a:tabLst>
                <a:tab pos="457200" algn="l"/>
              </a:tabLst>
            </a:pPr>
            <a:r>
              <a:rPr lang="en-US" sz="3200" dirty="0">
                <a:latin typeface="Times New Roman" panose="02020603050405020304" pitchFamily="18" charset="0"/>
                <a:ea typeface="Times New Roman" panose="02020603050405020304" pitchFamily="18" charset="0"/>
              </a:rPr>
              <a:t>AI adoption in Bangladesh has gradually increased over the past five years.</a:t>
            </a:r>
          </a:p>
          <a:p>
            <a:pPr marL="342900" marR="0" lvl="0" indent="-342900">
              <a:buSzPts val="1000"/>
              <a:buFont typeface="Symbol" panose="05050102010706020507" pitchFamily="18" charset="2"/>
              <a:buChar char=""/>
              <a:tabLst>
                <a:tab pos="457200" algn="l"/>
              </a:tabLst>
            </a:pPr>
            <a:r>
              <a:rPr lang="en-US" sz="3200" dirty="0">
                <a:latin typeface="Times New Roman" panose="02020603050405020304" pitchFamily="18" charset="0"/>
                <a:ea typeface="Times New Roman" panose="02020603050405020304" pitchFamily="18" charset="0"/>
              </a:rPr>
              <a:t>Adoption remains limited to a few disciplines and is mostly project-based.</a:t>
            </a:r>
          </a:p>
          <a:p>
            <a:pPr marL="342900" marR="0" lvl="0" indent="-342900">
              <a:buSzPts val="1000"/>
              <a:buFont typeface="Symbol" panose="05050102010706020507" pitchFamily="18" charset="2"/>
              <a:buChar char=""/>
              <a:tabLst>
                <a:tab pos="457200" algn="l"/>
              </a:tabLst>
            </a:pPr>
            <a:r>
              <a:rPr lang="en-US" sz="3200" dirty="0">
                <a:latin typeface="Times New Roman" panose="02020603050405020304" pitchFamily="18" charset="0"/>
                <a:ea typeface="Times New Roman" panose="02020603050405020304" pitchFamily="18" charset="0"/>
              </a:rPr>
              <a:t>Growth driven by collaborations with international partners and donor-funded initiatives.</a:t>
            </a:r>
          </a:p>
          <a:p>
            <a:pPr marL="342900" marR="0" lvl="0" indent="-342900">
              <a:buSzPts val="1000"/>
              <a:buFont typeface="Symbol" panose="05050102010706020507" pitchFamily="18" charset="2"/>
              <a:buChar char=""/>
              <a:tabLst>
                <a:tab pos="457200" algn="l"/>
              </a:tabLst>
            </a:pPr>
            <a:r>
              <a:rPr lang="en-US" sz="3200" dirty="0">
                <a:latin typeface="Times New Roman" panose="02020603050405020304" pitchFamily="18" charset="0"/>
                <a:ea typeface="Times New Roman" panose="02020603050405020304" pitchFamily="18" charset="0"/>
              </a:rPr>
              <a:t>Overall use of AI still modest compared to global standards due to resource limitations.</a:t>
            </a:r>
            <a:endParaRPr lang="en-US" sz="3200" dirty="0">
              <a:effectLst/>
              <a:latin typeface="Times New Roman" panose="02020603050405020304" pitchFamily="18" charset="0"/>
              <a:ea typeface="Times New Roman" panose="02020603050405020304" pitchFamily="18" charset="0"/>
            </a:endParaRPr>
          </a:p>
        </p:txBody>
      </p:sp>
      <p:sp>
        <p:nvSpPr>
          <p:cNvPr id="29" name="Rectangle 28"/>
          <p:cNvSpPr/>
          <p:nvPr/>
        </p:nvSpPr>
        <p:spPr>
          <a:xfrm>
            <a:off x="8657164" y="2214132"/>
            <a:ext cx="9144000" cy="6266459"/>
          </a:xfrm>
          <a:prstGeom prst="rect">
            <a:avLst/>
          </a:prstGeom>
        </p:spPr>
        <p:txBody>
          <a:bodyPr>
            <a:spAutoFit/>
          </a:bodyPr>
          <a:lstStyle/>
          <a:p>
            <a:pPr>
              <a:lnSpc>
                <a:spcPct val="107000"/>
              </a:lnSpc>
              <a:spcBef>
                <a:spcPts val="200"/>
              </a:spcBef>
            </a:pPr>
            <a:r>
              <a:rPr lang="en-US" sz="2800" b="1" i="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Agriculture</a:t>
            </a:r>
          </a:p>
          <a:p>
            <a:pPr marL="342900" marR="0" lvl="0" indent="-342900">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rPr>
              <a:t>AI used to predict crop yields, detect pests, and optimize irrigation.</a:t>
            </a:r>
          </a:p>
          <a:p>
            <a:pPr marL="342900" marR="0" lvl="0" indent="-342900">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rPr>
              <a:t>Contributes to addressing food security challenges in an agriculture-dependent economy.</a:t>
            </a:r>
          </a:p>
          <a:p>
            <a:pPr>
              <a:lnSpc>
                <a:spcPct val="107000"/>
              </a:lnSpc>
              <a:spcBef>
                <a:spcPts val="200"/>
              </a:spcBef>
            </a:pPr>
            <a:r>
              <a:rPr lang="en-US" sz="2800" b="1" i="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Healthcare</a:t>
            </a:r>
          </a:p>
          <a:p>
            <a:pPr marL="342900" marR="0" lvl="0" indent="-342900">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rPr>
              <a:t>AI-driven diagnostic tools (e.g., image recognition for TB and cancer) improve speed and accuracy of diagnosis.</a:t>
            </a:r>
          </a:p>
          <a:p>
            <a:pPr marL="342900" marR="0" lvl="0" indent="-342900">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rPr>
              <a:t>Enhances the effectiveness of medical services.</a:t>
            </a:r>
          </a:p>
          <a:p>
            <a:pPr>
              <a:lnSpc>
                <a:spcPct val="107000"/>
              </a:lnSpc>
              <a:spcBef>
                <a:spcPts val="200"/>
              </a:spcBef>
            </a:pPr>
            <a:r>
              <a:rPr lang="en-US" sz="2800" b="1" i="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Environment</a:t>
            </a:r>
          </a:p>
          <a:p>
            <a:pPr marL="342900" marR="0" lvl="0" indent="-342900">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rPr>
              <a:t>AI applied in climate data analysis, flood forecasting, and air quality monitoring.</a:t>
            </a:r>
          </a:p>
          <a:p>
            <a:pPr marL="342900" marR="0" lvl="0" indent="-342900">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rPr>
              <a:t>Supports climate resilience in a country vulnerable to environmental risks.</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2476500"/>
            <a:ext cx="8191500" cy="4524315"/>
          </a:xfrm>
          <a:prstGeom prst="rect">
            <a:avLst/>
          </a:prstGeom>
        </p:spPr>
        <p:txBody>
          <a:bodyPr wrap="square">
            <a:spAutoFit/>
          </a:bodyPr>
          <a:lstStyle/>
          <a:p>
            <a:r>
              <a:rPr lang="en-US" sz="3200" b="1" dirty="0">
                <a:solidFill>
                  <a:srgbClr val="7030A0"/>
                </a:solidFill>
                <a:latin typeface="Times New Roman" panose="02020603050405020304" pitchFamily="18" charset="0"/>
                <a:ea typeface="Times New Roman" panose="02020603050405020304" pitchFamily="18" charset="0"/>
              </a:rPr>
              <a:t>Institutional and Infrastructural Barriers</a:t>
            </a:r>
          </a:p>
          <a:p>
            <a:pPr marL="342900" marR="0" lvl="0" indent="-342900">
              <a:buSzPts val="1000"/>
              <a:buFont typeface="Symbol" panose="05050102010706020507" pitchFamily="18" charset="2"/>
              <a:buChar char=""/>
              <a:tabLst>
                <a:tab pos="457200" algn="l"/>
              </a:tabLst>
            </a:pPr>
            <a:r>
              <a:rPr lang="en-US" sz="3200" dirty="0">
                <a:latin typeface="Times New Roman" panose="02020603050405020304" pitchFamily="18" charset="0"/>
                <a:ea typeface="Times New Roman" panose="02020603050405020304" pitchFamily="18" charset="0"/>
              </a:rPr>
              <a:t>Limited computational infrastructure and research labs.</a:t>
            </a:r>
          </a:p>
          <a:p>
            <a:pPr marL="342900" marR="0" lvl="0" indent="-342900">
              <a:buSzPts val="1000"/>
              <a:buFont typeface="Symbol" panose="05050102010706020507" pitchFamily="18" charset="2"/>
              <a:buChar char=""/>
              <a:tabLst>
                <a:tab pos="457200" algn="l"/>
              </a:tabLst>
            </a:pPr>
            <a:r>
              <a:rPr lang="en-US" sz="3200" dirty="0">
                <a:latin typeface="Times New Roman" panose="02020603050405020304" pitchFamily="18" charset="0"/>
                <a:ea typeface="Times New Roman" panose="02020603050405020304" pitchFamily="18" charset="0"/>
              </a:rPr>
              <a:t>Poor access to high-quality datasets.</a:t>
            </a:r>
          </a:p>
          <a:p>
            <a:pPr marL="342900" marR="0" lvl="0" indent="-342900">
              <a:buSzPts val="1000"/>
              <a:buFont typeface="Symbol" panose="05050102010706020507" pitchFamily="18" charset="2"/>
              <a:buChar char=""/>
              <a:tabLst>
                <a:tab pos="457200" algn="l"/>
              </a:tabLst>
            </a:pPr>
            <a:r>
              <a:rPr lang="en-US" sz="3200" dirty="0">
                <a:latin typeface="Times New Roman" panose="02020603050405020304" pitchFamily="18" charset="0"/>
                <a:ea typeface="Times New Roman" panose="02020603050405020304" pitchFamily="18" charset="0"/>
              </a:rPr>
              <a:t>Inadequate funding for AI research.</a:t>
            </a:r>
          </a:p>
          <a:p>
            <a:pPr marL="342900" marR="0" lvl="0" indent="-342900">
              <a:buSzPts val="1000"/>
              <a:buFont typeface="Symbol" panose="05050102010706020507" pitchFamily="18" charset="2"/>
              <a:buChar char=""/>
              <a:tabLst>
                <a:tab pos="457200" algn="l"/>
              </a:tabLst>
            </a:pPr>
            <a:r>
              <a:rPr lang="en-US" sz="3200" dirty="0">
                <a:latin typeface="Times New Roman" panose="02020603050405020304" pitchFamily="18" charset="0"/>
                <a:ea typeface="Times New Roman" panose="02020603050405020304" pitchFamily="18" charset="0"/>
              </a:rPr>
              <a:t>Shortage of trained professionals in AI and data science.</a:t>
            </a:r>
          </a:p>
          <a:p>
            <a:pPr marL="342900" marR="0" lvl="0" indent="-342900">
              <a:buSzPts val="1000"/>
              <a:buFont typeface="Symbol" panose="05050102010706020507" pitchFamily="18" charset="2"/>
              <a:buChar char=""/>
              <a:tabLst>
                <a:tab pos="457200" algn="l"/>
              </a:tabLst>
            </a:pPr>
            <a:r>
              <a:rPr lang="en-US" sz="3200" dirty="0">
                <a:latin typeface="Times New Roman" panose="02020603050405020304" pitchFamily="18" charset="0"/>
                <a:ea typeface="Times New Roman" panose="02020603050405020304" pitchFamily="18" charset="0"/>
              </a:rPr>
              <a:t>These factors slow the development of a robust AI research ecosystem.</a:t>
            </a:r>
            <a:endParaRPr lang="en-US" sz="32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9220200" y="2476500"/>
            <a:ext cx="7019925" cy="6555641"/>
          </a:xfrm>
          <a:prstGeom prst="rect">
            <a:avLst/>
          </a:prstGeom>
        </p:spPr>
        <p:txBody>
          <a:bodyPr wrap="square">
            <a:spAutoFit/>
          </a:bodyPr>
          <a:lstStyle/>
          <a:p>
            <a:r>
              <a:rPr lang="en-US" sz="2800" b="1" dirty="0">
                <a:solidFill>
                  <a:srgbClr val="C00000"/>
                </a:solidFill>
                <a:latin typeface="Times New Roman" panose="02020603050405020304" pitchFamily="18" charset="0"/>
                <a:ea typeface="Times New Roman" panose="02020603050405020304" pitchFamily="18" charset="0"/>
              </a:rPr>
              <a:t>Stakeholders’ Perceptions and Attitudes</a:t>
            </a:r>
          </a:p>
          <a:p>
            <a:pPr marL="342900" marR="0" lvl="0" indent="-342900">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rPr>
              <a:t>Researchers, policymakers, and industry representatives are cautiously optimistic about AI integration.</a:t>
            </a:r>
          </a:p>
          <a:p>
            <a:pPr marL="342900" marR="0" lvl="0" indent="-342900">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rPr>
              <a:t>Recognize AI’s potential to address national challenges in health, food security, and climate change.</a:t>
            </a:r>
          </a:p>
          <a:p>
            <a:pPr marL="342900" marR="0" lvl="0" indent="-342900">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rPr>
              <a:t>Concerns raised about sustainability, ethical risks, and financial costs.</a:t>
            </a:r>
          </a:p>
          <a:p>
            <a:pPr marL="342900" marR="0" lvl="0" indent="-342900">
              <a:buSzPts val="1000"/>
              <a:buFont typeface="Symbol" panose="05050102010706020507" pitchFamily="18" charset="2"/>
              <a:buChar char=""/>
              <a:tabLst>
                <a:tab pos="457200" algn="l"/>
              </a:tabLst>
            </a:pPr>
            <a:r>
              <a:rPr lang="en-US" sz="2800" dirty="0">
                <a:latin typeface="Times New Roman" panose="02020603050405020304" pitchFamily="18" charset="0"/>
                <a:ea typeface="Times New Roman" panose="02020603050405020304" pitchFamily="18" charset="0"/>
              </a:rPr>
              <a:t>Emphasize the need for:</a:t>
            </a:r>
          </a:p>
          <a:p>
            <a:pPr marL="742950" marR="0" lvl="1" indent="-285750">
              <a:buSzPts val="1000"/>
              <a:buFont typeface="Courier New" panose="02070309020205020404" pitchFamily="49" charset="0"/>
              <a:buChar char="o"/>
              <a:tabLst>
                <a:tab pos="9144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Stronger collaboration among academia, government, and industry.</a:t>
            </a:r>
          </a:p>
          <a:p>
            <a:pPr marL="742950" marR="0" lvl="1" indent="-285750">
              <a:buSzPts val="1000"/>
              <a:buFont typeface="Courier New" panose="02070309020205020404" pitchFamily="49" charset="0"/>
              <a:buChar char="o"/>
              <a:tabLst>
                <a:tab pos="9144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Policy support and targeted investment.</a:t>
            </a:r>
          </a:p>
          <a:p>
            <a:pPr marL="742950" marR="0" lvl="1" indent="-285750">
              <a:buSzPts val="1000"/>
              <a:buFont typeface="Courier New" panose="02070309020205020404" pitchFamily="49" charset="0"/>
              <a:buChar char="o"/>
              <a:tabLst>
                <a:tab pos="9144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Capacity building and AI education initiatives.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16"/>
          <p:cNvSpPr txBox="1"/>
          <p:nvPr/>
        </p:nvSpPr>
        <p:spPr>
          <a:xfrm>
            <a:off x="1028700" y="800100"/>
            <a:ext cx="14058900" cy="1372171"/>
          </a:xfrm>
          <a:prstGeom prst="rect">
            <a:avLst/>
          </a:prstGeom>
        </p:spPr>
        <p:txBody>
          <a:bodyPr wrap="square" lIns="0" tIns="0" rIns="0" bIns="0" rtlCol="0" anchor="t">
            <a:spAutoFit/>
          </a:bodyPr>
          <a:lstStyle/>
          <a:p>
            <a:pPr marL="0" lvl="0" indent="0" algn="l">
              <a:lnSpc>
                <a:spcPts val="10743"/>
              </a:lnSpc>
              <a:spcBef>
                <a:spcPct val="0"/>
              </a:spcBef>
            </a:pPr>
            <a:r>
              <a:rPr lang="en-US" sz="7674" b="1" dirty="0" smtClean="0">
                <a:solidFill>
                  <a:srgbClr val="000000"/>
                </a:solidFill>
                <a:latin typeface="Poppins Bold"/>
                <a:ea typeface="Poppins Bold"/>
                <a:cs typeface="Poppins Bold"/>
                <a:sym typeface="Poppins Bold"/>
              </a:rPr>
              <a:t>Findings and Result </a:t>
            </a:r>
            <a:r>
              <a:rPr lang="en-US" sz="7674" b="1" i="1" dirty="0" smtClean="0">
                <a:solidFill>
                  <a:srgbClr val="000000"/>
                </a:solidFill>
                <a:latin typeface="Poppins Bold"/>
                <a:ea typeface="Poppins Bold"/>
                <a:cs typeface="Poppins Bold"/>
                <a:sym typeface="Poppins Bold"/>
              </a:rPr>
              <a:t>contd…</a:t>
            </a:r>
            <a:endParaRPr lang="en-US" sz="7674" b="1" i="1" dirty="0">
              <a:solidFill>
                <a:srgbClr val="000000"/>
              </a:solidFill>
              <a:latin typeface="Poppins Bold"/>
              <a:ea typeface="Poppins Bold"/>
              <a:cs typeface="Poppins Bold"/>
              <a:sym typeface="Poppins Bold"/>
            </a:endParaRPr>
          </a:p>
        </p:txBody>
      </p:sp>
      <p:grpSp>
        <p:nvGrpSpPr>
          <p:cNvPr id="5" name="Group 2"/>
          <p:cNvGrpSpPr/>
          <p:nvPr/>
        </p:nvGrpSpPr>
        <p:grpSpPr>
          <a:xfrm>
            <a:off x="-2318102" y="8240048"/>
            <a:ext cx="8661823" cy="2046952"/>
            <a:chOff x="0" y="0"/>
            <a:chExt cx="2281303" cy="1357780"/>
          </a:xfrm>
        </p:grpSpPr>
        <p:sp>
          <p:nvSpPr>
            <p:cNvPr id="6" name="Freeform 3"/>
            <p:cNvSpPr/>
            <p:nvPr/>
          </p:nvSpPr>
          <p:spPr>
            <a:xfrm>
              <a:off x="0" y="0"/>
              <a:ext cx="2281303" cy="1357780"/>
            </a:xfrm>
            <a:custGeom>
              <a:avLst/>
              <a:gdLst/>
              <a:ahLst/>
              <a:cxnLst/>
              <a:rect l="l" t="t" r="r" b="b"/>
              <a:pathLst>
                <a:path w="2281303" h="1357780">
                  <a:moveTo>
                    <a:pt x="0" y="0"/>
                  </a:moveTo>
                  <a:lnTo>
                    <a:pt x="2281303" y="0"/>
                  </a:lnTo>
                  <a:lnTo>
                    <a:pt x="2281303" y="1357780"/>
                  </a:lnTo>
                  <a:lnTo>
                    <a:pt x="0" y="1357780"/>
                  </a:lnTo>
                  <a:close/>
                </a:path>
              </a:pathLst>
            </a:custGeom>
            <a:solidFill>
              <a:srgbClr val="EAD6B8"/>
            </a:solidFill>
          </p:spPr>
        </p:sp>
        <p:sp>
          <p:nvSpPr>
            <p:cNvPr id="7" name="TextBox 4"/>
            <p:cNvSpPr txBox="1"/>
            <p:nvPr/>
          </p:nvSpPr>
          <p:spPr>
            <a:xfrm>
              <a:off x="0" y="-47625"/>
              <a:ext cx="2281303" cy="1405405"/>
            </a:xfrm>
            <a:prstGeom prst="rect">
              <a:avLst/>
            </a:prstGeom>
          </p:spPr>
          <p:txBody>
            <a:bodyPr lIns="50800" tIns="50800" rIns="50800" bIns="50800" rtlCol="0" anchor="ctr"/>
            <a:lstStyle/>
            <a:p>
              <a:pPr algn="ctr">
                <a:lnSpc>
                  <a:spcPts val="3012"/>
                </a:lnSpc>
              </a:pPr>
              <a:endParaRPr/>
            </a:p>
          </p:txBody>
        </p:sp>
      </p:grpSp>
      <p:grpSp>
        <p:nvGrpSpPr>
          <p:cNvPr id="8" name="Group 12"/>
          <p:cNvGrpSpPr/>
          <p:nvPr/>
        </p:nvGrpSpPr>
        <p:grpSpPr>
          <a:xfrm>
            <a:off x="16722081" y="1458500"/>
            <a:ext cx="1190712" cy="1190712"/>
            <a:chOff x="0" y="0"/>
            <a:chExt cx="812800" cy="812800"/>
          </a:xfrm>
        </p:grpSpPr>
        <p:sp>
          <p:nvSpPr>
            <p:cNvPr id="9"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D6B8"/>
            </a:solidFill>
          </p:spPr>
        </p:sp>
        <p:sp>
          <p:nvSpPr>
            <p:cNvPr id="10" name="TextBox 14"/>
            <p:cNvSpPr txBox="1"/>
            <p:nvPr/>
          </p:nvSpPr>
          <p:spPr>
            <a:xfrm>
              <a:off x="76200" y="28575"/>
              <a:ext cx="660400" cy="708025"/>
            </a:xfrm>
            <a:prstGeom prst="rect">
              <a:avLst/>
            </a:prstGeom>
          </p:spPr>
          <p:txBody>
            <a:bodyPr lIns="50800" tIns="50800" rIns="50800" bIns="50800" rtlCol="0" anchor="ctr"/>
            <a:lstStyle/>
            <a:p>
              <a:pPr algn="ctr">
                <a:lnSpc>
                  <a:spcPts val="3012"/>
                </a:lnSpc>
              </a:pPr>
              <a:endParaRPr/>
            </a:p>
          </p:txBody>
        </p:sp>
      </p:grpSp>
      <p:sp>
        <p:nvSpPr>
          <p:cNvPr id="11" name="Freeform 15"/>
          <p:cNvSpPr/>
          <p:nvPr/>
        </p:nvSpPr>
        <p:spPr>
          <a:xfrm flipV="1">
            <a:off x="15207460" y="-1721172"/>
            <a:ext cx="2618042" cy="4114800"/>
          </a:xfrm>
          <a:custGeom>
            <a:avLst/>
            <a:gdLst/>
            <a:ahLst/>
            <a:cxnLst/>
            <a:rect l="l" t="t" r="r" b="b"/>
            <a:pathLst>
              <a:path w="2618042" h="4114800">
                <a:moveTo>
                  <a:pt x="0" y="4114800"/>
                </a:moveTo>
                <a:lnTo>
                  <a:pt x="2618042" y="4114800"/>
                </a:lnTo>
                <a:lnTo>
                  <a:pt x="2618042" y="0"/>
                </a:lnTo>
                <a:lnTo>
                  <a:pt x="0" y="0"/>
                </a:lnTo>
                <a:lnTo>
                  <a:pt x="0" y="4114800"/>
                </a:lnTo>
                <a:close/>
              </a:path>
            </a:pathLst>
          </a:custGeom>
          <a:blipFill>
            <a:blip r:embed="rId2">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218337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rtlCol="0" anchor="t">
        <a:spAutoFit/>
      </a:bodyPr>
      <a:lstStyle>
        <a:defPPr>
          <a:lnSpc>
            <a:spcPts val="4397"/>
          </a:lnSpc>
          <a:spcBef>
            <a:spcPct val="0"/>
          </a:spcBef>
          <a:defRPr sz="3200" dirty="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119</TotalTime>
  <Words>1571</Words>
  <Application>Microsoft Office PowerPoint</Application>
  <PresentationFormat>Custom</PresentationFormat>
  <Paragraphs>180</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Times New Roman</vt:lpstr>
      <vt:lpstr>Calibri Light</vt:lpstr>
      <vt:lpstr>Futura</vt:lpstr>
      <vt:lpstr>Futura Italics</vt:lpstr>
      <vt:lpstr>Poppins Bold</vt:lpstr>
      <vt:lpstr>Courier New</vt:lpstr>
      <vt:lpstr>Inter</vt:lpstr>
      <vt:lpstr>Calibri</vt:lpstr>
      <vt:lpstr>Wingdings</vt:lpstr>
      <vt:lpstr>Symbol</vt:lpstr>
      <vt:lpstr>Inter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White Simple Research Proposal Presentation</dc:title>
  <cp:lastModifiedBy>lpc</cp:lastModifiedBy>
  <cp:revision>22</cp:revision>
  <dcterms:created xsi:type="dcterms:W3CDTF">2006-08-16T00:00:00Z</dcterms:created>
  <dcterms:modified xsi:type="dcterms:W3CDTF">2025-09-22T06:25:29Z</dcterms:modified>
  <dc:identifier>DAGzMFb9ekc</dc:identifier>
</cp:coreProperties>
</file>