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75" r:id="rId3"/>
    <p:sldId id="257" r:id="rId4"/>
    <p:sldId id="259" r:id="rId5"/>
    <p:sldId id="260" r:id="rId6"/>
    <p:sldId id="262" r:id="rId7"/>
    <p:sldId id="265" r:id="rId8"/>
    <p:sldId id="266" r:id="rId9"/>
    <p:sldId id="267" r:id="rId10"/>
    <p:sldId id="268" r:id="rId11"/>
    <p:sldId id="274" r:id="rId12"/>
    <p:sldId id="269" r:id="rId13"/>
    <p:sldId id="271" r:id="rId14"/>
    <p:sldId id="272" r:id="rId15"/>
    <p:sldId id="273" r:id="rId16"/>
    <p:sldId id="270" r:id="rId17"/>
  </p:sldIdLst>
  <p:sldSz cx="18288000" cy="10287000"/>
  <p:notesSz cx="6858000" cy="9144000"/>
  <p:embeddedFontLst>
    <p:embeddedFont>
      <p:font typeface="Segoe UI" panose="020B0502040204020203" pitchFamily="34" charset="0"/>
      <p:regular r:id="rId19"/>
      <p:bold r:id="rId20"/>
      <p:italic r:id="rId21"/>
      <p:boldItalic r:id="rId22"/>
    </p:embeddedFont>
    <p:embeddedFont>
      <p:font typeface="Inter Bold" panose="020B0604020202020204" charset="0"/>
      <p:regular r:id="rId23"/>
    </p:embeddedFont>
    <p:embeddedFont>
      <p:font typeface="Glacial Indifference Bold" panose="020B0604020202020204" charset="0"/>
      <p:regular r:id="rId24"/>
    </p:embeddedFont>
    <p:embeddedFont>
      <p:font typeface="Futura" panose="020B0604020202020204" charset="0"/>
      <p:regular r:id="rId25"/>
    </p:embeddedFont>
    <p:embeddedFont>
      <p:font typeface="Calibri" panose="020F0502020204030204" pitchFamily="34" charset="0"/>
      <p:regular r:id="rId26"/>
      <p:bold r:id="rId27"/>
      <p:italic r:id="rId28"/>
      <p:boldItalic r:id="rId29"/>
    </p:embeddedFont>
    <p:embeddedFont>
      <p:font typeface="Glacial Indifference Bold Italics" panose="020B0604020202020204" charset="0"/>
      <p:regular r:id="rId30"/>
    </p:embeddedFont>
    <p:embeddedFont>
      <p:font typeface="Futura Italics" panose="020B0604020202020204" charset="0"/>
      <p:regular r:id="rId31"/>
    </p:embeddedFont>
    <p:embeddedFont>
      <p:font typeface="Futura Bold"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22" autoAdjust="0"/>
  </p:normalViewPr>
  <p:slideViewPr>
    <p:cSldViewPr>
      <p:cViewPr>
        <p:scale>
          <a:sx n="50" d="100"/>
          <a:sy n="50" d="100"/>
        </p:scale>
        <p:origin x="294" y="6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21066-CCC0-4FEF-A4C2-DF51C94341C8}" type="datetimeFigureOut">
              <a:rPr lang="en-US" smtClean="0"/>
              <a:t>9/22/2025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A56010-88AE-4B1E-8FC9-3F99E32663E5}" type="slidenum">
              <a:rPr lang="en-US" smtClean="0"/>
              <a:t>‹#›</a:t>
            </a:fld>
            <a:endParaRPr lang="en-US"/>
          </a:p>
        </p:txBody>
      </p:sp>
    </p:spTree>
    <p:extLst>
      <p:ext uri="{BB962C8B-B14F-4D97-AF65-F5344CB8AC3E}">
        <p14:creationId xmlns:p14="http://schemas.microsoft.com/office/powerpoint/2010/main" val="834062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56010-88AE-4B1E-8FC9-3F99E32663E5}" type="slidenum">
              <a:rPr lang="en-US" smtClean="0"/>
              <a:t>9</a:t>
            </a:fld>
            <a:endParaRPr lang="en-US"/>
          </a:p>
        </p:txBody>
      </p:sp>
    </p:spTree>
    <p:extLst>
      <p:ext uri="{BB962C8B-B14F-4D97-AF65-F5344CB8AC3E}">
        <p14:creationId xmlns:p14="http://schemas.microsoft.com/office/powerpoint/2010/main" val="2915280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92370" y="792370"/>
            <a:ext cx="472661" cy="47266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sp>
        <p:nvSpPr>
          <p:cNvPr id="5" name="AutoShape 5"/>
          <p:cNvSpPr/>
          <p:nvPr/>
        </p:nvSpPr>
        <p:spPr>
          <a:xfrm>
            <a:off x="17364075" y="6915141"/>
            <a:ext cx="0" cy="2610617"/>
          </a:xfrm>
          <a:prstGeom prst="line">
            <a:avLst/>
          </a:prstGeom>
          <a:ln w="123825" cap="flat">
            <a:solidFill>
              <a:srgbClr val="BBC8B1"/>
            </a:solidFill>
            <a:prstDash val="sysDot"/>
            <a:headEnd type="none" w="sm" len="sm"/>
            <a:tailEnd type="none" w="sm" len="sm"/>
          </a:ln>
        </p:spPr>
      </p:sp>
      <p:grpSp>
        <p:nvGrpSpPr>
          <p:cNvPr id="6" name="Group 6"/>
          <p:cNvGrpSpPr/>
          <p:nvPr/>
        </p:nvGrpSpPr>
        <p:grpSpPr>
          <a:xfrm>
            <a:off x="13756206" y="-514350"/>
            <a:ext cx="6163724" cy="3086100"/>
            <a:chOff x="0" y="0"/>
            <a:chExt cx="1623368" cy="812800"/>
          </a:xfrm>
        </p:grpSpPr>
        <p:sp>
          <p:nvSpPr>
            <p:cNvPr id="7" name="Freeform 7"/>
            <p:cNvSpPr/>
            <p:nvPr/>
          </p:nvSpPr>
          <p:spPr>
            <a:xfrm>
              <a:off x="0" y="0"/>
              <a:ext cx="1623368" cy="812800"/>
            </a:xfrm>
            <a:custGeom>
              <a:avLst/>
              <a:gdLst/>
              <a:ahLst/>
              <a:cxnLst/>
              <a:rect l="l" t="t" r="r" b="b"/>
              <a:pathLst>
                <a:path w="1623368" h="812800">
                  <a:moveTo>
                    <a:pt x="0" y="0"/>
                  </a:moveTo>
                  <a:lnTo>
                    <a:pt x="1623368" y="0"/>
                  </a:lnTo>
                  <a:lnTo>
                    <a:pt x="1623368" y="812800"/>
                  </a:lnTo>
                  <a:lnTo>
                    <a:pt x="0" y="812800"/>
                  </a:lnTo>
                  <a:close/>
                </a:path>
              </a:pathLst>
            </a:custGeom>
            <a:solidFill>
              <a:srgbClr val="EAEBE9"/>
            </a:solidFill>
          </p:spPr>
        </p:sp>
        <p:sp>
          <p:nvSpPr>
            <p:cNvPr id="8" name="TextBox 8"/>
            <p:cNvSpPr txBox="1"/>
            <p:nvPr/>
          </p:nvSpPr>
          <p:spPr>
            <a:xfrm>
              <a:off x="0" y="-47625"/>
              <a:ext cx="1623368" cy="860425"/>
            </a:xfrm>
            <a:prstGeom prst="rect">
              <a:avLst/>
            </a:prstGeom>
          </p:spPr>
          <p:txBody>
            <a:bodyPr lIns="50800" tIns="50800" rIns="50800" bIns="50800" rtlCol="0" anchor="ctr"/>
            <a:lstStyle/>
            <a:p>
              <a:pPr algn="ctr">
                <a:lnSpc>
                  <a:spcPts val="3012"/>
                </a:lnSpc>
              </a:pPr>
              <a:endParaRPr/>
            </a:p>
          </p:txBody>
        </p:sp>
      </p:grpSp>
      <p:grpSp>
        <p:nvGrpSpPr>
          <p:cNvPr id="9" name="Group 9"/>
          <p:cNvGrpSpPr/>
          <p:nvPr/>
        </p:nvGrpSpPr>
        <p:grpSpPr>
          <a:xfrm>
            <a:off x="-2582136" y="8362283"/>
            <a:ext cx="7059741" cy="3086100"/>
            <a:chOff x="0" y="0"/>
            <a:chExt cx="1859356" cy="812800"/>
          </a:xfrm>
        </p:grpSpPr>
        <p:sp>
          <p:nvSpPr>
            <p:cNvPr id="10" name="Freeform 10"/>
            <p:cNvSpPr/>
            <p:nvPr/>
          </p:nvSpPr>
          <p:spPr>
            <a:xfrm>
              <a:off x="0" y="0"/>
              <a:ext cx="1859356" cy="812800"/>
            </a:xfrm>
            <a:custGeom>
              <a:avLst/>
              <a:gdLst/>
              <a:ahLst/>
              <a:cxnLst/>
              <a:rect l="l" t="t" r="r" b="b"/>
              <a:pathLst>
                <a:path w="1859356" h="812800">
                  <a:moveTo>
                    <a:pt x="0" y="0"/>
                  </a:moveTo>
                  <a:lnTo>
                    <a:pt x="1859356" y="0"/>
                  </a:lnTo>
                  <a:lnTo>
                    <a:pt x="1859356" y="812800"/>
                  </a:lnTo>
                  <a:lnTo>
                    <a:pt x="0" y="812800"/>
                  </a:lnTo>
                  <a:close/>
                </a:path>
              </a:pathLst>
            </a:custGeom>
            <a:solidFill>
              <a:srgbClr val="EAEBE9"/>
            </a:solidFill>
          </p:spPr>
        </p:sp>
        <p:sp>
          <p:nvSpPr>
            <p:cNvPr id="11" name="TextBox 11"/>
            <p:cNvSpPr txBox="1"/>
            <p:nvPr/>
          </p:nvSpPr>
          <p:spPr>
            <a:xfrm>
              <a:off x="0" y="-47625"/>
              <a:ext cx="1859356" cy="860425"/>
            </a:xfrm>
            <a:prstGeom prst="rect">
              <a:avLst/>
            </a:prstGeom>
          </p:spPr>
          <p:txBody>
            <a:bodyPr lIns="50800" tIns="50800" rIns="50800" bIns="50800" rtlCol="0" anchor="ctr"/>
            <a:lstStyle/>
            <a:p>
              <a:pPr algn="ctr">
                <a:lnSpc>
                  <a:spcPts val="3012"/>
                </a:lnSpc>
              </a:pPr>
              <a:endParaRPr/>
            </a:p>
          </p:txBody>
        </p:sp>
      </p:grpSp>
      <p:sp>
        <p:nvSpPr>
          <p:cNvPr id="12" name="TextBox 12"/>
          <p:cNvSpPr txBox="1"/>
          <p:nvPr/>
        </p:nvSpPr>
        <p:spPr>
          <a:xfrm>
            <a:off x="1771519" y="3012727"/>
            <a:ext cx="14744962" cy="2492990"/>
          </a:xfrm>
          <a:prstGeom prst="rect">
            <a:avLst/>
          </a:prstGeom>
        </p:spPr>
        <p:txBody>
          <a:bodyPr lIns="0" tIns="0" rIns="0" bIns="0" rtlCol="0" anchor="t">
            <a:spAutoFit/>
          </a:bodyPr>
          <a:lstStyle/>
          <a:p>
            <a:pPr lvl="0" algn="ctr"/>
            <a:r>
              <a:rPr lang="en-US" sz="5400" b="1" dirty="0"/>
              <a:t>Understanding Copyright Ownership for GenAI-generated Text in ETDs: Legal Framework and Challenges in Bangladesh</a:t>
            </a:r>
            <a:endParaRPr lang="en-US" sz="5400" b="1" dirty="0">
              <a:solidFill>
                <a:srgbClr val="5F6F52"/>
              </a:solidFill>
              <a:latin typeface="Glacial Indifference Bold"/>
              <a:ea typeface="Glacial Indifference Bold"/>
              <a:cs typeface="Glacial Indifference Bold"/>
              <a:sym typeface="Glacial Indifference Bold"/>
            </a:endParaRPr>
          </a:p>
        </p:txBody>
      </p:sp>
      <p:sp>
        <p:nvSpPr>
          <p:cNvPr id="13" name="TextBox 13"/>
          <p:cNvSpPr txBox="1"/>
          <p:nvPr/>
        </p:nvSpPr>
        <p:spPr>
          <a:xfrm>
            <a:off x="1771519" y="6260447"/>
            <a:ext cx="14744962" cy="2513509"/>
          </a:xfrm>
          <a:prstGeom prst="rect">
            <a:avLst/>
          </a:prstGeom>
        </p:spPr>
        <p:txBody>
          <a:bodyPr lIns="0" tIns="0" rIns="0" bIns="0" rtlCol="0" anchor="t">
            <a:spAutoFit/>
          </a:bodyPr>
          <a:lstStyle/>
          <a:p>
            <a:pPr marL="0" lvl="0" indent="0" algn="ctr">
              <a:lnSpc>
                <a:spcPts val="4864"/>
              </a:lnSpc>
            </a:pPr>
            <a:r>
              <a:rPr lang="en-US" sz="3474" dirty="0" smtClean="0">
                <a:solidFill>
                  <a:srgbClr val="000000"/>
                </a:solidFill>
                <a:latin typeface="Futura"/>
                <a:ea typeface="Futura"/>
                <a:cs typeface="Futura"/>
                <a:sym typeface="Futura"/>
              </a:rPr>
              <a:t>Dr. Md. Zillur Rahman</a:t>
            </a:r>
          </a:p>
          <a:p>
            <a:pPr marL="0" lvl="0" indent="0" algn="ctr">
              <a:lnSpc>
                <a:spcPts val="4864"/>
              </a:lnSpc>
            </a:pPr>
            <a:r>
              <a:rPr lang="en-US" sz="3474" dirty="0" smtClean="0">
                <a:solidFill>
                  <a:srgbClr val="000000"/>
                </a:solidFill>
                <a:latin typeface="Futura"/>
                <a:ea typeface="Futura"/>
                <a:cs typeface="Futura"/>
                <a:sym typeface="Futura"/>
              </a:rPr>
              <a:t>Librarian</a:t>
            </a:r>
          </a:p>
          <a:p>
            <a:pPr marL="0" lvl="0" indent="0" algn="ctr">
              <a:lnSpc>
                <a:spcPts val="4864"/>
              </a:lnSpc>
            </a:pPr>
            <a:r>
              <a:rPr lang="en-US" sz="3474" dirty="0" smtClean="0">
                <a:solidFill>
                  <a:srgbClr val="000000"/>
                </a:solidFill>
                <a:latin typeface="Futura"/>
                <a:ea typeface="Futura"/>
                <a:cs typeface="Futura"/>
                <a:sym typeface="Futura"/>
              </a:rPr>
              <a:t>Ahsanullah University of Science and Technology</a:t>
            </a:r>
          </a:p>
          <a:p>
            <a:pPr marL="0" lvl="0" indent="0" algn="ctr">
              <a:lnSpc>
                <a:spcPts val="4864"/>
              </a:lnSpc>
            </a:pPr>
            <a:r>
              <a:rPr lang="en-US" sz="3474" dirty="0" smtClean="0">
                <a:solidFill>
                  <a:srgbClr val="000000"/>
                </a:solidFill>
                <a:latin typeface="Futura"/>
                <a:ea typeface="Futura"/>
                <a:cs typeface="Futura"/>
                <a:sym typeface="Futura"/>
              </a:rPr>
              <a:t>zrahman@aust.edu</a:t>
            </a:r>
            <a:endParaRPr lang="en-US" sz="3474" dirty="0">
              <a:solidFill>
                <a:srgbClr val="000000"/>
              </a:solidFill>
              <a:latin typeface="Futura"/>
              <a:ea typeface="Futura"/>
              <a:cs typeface="Futura"/>
              <a:sym typeface="Futura"/>
            </a:endParaRPr>
          </a:p>
        </p:txBody>
      </p:sp>
      <p:sp>
        <p:nvSpPr>
          <p:cNvPr id="14" name="TextBox 14"/>
          <p:cNvSpPr txBox="1"/>
          <p:nvPr/>
        </p:nvSpPr>
        <p:spPr>
          <a:xfrm rot="5400000">
            <a:off x="-1620713" y="3921687"/>
            <a:ext cx="5422649" cy="564257"/>
          </a:xfrm>
          <a:prstGeom prst="rect">
            <a:avLst/>
          </a:prstGeom>
        </p:spPr>
        <p:txBody>
          <a:bodyPr wrap="square" lIns="0" tIns="0" rIns="0" bIns="0" rtlCol="0" anchor="t">
            <a:spAutoFit/>
          </a:bodyPr>
          <a:lstStyle/>
          <a:p>
            <a:pPr marL="0" lvl="0" indent="0" algn="l">
              <a:lnSpc>
                <a:spcPts val="4397"/>
              </a:lnSpc>
              <a:spcBef>
                <a:spcPct val="0"/>
              </a:spcBef>
            </a:pPr>
            <a:r>
              <a:rPr lang="en-US" sz="3141" i="1" dirty="0" smtClean="0">
                <a:solidFill>
                  <a:srgbClr val="465739"/>
                </a:solidFill>
                <a:latin typeface="Futura Italics"/>
                <a:ea typeface="Futura Italics"/>
                <a:cs typeface="Futura Italics"/>
                <a:sym typeface="Futura Italics"/>
              </a:rPr>
              <a:t>Exploring Global Connections</a:t>
            </a:r>
            <a:endParaRPr lang="en-US" sz="3141" i="1" dirty="0">
              <a:solidFill>
                <a:srgbClr val="465739"/>
              </a:solidFill>
              <a:latin typeface="Futura Italics"/>
              <a:ea typeface="Futura Italics"/>
              <a:cs typeface="Futura Italics"/>
              <a:sym typeface="Futura Italics"/>
            </a:endParaRPr>
          </a:p>
        </p:txBody>
      </p:sp>
      <p:sp>
        <p:nvSpPr>
          <p:cNvPr id="15" name="TextBox 15"/>
          <p:cNvSpPr txBox="1"/>
          <p:nvPr/>
        </p:nvSpPr>
        <p:spPr>
          <a:xfrm>
            <a:off x="11963401" y="8872110"/>
            <a:ext cx="5001070" cy="602729"/>
          </a:xfrm>
          <a:prstGeom prst="rect">
            <a:avLst/>
          </a:prstGeom>
        </p:spPr>
        <p:txBody>
          <a:bodyPr wrap="square" lIns="0" tIns="0" rIns="0" bIns="0" rtlCol="0" anchor="t">
            <a:spAutoFit/>
          </a:bodyPr>
          <a:lstStyle/>
          <a:p>
            <a:pPr marL="0" lvl="0" indent="0" algn="r">
              <a:lnSpc>
                <a:spcPts val="4677"/>
              </a:lnSpc>
              <a:spcBef>
                <a:spcPct val="0"/>
              </a:spcBef>
            </a:pPr>
            <a:r>
              <a:rPr lang="en-US" sz="3341" dirty="0" smtClean="0">
                <a:solidFill>
                  <a:srgbClr val="465739"/>
                </a:solidFill>
                <a:latin typeface="Futura"/>
                <a:ea typeface="Futura"/>
                <a:cs typeface="Futura"/>
                <a:sym typeface="Futura"/>
              </a:rPr>
              <a:t>25-26 </a:t>
            </a:r>
            <a:r>
              <a:rPr lang="en-US" sz="3341" dirty="0" smtClean="0">
                <a:solidFill>
                  <a:srgbClr val="465739"/>
                </a:solidFill>
                <a:latin typeface="Futura"/>
                <a:ea typeface="Futura"/>
                <a:cs typeface="Futura"/>
                <a:sym typeface="Futura"/>
              </a:rPr>
              <a:t>September, 2025</a:t>
            </a:r>
            <a:endParaRPr lang="en-US" sz="3341" dirty="0">
              <a:solidFill>
                <a:srgbClr val="465739"/>
              </a:solidFill>
              <a:latin typeface="Futura"/>
              <a:ea typeface="Futura"/>
              <a:cs typeface="Futura"/>
              <a:sym typeface="Futura"/>
            </a:endParaRPr>
          </a:p>
        </p:txBody>
      </p:sp>
      <p:pic>
        <p:nvPicPr>
          <p:cNvPr id="16" name="Picture 15"/>
          <p:cNvPicPr>
            <a:picLocks noChangeAspect="1"/>
          </p:cNvPicPr>
          <p:nvPr/>
        </p:nvPicPr>
        <p:blipFill>
          <a:blip r:embed="rId2"/>
          <a:stretch>
            <a:fillRect/>
          </a:stretch>
        </p:blipFill>
        <p:spPr>
          <a:xfrm>
            <a:off x="14463936" y="-120498"/>
            <a:ext cx="3624374" cy="237849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7022970" y="792370"/>
            <a:ext cx="472661" cy="472661"/>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p:spPr>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sp>
        <p:nvSpPr>
          <p:cNvPr id="12" name="TextBox 12"/>
          <p:cNvSpPr txBox="1"/>
          <p:nvPr/>
        </p:nvSpPr>
        <p:spPr>
          <a:xfrm>
            <a:off x="535244" y="611395"/>
            <a:ext cx="9994033" cy="1601553"/>
          </a:xfrm>
          <a:prstGeom prst="rect">
            <a:avLst/>
          </a:prstGeom>
        </p:spPr>
        <p:txBody>
          <a:bodyPr lIns="0" tIns="0" rIns="0" bIns="0" rtlCol="0" anchor="t">
            <a:spAutoFit/>
          </a:bodyPr>
          <a:lstStyle/>
          <a:p>
            <a:pPr marL="0" lvl="0" indent="0" algn="l">
              <a:lnSpc>
                <a:spcPts val="13050"/>
              </a:lnSpc>
              <a:spcBef>
                <a:spcPct val="0"/>
              </a:spcBef>
            </a:pPr>
            <a:r>
              <a:rPr lang="en-US" sz="9321" b="1" dirty="0" smtClean="0">
                <a:solidFill>
                  <a:srgbClr val="5F6F52"/>
                </a:solidFill>
                <a:latin typeface="Glacial Indifference Bold"/>
                <a:ea typeface="Glacial Indifference Bold"/>
                <a:cs typeface="Glacial Indifference Bold"/>
                <a:sym typeface="Glacial Indifference Bold"/>
              </a:rPr>
              <a:t>Results</a:t>
            </a:r>
            <a:endParaRPr lang="en-US" sz="9321" b="1" dirty="0">
              <a:solidFill>
                <a:srgbClr val="5F6F52"/>
              </a:solidFill>
              <a:latin typeface="Glacial Indifference Bold"/>
              <a:ea typeface="Glacial Indifference Bold"/>
              <a:cs typeface="Glacial Indifference Bold"/>
              <a:sym typeface="Glacial Indifference Bold"/>
            </a:endParaRPr>
          </a:p>
        </p:txBody>
      </p:sp>
      <p:sp>
        <p:nvSpPr>
          <p:cNvPr id="13" name="TextBox 13"/>
          <p:cNvSpPr txBox="1"/>
          <p:nvPr/>
        </p:nvSpPr>
        <p:spPr>
          <a:xfrm rot="5400000">
            <a:off x="14543207" y="3988368"/>
            <a:ext cx="5556010" cy="564257"/>
          </a:xfrm>
          <a:prstGeom prst="rect">
            <a:avLst/>
          </a:prstGeom>
        </p:spPr>
        <p:txBody>
          <a:bodyPr wrap="square" lIns="0" tIns="0" rIns="0" bIns="0" rtlCol="0" anchor="t">
            <a:spAutoFit/>
          </a:bodyPr>
          <a:lstStyle/>
          <a:p>
            <a:pPr marL="0" lvl="0" indent="0" algn="l">
              <a:lnSpc>
                <a:spcPts val="4397"/>
              </a:lnSpc>
              <a:spcBef>
                <a:spcPct val="0"/>
              </a:spcBef>
            </a:pPr>
            <a:r>
              <a:rPr lang="en-US" sz="3141" i="1" dirty="0" smtClean="0">
                <a:solidFill>
                  <a:srgbClr val="465739"/>
                </a:solidFill>
                <a:latin typeface="Futura Italics"/>
                <a:ea typeface="Futura Italics"/>
                <a:cs typeface="Futura Italics"/>
                <a:sym typeface="Futura Italics"/>
              </a:rPr>
              <a:t>Exploring Global Connections</a:t>
            </a:r>
            <a:endParaRPr lang="en-US" sz="3141" i="1" dirty="0">
              <a:solidFill>
                <a:srgbClr val="465739"/>
              </a:solidFill>
              <a:latin typeface="Futura Italics"/>
              <a:ea typeface="Futura Italics"/>
              <a:cs typeface="Futura Italics"/>
              <a:sym typeface="Futura Italics"/>
            </a:endParaRPr>
          </a:p>
        </p:txBody>
      </p:sp>
      <p:sp>
        <p:nvSpPr>
          <p:cNvPr id="14" name="Rectangle 13"/>
          <p:cNvSpPr/>
          <p:nvPr/>
        </p:nvSpPr>
        <p:spPr>
          <a:xfrm>
            <a:off x="1981200" y="2225648"/>
            <a:ext cx="13335000" cy="6526210"/>
          </a:xfrm>
          <a:prstGeom prst="rect">
            <a:avLst/>
          </a:prstGeom>
        </p:spPr>
        <p:txBody>
          <a:bodyPr wrap="square">
            <a:spAutoFit/>
          </a:bodyPr>
          <a:lstStyle/>
          <a:p>
            <a:pPr marL="457200" indent="-457200" algn="just">
              <a:lnSpc>
                <a:spcPct val="107000"/>
              </a:lnSpc>
              <a:buFont typeface="+mj-lt"/>
              <a:buAutoNum type="arabicPeriod"/>
            </a:pPr>
            <a:r>
              <a:rPr lang="en-US" sz="28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research found that current copyright laws in Bangladesh do not specifically address the issue of content created by AI. </a:t>
            </a:r>
            <a:endParaRPr lang="en-US" sz="28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lnSpc>
                <a:spcPct val="107000"/>
              </a:lnSpc>
              <a:buFont typeface="+mj-lt"/>
              <a:buAutoNum type="arabicPeriod"/>
            </a:pPr>
            <a:r>
              <a:rPr lang="en-US" sz="28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According </a:t>
            </a:r>
            <a:r>
              <a:rPr lang="en-US" sz="28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 the Copyright Act of 2000, only human creators are recognized as authors, leaving a gap in the law when it comes to works generated by machines (Bangladesh Copyright Act, 2000). </a:t>
            </a:r>
            <a:endParaRPr lang="en-US" sz="28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lnSpc>
                <a:spcPct val="107000"/>
              </a:lnSpc>
              <a:buFont typeface="+mj-lt"/>
              <a:buAutoNum type="arabicPeriod"/>
            </a:pPr>
            <a:r>
              <a:rPr lang="en-US" sz="28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Legal </a:t>
            </a:r>
            <a:r>
              <a:rPr lang="en-US" sz="28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experts interviewed for the study agree that it’s unclear who should own the rights to AI-generated content—whether it should be the person who created the AI, the person using the AI, or the institution that owns the AI. </a:t>
            </a:r>
            <a:endParaRPr lang="en-US" sz="28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lnSpc>
                <a:spcPct val="107000"/>
              </a:lnSpc>
              <a:buFont typeface="+mj-lt"/>
              <a:buAutoNum type="arabicPeriod"/>
            </a:pPr>
            <a:r>
              <a:rPr lang="en-US" sz="28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Furthermore</a:t>
            </a:r>
            <a:r>
              <a:rPr lang="en-US" sz="28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many universities in Bangladesh do not have clear policies for handling AI-generated text in ETDs, which could lead to issues like plagiarism or unintentional copyright violations. </a:t>
            </a:r>
            <a:endParaRPr lang="en-US" sz="28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lnSpc>
                <a:spcPct val="107000"/>
              </a:lnSpc>
              <a:buFont typeface="+mj-lt"/>
              <a:buAutoNum type="arabicPeriod"/>
            </a:pPr>
            <a:r>
              <a:rPr lang="en-US" sz="28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Additionally</a:t>
            </a:r>
            <a:r>
              <a:rPr lang="en-US" sz="28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plagiarism detection systems in Bangladesh’s academic institutions are often not equipped to identify AI-generated content, making it difficult to enforce copyright laws and uphold academic standards.</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p:cNvGrpSpPr/>
          <p:nvPr/>
        </p:nvGrpSpPr>
        <p:grpSpPr>
          <a:xfrm>
            <a:off x="-4041361" y="-2496160"/>
            <a:ext cx="15656483" cy="15656483"/>
            <a:chOff x="0" y="0"/>
            <a:chExt cx="812800" cy="812800"/>
          </a:xfrm>
        </p:grpSpPr>
        <p:sp>
          <p:nvSpPr>
            <p:cNvPr id="7"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BE9"/>
            </a:solidFill>
          </p:spPr>
        </p:sp>
        <p:sp>
          <p:nvSpPr>
            <p:cNvPr id="8" name="TextBox 4"/>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sp>
        <p:nvSpPr>
          <p:cNvPr id="2" name="TextBox 12"/>
          <p:cNvSpPr txBox="1"/>
          <p:nvPr/>
        </p:nvSpPr>
        <p:spPr>
          <a:xfrm>
            <a:off x="535244" y="611395"/>
            <a:ext cx="9994033" cy="1601553"/>
          </a:xfrm>
          <a:prstGeom prst="rect">
            <a:avLst/>
          </a:prstGeom>
        </p:spPr>
        <p:txBody>
          <a:bodyPr lIns="0" tIns="0" rIns="0" bIns="0" rtlCol="0" anchor="t">
            <a:spAutoFit/>
          </a:bodyPr>
          <a:lstStyle/>
          <a:p>
            <a:pPr marL="0" lvl="0" indent="0" algn="l">
              <a:lnSpc>
                <a:spcPts val="13050"/>
              </a:lnSpc>
              <a:spcBef>
                <a:spcPct val="0"/>
              </a:spcBef>
            </a:pPr>
            <a:r>
              <a:rPr lang="en-US" sz="9321" b="1" dirty="0" smtClean="0">
                <a:solidFill>
                  <a:srgbClr val="5F6F52"/>
                </a:solidFill>
                <a:latin typeface="Glacial Indifference Bold"/>
                <a:ea typeface="Glacial Indifference Bold"/>
                <a:cs typeface="Glacial Indifference Bold"/>
                <a:sym typeface="Glacial Indifference Bold"/>
              </a:rPr>
              <a:t>Results </a:t>
            </a:r>
            <a:r>
              <a:rPr lang="en-US" sz="9321" b="1" dirty="0" err="1" smtClean="0">
                <a:solidFill>
                  <a:srgbClr val="5F6F52"/>
                </a:solidFill>
                <a:latin typeface="Glacial Indifference Bold"/>
                <a:ea typeface="Glacial Indifference Bold"/>
                <a:cs typeface="Glacial Indifference Bold"/>
                <a:sym typeface="Glacial Indifference Bold"/>
              </a:rPr>
              <a:t>Contd</a:t>
            </a:r>
            <a:r>
              <a:rPr lang="en-US" sz="9321" b="1" dirty="0" smtClean="0">
                <a:solidFill>
                  <a:srgbClr val="5F6F52"/>
                </a:solidFill>
                <a:latin typeface="Glacial Indifference Bold"/>
                <a:ea typeface="Glacial Indifference Bold"/>
                <a:cs typeface="Glacial Indifference Bold"/>
                <a:sym typeface="Glacial Indifference Bold"/>
              </a:rPr>
              <a:t>…</a:t>
            </a:r>
            <a:endParaRPr lang="en-US" sz="9321" b="1" dirty="0">
              <a:solidFill>
                <a:srgbClr val="5F6F52"/>
              </a:solidFill>
              <a:latin typeface="Glacial Indifference Bold"/>
              <a:ea typeface="Glacial Indifference Bold"/>
              <a:cs typeface="Glacial Indifference Bold"/>
              <a:sym typeface="Glacial Indifference Bold"/>
            </a:endParaRPr>
          </a:p>
        </p:txBody>
      </p:sp>
      <p:sp>
        <p:nvSpPr>
          <p:cNvPr id="3" name="Rectangle 2"/>
          <p:cNvSpPr/>
          <p:nvPr/>
        </p:nvSpPr>
        <p:spPr>
          <a:xfrm>
            <a:off x="535244" y="2400300"/>
            <a:ext cx="8516947" cy="470000"/>
          </a:xfrm>
          <a:prstGeom prst="rect">
            <a:avLst/>
          </a:prstGeom>
        </p:spPr>
        <p:txBody>
          <a:bodyPr wrap="none">
            <a:spAutoFit/>
          </a:bodyPr>
          <a:lstStyle/>
          <a:p>
            <a:pPr>
              <a:lnSpc>
                <a:spcPct val="107000"/>
              </a:lnSpc>
              <a:spcAft>
                <a:spcPts val="800"/>
              </a:spcAft>
            </a:pPr>
            <a:r>
              <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Copyright Ownership in ETDs: Advanced vs. Developing Countries</a:t>
            </a:r>
            <a:endParaRPr lang="en-US"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35244" y="2976348"/>
            <a:ext cx="9144000" cy="5837688"/>
          </a:xfrm>
          <a:prstGeom prst="rect">
            <a:avLst/>
          </a:prstGeom>
        </p:spPr>
        <p:txBody>
          <a:bodyPr>
            <a:spAutoFit/>
          </a:bodyPr>
          <a:lstStyle/>
          <a:p>
            <a:pPr>
              <a:lnSpc>
                <a:spcPct val="107000"/>
              </a:lnSpc>
              <a:spcAft>
                <a:spcPts val="800"/>
              </a:spcAft>
            </a:pPr>
            <a:r>
              <a:rPr lang="en-US"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Advanced Countries (e.g., US, UK, EU Nations):</a:t>
            </a:r>
            <a:endParaRPr lang="en-US" sz="24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Legal Perspective: Most jurisdictions, like the US and UK, adhere to a "human authorship" requirement, explicitly stating that copyright protection does not extend to non-human entities (U.S. Copyright Office, 2023). This typically leaves AI-generated works in the public domain or in a state of uncertain ownership.</a:t>
            </a:r>
          </a:p>
          <a:p>
            <a:pPr algn="just">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Institutional Practice: Leading universities are proactively developing stringent policies that often require full disclosure of AI tool usage, set boundaries for acceptable assistance (e.g., not for core analysis or writing), and mandate proper citation of AI-generated content to avoid plagiarism (Harvard University, 2023).</a:t>
            </a:r>
          </a:p>
          <a:p>
            <a:pPr algn="just">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Technological Adaptation: Institutions invest in and utilize advanced AI-detection software (though imperfect) alongside traditional plagiarism checkers to identify AI-generated text and uphold academic integrity standards (Smith, 2021).</a:t>
            </a:r>
          </a:p>
          <a:p>
            <a:pPr algn="just">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Ongoing Debate: There is active, sophisticated debate among policymakers and legal scholars about potential new models, such as creating a sui generis (unique) right for AI-generated outputs or allocating rights to the user who provided the creative prompt (European Commission, 2022).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0058400" y="1936191"/>
            <a:ext cx="7141906" cy="7357783"/>
          </a:xfrm>
          <a:prstGeom prst="rect">
            <a:avLst/>
          </a:prstGeom>
        </p:spPr>
        <p:txBody>
          <a:bodyPr wrap="square">
            <a:spAutoFit/>
          </a:bodyPr>
          <a:lstStyle/>
          <a:p>
            <a:pPr algn="just">
              <a:lnSpc>
                <a:spcPct val="107000"/>
              </a:lnSpc>
              <a:spcAft>
                <a:spcPts val="800"/>
              </a:spcAft>
            </a:pP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Developing Countries (e.g., Bangladesh, as a case study):</a:t>
            </a: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Legal Perspective: Copyright laws (e.g., Bangladesh Copyright Act, 2000) are outdated and silent on AI, also requiring human authorship (Ministry of Law, Justice and Parliamentary Affairs, 2000). This creates an identical legal void but within a system that has less capacity for rapid reform or judicial interpretation.</a:t>
            </a: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Institutional Practice: There is a widespread lack of formal policies. Universities often have no clear guidelines on disclosure, acceptable use, or ownership of AI-assisted work, leading to ad-hoc decisions and high risk of academic misconduct (Rahman, 2022; Shaikh &amp; Hossain, 2023).</a:t>
            </a: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Technological Gap: Plagiarism detection systems are often outdated and lack AI-recognition capabilities, making it nearly impossible to enforce existing academic integrity rules against AI-generated plagiarism (Smith, 2021).</a:t>
            </a: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Primary Challenge: The focus is on awareness and foundational capacity building rather than nuanced debate. The urgent need is for basic legal reforms, creating simple clear policies, and acquiring affordable technological tools to address the challenge (Shaikh &amp; Hossain, 2023).</a:t>
            </a:r>
          </a:p>
          <a:p>
            <a:r>
              <a:rPr lang="en-US" dirty="0">
                <a:latin typeface="Calibri" panose="020F0502020204030204" pitchFamily="34" charset="0"/>
                <a:ea typeface="Calibri" panose="020F0502020204030204" pitchFamily="34" charset="0"/>
                <a:cs typeface="Times New Roman" panose="02020603050405020304" pitchFamily="18" charset="0"/>
              </a:rPr>
              <a:t>Summary: While both advanced and developing countries face the same core legal problem of the "human authorship" requirement, advanced countries are focused on managing and ethically integrating AI through policy and technology, while developing countries are struggling with a complete lack of preparedness and foundational frameworks.</a:t>
            </a:r>
            <a:endParaRPr lang="en-US" dirty="0"/>
          </a:p>
        </p:txBody>
      </p:sp>
    </p:spTree>
    <p:extLst>
      <p:ext uri="{BB962C8B-B14F-4D97-AF65-F5344CB8AC3E}">
        <p14:creationId xmlns:p14="http://schemas.microsoft.com/office/powerpoint/2010/main" val="3925912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4"/>
          <p:cNvGrpSpPr/>
          <p:nvPr/>
        </p:nvGrpSpPr>
        <p:grpSpPr>
          <a:xfrm>
            <a:off x="481302" y="-514350"/>
            <a:ext cx="3086100" cy="12006119"/>
            <a:chOff x="0" y="0"/>
            <a:chExt cx="812800" cy="3162105"/>
          </a:xfrm>
        </p:grpSpPr>
        <p:sp>
          <p:nvSpPr>
            <p:cNvPr id="15" name="Freeform 15"/>
            <p:cNvSpPr/>
            <p:nvPr/>
          </p:nvSpPr>
          <p:spPr>
            <a:xfrm>
              <a:off x="0" y="0"/>
              <a:ext cx="812800" cy="3162105"/>
            </a:xfrm>
            <a:custGeom>
              <a:avLst/>
              <a:gdLst/>
              <a:ahLst/>
              <a:cxnLst/>
              <a:rect l="l" t="t" r="r" b="b"/>
              <a:pathLst>
                <a:path w="812800" h="3162105">
                  <a:moveTo>
                    <a:pt x="0" y="0"/>
                  </a:moveTo>
                  <a:lnTo>
                    <a:pt x="812800" y="0"/>
                  </a:lnTo>
                  <a:lnTo>
                    <a:pt x="812800" y="3162105"/>
                  </a:lnTo>
                  <a:lnTo>
                    <a:pt x="0" y="3162105"/>
                  </a:lnTo>
                  <a:close/>
                </a:path>
              </a:pathLst>
            </a:custGeom>
            <a:solidFill>
              <a:srgbClr val="EAEBE9"/>
            </a:solidFill>
          </p:spPr>
        </p:sp>
        <p:sp>
          <p:nvSpPr>
            <p:cNvPr id="16" name="TextBox 16"/>
            <p:cNvSpPr txBox="1"/>
            <p:nvPr/>
          </p:nvSpPr>
          <p:spPr>
            <a:xfrm>
              <a:off x="0" y="-47625"/>
              <a:ext cx="812800" cy="3209730"/>
            </a:xfrm>
            <a:prstGeom prst="rect">
              <a:avLst/>
            </a:prstGeom>
          </p:spPr>
          <p:txBody>
            <a:bodyPr lIns="50800" tIns="50800" rIns="50800" bIns="50800" rtlCol="0" anchor="ctr"/>
            <a:lstStyle/>
            <a:p>
              <a:pPr algn="ctr">
                <a:lnSpc>
                  <a:spcPts val="3012"/>
                </a:lnSpc>
              </a:pPr>
              <a:endParaRPr/>
            </a:p>
          </p:txBody>
        </p:sp>
      </p:grpSp>
      <p:sp>
        <p:nvSpPr>
          <p:cNvPr id="17" name="TextBox 17"/>
          <p:cNvSpPr txBox="1"/>
          <p:nvPr/>
        </p:nvSpPr>
        <p:spPr>
          <a:xfrm rot="-5400000">
            <a:off x="-2360452" y="4342724"/>
            <a:ext cx="8588633" cy="1601553"/>
          </a:xfrm>
          <a:prstGeom prst="rect">
            <a:avLst/>
          </a:prstGeom>
        </p:spPr>
        <p:txBody>
          <a:bodyPr lIns="0" tIns="0" rIns="0" bIns="0" rtlCol="0" anchor="t">
            <a:spAutoFit/>
          </a:bodyPr>
          <a:lstStyle/>
          <a:p>
            <a:pPr marL="0" lvl="0" indent="0" algn="ctr">
              <a:lnSpc>
                <a:spcPts val="13050"/>
              </a:lnSpc>
              <a:spcBef>
                <a:spcPct val="0"/>
              </a:spcBef>
            </a:pPr>
            <a:r>
              <a:rPr lang="en-US" sz="9321" b="1" dirty="0" smtClean="0">
                <a:solidFill>
                  <a:srgbClr val="465739"/>
                </a:solidFill>
                <a:latin typeface="Glacial Indifference Bold"/>
                <a:ea typeface="Glacial Indifference Bold"/>
                <a:cs typeface="Glacial Indifference Bold"/>
                <a:sym typeface="Glacial Indifference Bold"/>
              </a:rPr>
              <a:t>Discussion</a:t>
            </a:r>
            <a:endParaRPr lang="en-US" sz="9321" b="1" dirty="0">
              <a:solidFill>
                <a:srgbClr val="465739"/>
              </a:solidFill>
              <a:latin typeface="Glacial Indifference Bold"/>
              <a:ea typeface="Glacial Indifference Bold"/>
              <a:cs typeface="Glacial Indifference Bold"/>
              <a:sym typeface="Glacial Indifference Bold"/>
            </a:endParaRPr>
          </a:p>
        </p:txBody>
      </p:sp>
      <p:grpSp>
        <p:nvGrpSpPr>
          <p:cNvPr id="26" name="Group 26"/>
          <p:cNvGrpSpPr/>
          <p:nvPr/>
        </p:nvGrpSpPr>
        <p:grpSpPr>
          <a:xfrm rot="-5400000">
            <a:off x="10169092" y="9606619"/>
            <a:ext cx="472661" cy="47266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p:spPr>
        </p:sp>
        <p:sp>
          <p:nvSpPr>
            <p:cNvPr id="28" name="TextBox 28"/>
            <p:cNvSpPr txBox="1"/>
            <p:nvPr/>
          </p:nvSpPr>
          <p:spPr>
            <a:xfrm>
              <a:off x="76200" y="-19050"/>
              <a:ext cx="660400" cy="755650"/>
            </a:xfrm>
            <a:prstGeom prst="rect">
              <a:avLst/>
            </a:prstGeom>
          </p:spPr>
          <p:txBody>
            <a:bodyPr lIns="50800" tIns="50800" rIns="50800" bIns="50800" rtlCol="0" anchor="ctr"/>
            <a:lstStyle/>
            <a:p>
              <a:pPr algn="ctr">
                <a:lnSpc>
                  <a:spcPts val="3012"/>
                </a:lnSpc>
              </a:pPr>
              <a:endParaRPr/>
            </a:p>
          </p:txBody>
        </p:sp>
      </p:grpSp>
      <p:sp>
        <p:nvSpPr>
          <p:cNvPr id="29" name="TextBox 29"/>
          <p:cNvSpPr txBox="1"/>
          <p:nvPr/>
        </p:nvSpPr>
        <p:spPr>
          <a:xfrm>
            <a:off x="11049000" y="9515023"/>
            <a:ext cx="6443149" cy="564257"/>
          </a:xfrm>
          <a:prstGeom prst="rect">
            <a:avLst/>
          </a:prstGeom>
        </p:spPr>
        <p:txBody>
          <a:bodyPr wrap="square" lIns="0" tIns="0" rIns="0" bIns="0" rtlCol="0" anchor="t">
            <a:spAutoFit/>
          </a:bodyPr>
          <a:lstStyle/>
          <a:p>
            <a:pPr marL="0" lvl="0" indent="0" algn="l">
              <a:lnSpc>
                <a:spcPts val="4397"/>
              </a:lnSpc>
              <a:spcBef>
                <a:spcPct val="0"/>
              </a:spcBef>
            </a:pPr>
            <a:r>
              <a:rPr lang="en-US" sz="3141" i="1" dirty="0" smtClean="0">
                <a:solidFill>
                  <a:srgbClr val="000000"/>
                </a:solidFill>
                <a:latin typeface="Futura Italics"/>
                <a:ea typeface="Futura Italics"/>
                <a:cs typeface="Futura Italics"/>
                <a:sym typeface="Futura Italics"/>
              </a:rPr>
              <a:t>Exploring Global Connections</a:t>
            </a:r>
            <a:endParaRPr lang="en-US" sz="3141" i="1" dirty="0">
              <a:solidFill>
                <a:srgbClr val="000000"/>
              </a:solidFill>
              <a:latin typeface="Futura Italics"/>
              <a:ea typeface="Futura Italics"/>
              <a:cs typeface="Futura Italics"/>
              <a:sym typeface="Futura Italics"/>
            </a:endParaRPr>
          </a:p>
        </p:txBody>
      </p:sp>
      <p:sp>
        <p:nvSpPr>
          <p:cNvPr id="30" name="Rectangle 29"/>
          <p:cNvSpPr/>
          <p:nvPr/>
        </p:nvSpPr>
        <p:spPr>
          <a:xfrm>
            <a:off x="4219188" y="361340"/>
            <a:ext cx="12773412" cy="8831328"/>
          </a:xfrm>
          <a:prstGeom prst="rect">
            <a:avLst/>
          </a:prstGeom>
        </p:spPr>
        <p:txBody>
          <a:bodyPr wrap="square">
            <a:spAutoFit/>
          </a:bodyPr>
          <a:lstStyle/>
          <a:p>
            <a:pPr marL="342900" marR="0" lvl="0" indent="-342900" algn="just">
              <a:lnSpc>
                <a:spcPct val="107000"/>
              </a:lnSpc>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Bangladesh's Copyright Act, 2000, does not recognize AI as an author, creating a legal void.</a:t>
            </a:r>
          </a:p>
          <a:p>
            <a:pPr marL="342900" marR="0" lvl="0" indent="-342900" algn="just">
              <a:lnSpc>
                <a:spcPct val="107000"/>
              </a:lnSpc>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There is no consensus on whether ownership belongs to the user, developer, or institution.</a:t>
            </a:r>
          </a:p>
          <a:p>
            <a:pPr marL="342900" marR="0" lvl="0" indent="-342900" algn="just">
              <a:lnSpc>
                <a:spcPct val="107000"/>
              </a:lnSpc>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Students using GenAI in ETDs risk plagiarism and misattribution due to a lack of clear rules.</a:t>
            </a:r>
          </a:p>
          <a:p>
            <a:pPr marL="342900" marR="0" lvl="0" indent="-342900" algn="just">
              <a:lnSpc>
                <a:spcPct val="107000"/>
              </a:lnSpc>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Universities lack comprehensive policies to govern the ethical use of AI in academic work.</a:t>
            </a:r>
          </a:p>
          <a:p>
            <a:pPr marL="342900" marR="0" lvl="0" indent="-342900" algn="just">
              <a:lnSpc>
                <a:spcPct val="107000"/>
              </a:lnSpc>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Existing plagiarism detection tools are ineffective at identifying AI-generated content.</a:t>
            </a:r>
          </a:p>
          <a:p>
            <a:pPr marL="342900" marR="0" lvl="0" indent="-342900" algn="just">
              <a:lnSpc>
                <a:spcPct val="107000"/>
              </a:lnSpc>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This ambiguity undermines academic integrity and creates uncertainty for students and supervisors.</a:t>
            </a:r>
          </a:p>
          <a:p>
            <a:pPr marL="342900" marR="0" lvl="0" indent="-342900" algn="just">
              <a:lnSpc>
                <a:spcPct val="107000"/>
              </a:lnSpc>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Legal experts and academics agree current frameworks are unprepared for AI-generated content.</a:t>
            </a:r>
          </a:p>
          <a:p>
            <a:pPr marL="342900" marR="0" lvl="0" indent="-342900" algn="just">
              <a:lnSpc>
                <a:spcPct val="107000"/>
              </a:lnSpc>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The situation creates a high potential for authorship disputes and copyright infringement.</a:t>
            </a:r>
          </a:p>
          <a:p>
            <a:pPr marL="342900" marR="0" lvl="0" indent="-342900" algn="just">
              <a:lnSpc>
                <a:spcPct val="107000"/>
              </a:lnSpc>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There is an urgent need for legal reform to explicitly address AI-generated works.</a:t>
            </a:r>
          </a:p>
          <a:p>
            <a:pPr marL="342900" marR="0" lvl="0" indent="-342900" algn="just">
              <a:lnSpc>
                <a:spcPct val="107000"/>
              </a:lnSpc>
              <a:spcBef>
                <a:spcPts val="0"/>
              </a:spcBef>
              <a:spcAft>
                <a:spcPts val="80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Institutional guidelines and advanced detection technology are critically needed to uphold standards.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a:xfrm>
            <a:off x="545464" y="-514350"/>
            <a:ext cx="9589135" cy="12087926"/>
            <a:chOff x="0" y="0"/>
            <a:chExt cx="1710543" cy="3183651"/>
          </a:xfrm>
        </p:grpSpPr>
        <p:sp>
          <p:nvSpPr>
            <p:cNvPr id="5" name="Freeform 3"/>
            <p:cNvSpPr/>
            <p:nvPr/>
          </p:nvSpPr>
          <p:spPr>
            <a:xfrm>
              <a:off x="0" y="0"/>
              <a:ext cx="1710543" cy="3183651"/>
            </a:xfrm>
            <a:custGeom>
              <a:avLst/>
              <a:gdLst/>
              <a:ahLst/>
              <a:cxnLst/>
              <a:rect l="l" t="t" r="r" b="b"/>
              <a:pathLst>
                <a:path w="1710543" h="3183651">
                  <a:moveTo>
                    <a:pt x="0" y="0"/>
                  </a:moveTo>
                  <a:lnTo>
                    <a:pt x="1710543" y="0"/>
                  </a:lnTo>
                  <a:lnTo>
                    <a:pt x="1710543" y="3183651"/>
                  </a:lnTo>
                  <a:lnTo>
                    <a:pt x="0" y="3183651"/>
                  </a:lnTo>
                  <a:close/>
                </a:path>
              </a:pathLst>
            </a:custGeom>
            <a:solidFill>
              <a:srgbClr val="EAEBE9"/>
            </a:solidFill>
          </p:spPr>
        </p:sp>
        <p:sp>
          <p:nvSpPr>
            <p:cNvPr id="6" name="TextBox 4"/>
            <p:cNvSpPr txBox="1"/>
            <p:nvPr/>
          </p:nvSpPr>
          <p:spPr>
            <a:xfrm>
              <a:off x="0" y="-47625"/>
              <a:ext cx="1710543" cy="3231276"/>
            </a:xfrm>
            <a:prstGeom prst="rect">
              <a:avLst/>
            </a:prstGeom>
          </p:spPr>
          <p:txBody>
            <a:bodyPr lIns="50800" tIns="50800" rIns="50800" bIns="50800" rtlCol="0" anchor="ctr"/>
            <a:lstStyle/>
            <a:p>
              <a:pPr algn="ctr">
                <a:lnSpc>
                  <a:spcPts val="3012"/>
                </a:lnSpc>
              </a:pPr>
              <a:endParaRPr/>
            </a:p>
          </p:txBody>
        </p:sp>
      </p:grpSp>
      <p:sp>
        <p:nvSpPr>
          <p:cNvPr id="3" name="Rectangle 2"/>
          <p:cNvSpPr/>
          <p:nvPr/>
        </p:nvSpPr>
        <p:spPr>
          <a:xfrm>
            <a:off x="1600200" y="2726428"/>
            <a:ext cx="15087600" cy="7468711"/>
          </a:xfrm>
          <a:prstGeom prst="rect">
            <a:avLst/>
          </a:prstGeom>
        </p:spPr>
        <p:txBody>
          <a:bodyPr wrap="square">
            <a:spAutoFit/>
          </a:bodyPr>
          <a:lstStyle/>
          <a:p>
            <a:pPr marL="285750" indent="-285750" algn="just">
              <a:lnSpc>
                <a:spcPct val="107000"/>
              </a:lnSpc>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Human-Centered Law:</a:t>
            </a:r>
            <a:r>
              <a:rPr lang="en-US" sz="2800" dirty="0">
                <a:latin typeface="Calibri" panose="020F0502020204030204" pitchFamily="34" charset="0"/>
                <a:ea typeface="Calibri" panose="020F0502020204030204" pitchFamily="34" charset="0"/>
                <a:cs typeface="Times New Roman" panose="02020603050405020304" pitchFamily="18" charset="0"/>
              </a:rPr>
              <a:t> The Bangladesh Copyright Act, 2000 identifies only human creators as copyright owners. AI-generated text is excluded, leaving a legal gap for ETDs produced with GenAI (Bangladesh Copyright Act, 2000).</a:t>
            </a:r>
          </a:p>
          <a:p>
            <a:pPr marL="285750" indent="-285750" algn="just">
              <a:lnSpc>
                <a:spcPct val="107000"/>
              </a:lnSpc>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Ambiguity in Authorship:</a:t>
            </a:r>
            <a:r>
              <a:rPr lang="en-US" sz="2800" dirty="0">
                <a:latin typeface="Calibri" panose="020F0502020204030204" pitchFamily="34" charset="0"/>
                <a:ea typeface="Calibri" panose="020F0502020204030204" pitchFamily="34" charset="0"/>
                <a:cs typeface="Times New Roman" panose="02020603050405020304" pitchFamily="18" charset="0"/>
              </a:rPr>
              <a:t> When students use GenAI in ETDs, it is unclear whether ownership belongs to the student, the AI developer, or the university, as the law provides no direct guidance (Rahman, 2022).</a:t>
            </a:r>
          </a:p>
          <a:p>
            <a:pPr marL="285750" indent="-285750" algn="just">
              <a:lnSpc>
                <a:spcPct val="107000"/>
              </a:lnSpc>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Academic Integrity Concerns:</a:t>
            </a:r>
            <a:r>
              <a:rPr lang="en-US" sz="2800" dirty="0">
                <a:latin typeface="Calibri" panose="020F0502020204030204" pitchFamily="34" charset="0"/>
                <a:ea typeface="Calibri" panose="020F0502020204030204" pitchFamily="34" charset="0"/>
                <a:cs typeface="Times New Roman" panose="02020603050405020304" pitchFamily="18" charset="0"/>
              </a:rPr>
              <a:t> The absence of explicit institutional policies on GenAI use increases risks of plagiarism, misattribution, and ethical breaches in academic submissions (Shaikh &amp; Hossain, 2023).</a:t>
            </a:r>
          </a:p>
          <a:p>
            <a:pPr marL="285750" indent="-285750" algn="just">
              <a:lnSpc>
                <a:spcPct val="107000"/>
              </a:lnSpc>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Institutional Ownership Issues:</a:t>
            </a:r>
            <a:r>
              <a:rPr lang="en-US" sz="2800" dirty="0">
                <a:latin typeface="Calibri" panose="020F0502020204030204" pitchFamily="34" charset="0"/>
                <a:ea typeface="Calibri" panose="020F0502020204030204" pitchFamily="34" charset="0"/>
                <a:cs typeface="Times New Roman" panose="02020603050405020304" pitchFamily="18" charset="0"/>
              </a:rPr>
              <a:t> Universities may attempt to claim rights over AI-assisted ETDs created using their resources, but there is no standardized framework across institutions.</a:t>
            </a:r>
          </a:p>
          <a:p>
            <a:pPr marL="285750" indent="-285750" algn="just">
              <a:lnSpc>
                <a:spcPct val="107000"/>
              </a:lnSpc>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Detection Limitations:</a:t>
            </a:r>
            <a:r>
              <a:rPr lang="en-US" sz="2800" dirty="0">
                <a:latin typeface="Calibri" panose="020F0502020204030204" pitchFamily="34" charset="0"/>
                <a:ea typeface="Calibri" panose="020F0502020204030204" pitchFamily="34" charset="0"/>
                <a:cs typeface="Times New Roman" panose="02020603050405020304" pitchFamily="18" charset="0"/>
              </a:rPr>
              <a:t> Plagiarism detection systems in Bangladesh are not designed to identify AI-generated outputs, making it difficult to monitor originality (Smith, 2021).</a:t>
            </a:r>
          </a:p>
          <a:p>
            <a:pPr marL="285750" indent="-285750" algn="just">
              <a:lnSpc>
                <a:spcPct val="107000"/>
              </a:lnSpc>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Urgent Reform Needs:</a:t>
            </a:r>
            <a:r>
              <a:rPr lang="en-US" sz="2800" dirty="0">
                <a:latin typeface="Calibri" panose="020F0502020204030204" pitchFamily="34" charset="0"/>
                <a:ea typeface="Calibri" panose="020F0502020204030204" pitchFamily="34" charset="0"/>
                <a:cs typeface="Times New Roman" panose="02020603050405020304" pitchFamily="18" charset="0"/>
              </a:rPr>
              <a:t> Without legal and academic reforms, uncertainty over authorship, accountability, and copyright enforcement will persist, threatening academic credibility in the era of AI-driven research.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1237129" y="876300"/>
            <a:ext cx="14028520" cy="1673022"/>
          </a:xfrm>
          <a:prstGeom prst="rect">
            <a:avLst/>
          </a:prstGeom>
        </p:spPr>
        <p:txBody>
          <a:bodyPr wrap="none">
            <a:spAutoFit/>
          </a:bodyPr>
          <a:lstStyle/>
          <a:p>
            <a:pPr>
              <a:lnSpc>
                <a:spcPct val="107000"/>
              </a:lnSpc>
            </a:pPr>
            <a:r>
              <a:rPr lang="en-US" sz="48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Legal Framework and Challenges for GenAI Content in </a:t>
            </a:r>
            <a:endParaRPr lang="en-US" sz="48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48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ETDs </a:t>
            </a:r>
            <a:r>
              <a:rPr lang="en-US" sz="48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(Bangladesh)</a:t>
            </a:r>
            <a:endParaRPr lang="en-US" sz="4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1806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4"/>
          <p:cNvGrpSpPr/>
          <p:nvPr/>
        </p:nvGrpSpPr>
        <p:grpSpPr>
          <a:xfrm>
            <a:off x="481302" y="-514350"/>
            <a:ext cx="3086100" cy="12006119"/>
            <a:chOff x="0" y="0"/>
            <a:chExt cx="812800" cy="3162105"/>
          </a:xfrm>
        </p:grpSpPr>
        <p:sp>
          <p:nvSpPr>
            <p:cNvPr id="5" name="Freeform 15"/>
            <p:cNvSpPr/>
            <p:nvPr/>
          </p:nvSpPr>
          <p:spPr>
            <a:xfrm>
              <a:off x="0" y="0"/>
              <a:ext cx="812800" cy="3162105"/>
            </a:xfrm>
            <a:custGeom>
              <a:avLst/>
              <a:gdLst/>
              <a:ahLst/>
              <a:cxnLst/>
              <a:rect l="l" t="t" r="r" b="b"/>
              <a:pathLst>
                <a:path w="812800" h="3162105">
                  <a:moveTo>
                    <a:pt x="0" y="0"/>
                  </a:moveTo>
                  <a:lnTo>
                    <a:pt x="812800" y="0"/>
                  </a:lnTo>
                  <a:lnTo>
                    <a:pt x="812800" y="3162105"/>
                  </a:lnTo>
                  <a:lnTo>
                    <a:pt x="0" y="3162105"/>
                  </a:lnTo>
                  <a:close/>
                </a:path>
              </a:pathLst>
            </a:custGeom>
            <a:solidFill>
              <a:srgbClr val="EAEBE9"/>
            </a:solidFill>
          </p:spPr>
        </p:sp>
        <p:sp>
          <p:nvSpPr>
            <p:cNvPr id="6" name="TextBox 16"/>
            <p:cNvSpPr txBox="1"/>
            <p:nvPr/>
          </p:nvSpPr>
          <p:spPr>
            <a:xfrm>
              <a:off x="0" y="-47625"/>
              <a:ext cx="812800" cy="3209730"/>
            </a:xfrm>
            <a:prstGeom prst="rect">
              <a:avLst/>
            </a:prstGeom>
          </p:spPr>
          <p:txBody>
            <a:bodyPr lIns="50800" tIns="50800" rIns="50800" bIns="50800" rtlCol="0" anchor="ctr"/>
            <a:lstStyle/>
            <a:p>
              <a:pPr algn="ctr">
                <a:lnSpc>
                  <a:spcPts val="3012"/>
                </a:lnSpc>
              </a:pPr>
              <a:endParaRPr/>
            </a:p>
          </p:txBody>
        </p:sp>
      </p:grpSp>
      <p:sp>
        <p:nvSpPr>
          <p:cNvPr id="3" name="Rectangle 2"/>
          <p:cNvSpPr/>
          <p:nvPr/>
        </p:nvSpPr>
        <p:spPr>
          <a:xfrm>
            <a:off x="2133600" y="1638300"/>
            <a:ext cx="12954000" cy="7600607"/>
          </a:xfrm>
          <a:prstGeom prst="rect">
            <a:avLst/>
          </a:prstGeom>
        </p:spPr>
        <p:txBody>
          <a:bodyPr wrap="square">
            <a:spAutoFit/>
          </a:bodyPr>
          <a:lstStyle/>
          <a:p>
            <a:pPr algn="just">
              <a:lnSpc>
                <a:spcPct val="107000"/>
              </a:lnSpc>
            </a:pPr>
            <a:r>
              <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Bangladesh’s existing copyright framework does not adequately address the complexities of AI-generated content in ETDs, making reform essential. To ensure academic integrity and clarity, several actions are recommended: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Calibri" panose="020F0502020204030204" pitchFamily="34" charset="0"/>
              <a:buChar char="-"/>
            </a:pPr>
            <a:r>
              <a:rPr lang="en-US" sz="2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Legal Reform:</a:t>
            </a:r>
            <a:r>
              <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Amend the Bangladesh Copyright Act, 2000 to explicitly define ownership and authorship of AI-generated works, determining whether rights belong to the student, user, or institution (Bangladesh Copyright Act, 2000).</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Calibri" panose="020F0502020204030204" pitchFamily="34" charset="0"/>
              <a:buChar char="-"/>
            </a:pPr>
            <a:r>
              <a:rPr lang="en-US" sz="2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Institutional Policies:</a:t>
            </a:r>
            <a:r>
              <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Universities should adopt comprehensive guidelines for GenAI use in ETDs, including citation practices, ethical standards, and clear boundaries for acceptable use (Rahman, 2022).</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Calibri" panose="020F0502020204030204" pitchFamily="34" charset="0"/>
              <a:buChar char="-"/>
            </a:pPr>
            <a:r>
              <a:rPr lang="en-US" sz="2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Capacity Building:</a:t>
            </a:r>
            <a:r>
              <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Organize workshops and training programs for students and faculty to enhance understanding of copyright responsibilities, plagiarism risks, and proper AI usage (Shaikh &amp; Hossain, 2023).</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Calibri" panose="020F0502020204030204" pitchFamily="34" charset="0"/>
              <a:buChar char="-"/>
            </a:pPr>
            <a:r>
              <a:rPr lang="en-US" sz="2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Technology Integration:</a:t>
            </a:r>
            <a:r>
              <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Invest in advanced plagiarism detection systems with AI-recognition capabilities to ensure originality and compliance with copyright standards (Smith, 2021).</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Calibri" panose="020F0502020204030204" pitchFamily="34" charset="0"/>
              <a:buChar char="-"/>
            </a:pPr>
            <a:r>
              <a:rPr lang="en-US" sz="2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Academic Transparency:</a:t>
            </a:r>
            <a:r>
              <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Establish integrity charters that require disclosure of AI involvement in research to promote accountability and trust.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Calibri" panose="020F0502020204030204" pitchFamily="34" charset="0"/>
              <a:buChar char="-"/>
            </a:pPr>
            <a:r>
              <a:rPr lang="en-US" sz="2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Collaborative Governance:</a:t>
            </a:r>
            <a:r>
              <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Encourage cooperation among policymakers, universities, and legal experts to create a harmonized national framework for managing GenAI in academic settings.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1143000" y="684193"/>
            <a:ext cx="9144000" cy="1569660"/>
          </a:xfrm>
          <a:prstGeom prst="rect">
            <a:avLst/>
          </a:prstGeom>
        </p:spPr>
        <p:txBody>
          <a:bodyPr>
            <a:spAutoFit/>
          </a:bodyPr>
          <a:lstStyle/>
          <a:p>
            <a:r>
              <a:rPr lang="en-US" sz="4800" b="1" dirty="0" smtClean="0">
                <a:solidFill>
                  <a:srgbClr val="7030A0"/>
                </a:solidFill>
                <a:latin typeface="Calibri" panose="020F0502020204030204" pitchFamily="34" charset="0"/>
                <a:ea typeface="Times New Roman" panose="02020603050405020304" pitchFamily="18" charset="0"/>
                <a:cs typeface="Times New Roman" panose="02020603050405020304" pitchFamily="18" charset="0"/>
              </a:rPr>
              <a:t>Conclusion and Recommendations</a:t>
            </a:r>
            <a:r>
              <a:rPr lang="en-US" sz="48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
            </a:r>
            <a:br>
              <a:rPr lang="en-US" sz="48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br>
            <a:endParaRPr lang="en-US" sz="4800" dirty="0">
              <a:solidFill>
                <a:srgbClr val="7030A0"/>
              </a:solidFill>
            </a:endParaRPr>
          </a:p>
        </p:txBody>
      </p:sp>
    </p:spTree>
    <p:extLst>
      <p:ext uri="{BB962C8B-B14F-4D97-AF65-F5344CB8AC3E}">
        <p14:creationId xmlns:p14="http://schemas.microsoft.com/office/powerpoint/2010/main" val="4193335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876300"/>
            <a:ext cx="9144000" cy="2308324"/>
          </a:xfrm>
          <a:prstGeom prst="rect">
            <a:avLst/>
          </a:prstGeom>
        </p:spPr>
        <p:txBody>
          <a:bodyPr>
            <a:spAutoFit/>
          </a:bodyPr>
          <a:lstStyle/>
          <a:p>
            <a:r>
              <a:rPr lang="en-US" sz="72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References</a:t>
            </a:r>
            <a:r>
              <a:rPr lang="en-US" sz="7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r>
            <a:br>
              <a:rPr lang="en-US" sz="7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endParaRPr lang="en-US" sz="7200" dirty="0"/>
          </a:p>
        </p:txBody>
      </p:sp>
      <p:grpSp>
        <p:nvGrpSpPr>
          <p:cNvPr id="4" name="Group 5"/>
          <p:cNvGrpSpPr/>
          <p:nvPr/>
        </p:nvGrpSpPr>
        <p:grpSpPr>
          <a:xfrm>
            <a:off x="-4191000" y="8332369"/>
            <a:ext cx="26636823" cy="3086100"/>
            <a:chOff x="0" y="0"/>
            <a:chExt cx="7015460" cy="812800"/>
          </a:xfrm>
        </p:grpSpPr>
        <p:sp>
          <p:nvSpPr>
            <p:cNvPr id="5" name="Freeform 6"/>
            <p:cNvSpPr/>
            <p:nvPr/>
          </p:nvSpPr>
          <p:spPr>
            <a:xfrm>
              <a:off x="0" y="0"/>
              <a:ext cx="7015459" cy="812800"/>
            </a:xfrm>
            <a:custGeom>
              <a:avLst/>
              <a:gdLst/>
              <a:ahLst/>
              <a:cxnLst/>
              <a:rect l="l" t="t" r="r" b="b"/>
              <a:pathLst>
                <a:path w="7015459" h="812800">
                  <a:moveTo>
                    <a:pt x="0" y="0"/>
                  </a:moveTo>
                  <a:lnTo>
                    <a:pt x="7015459" y="0"/>
                  </a:lnTo>
                  <a:lnTo>
                    <a:pt x="7015459" y="812800"/>
                  </a:lnTo>
                  <a:lnTo>
                    <a:pt x="0" y="812800"/>
                  </a:lnTo>
                  <a:close/>
                </a:path>
              </a:pathLst>
            </a:custGeom>
            <a:solidFill>
              <a:srgbClr val="EAEBE9"/>
            </a:solidFill>
          </p:spPr>
        </p:sp>
        <p:sp>
          <p:nvSpPr>
            <p:cNvPr id="6" name="TextBox 7"/>
            <p:cNvSpPr txBox="1"/>
            <p:nvPr/>
          </p:nvSpPr>
          <p:spPr>
            <a:xfrm>
              <a:off x="0" y="-47625"/>
              <a:ext cx="7015460" cy="860425"/>
            </a:xfrm>
            <a:prstGeom prst="rect">
              <a:avLst/>
            </a:prstGeom>
          </p:spPr>
          <p:txBody>
            <a:bodyPr lIns="50800" tIns="50800" rIns="50800" bIns="50800" rtlCol="0" anchor="ctr"/>
            <a:lstStyle/>
            <a:p>
              <a:pPr algn="ctr">
                <a:lnSpc>
                  <a:spcPts val="3012"/>
                </a:lnSpc>
              </a:pPr>
              <a:endParaRPr/>
            </a:p>
          </p:txBody>
        </p:sp>
      </p:grpSp>
      <p:sp>
        <p:nvSpPr>
          <p:cNvPr id="3" name="Rectangle 2"/>
          <p:cNvSpPr/>
          <p:nvPr/>
        </p:nvSpPr>
        <p:spPr>
          <a:xfrm>
            <a:off x="1447800" y="2171700"/>
            <a:ext cx="15621000" cy="7879080"/>
          </a:xfrm>
          <a:prstGeom prst="rect">
            <a:avLst/>
          </a:prstGeom>
        </p:spPr>
        <p:txBody>
          <a:bodyPr wrap="square">
            <a:spAutoFit/>
          </a:bodyPr>
          <a:lstStyle/>
          <a:p>
            <a:pPr>
              <a:spcAft>
                <a:spcPts val="600"/>
              </a:spcAft>
            </a:pPr>
            <a:r>
              <a:rPr lang="en-US" sz="2400" dirty="0"/>
              <a:t>Bangladesh Copyright Act, 2000. (2000). Ministry of Law, Justice, and Parliamentary Affairs.</a:t>
            </a:r>
          </a:p>
          <a:p>
            <a:pPr>
              <a:spcAft>
                <a:spcPts val="600"/>
              </a:spcAft>
            </a:pPr>
            <a:r>
              <a:rPr lang="en-US" sz="2400" dirty="0"/>
              <a:t>European Commission. (2022). The impact of artificial intelligence on copyright and patents. Publications Office of the European Union. https://doi.org/10.2876/112315</a:t>
            </a:r>
          </a:p>
          <a:p>
            <a:pPr>
              <a:spcAft>
                <a:spcPts val="600"/>
              </a:spcAft>
            </a:pPr>
            <a:r>
              <a:rPr lang="en-US" sz="2400" dirty="0"/>
              <a:t>Harvard University. (2023). Harvard University guidelines for the use of generative AI in coursework. Harvard College Honor Council.</a:t>
            </a:r>
          </a:p>
          <a:p>
            <a:pPr>
              <a:spcAft>
                <a:spcPts val="600"/>
              </a:spcAft>
            </a:pPr>
            <a:r>
              <a:rPr lang="en-US" sz="2400" dirty="0"/>
              <a:t>Ministry of Law, Justice and Parliamentary Affairs. (2000). The Bangladesh Copyright Act, 2000. Government of the People's Republic of Bangladesh.</a:t>
            </a:r>
          </a:p>
          <a:p>
            <a:pPr>
              <a:spcAft>
                <a:spcPts val="600"/>
              </a:spcAft>
            </a:pPr>
            <a:r>
              <a:rPr lang="en-US" sz="2400" dirty="0"/>
              <a:t>Rahman, A. (2022). Generative AI in academia: Navigating copyright and plagiarism in Bangladesh’s universities. Bangladesh Journal of Education and Technology, 9(1), 47-65.</a:t>
            </a:r>
          </a:p>
          <a:p>
            <a:pPr>
              <a:spcAft>
                <a:spcPts val="600"/>
              </a:spcAft>
            </a:pPr>
            <a:r>
              <a:rPr lang="en-US" sz="2400" dirty="0"/>
              <a:t>Rahman, A. (2022). Generative AI in academia: Navigating copyright and plagiarism in Bangladesh's universities. Bangladesh Journal of Education and Technology, 9(1), 47–65.</a:t>
            </a:r>
          </a:p>
          <a:p>
            <a:pPr>
              <a:spcAft>
                <a:spcPts val="600"/>
              </a:spcAft>
            </a:pPr>
            <a:r>
              <a:rPr lang="en-US" sz="2400" dirty="0"/>
              <a:t>Shaikh, N., &amp; Hossain, M. (2023). Copyright challenges in the digital age: Implications for Bangladesh. Journal of Intellectual Property Rights, 28(2), 112-130.</a:t>
            </a:r>
          </a:p>
          <a:p>
            <a:pPr>
              <a:spcAft>
                <a:spcPts val="600"/>
              </a:spcAft>
            </a:pPr>
            <a:r>
              <a:rPr lang="en-US" sz="2400" dirty="0"/>
              <a:t>Shaikh, N., &amp; Hossain, M. (2023). Copyright challenges in the digital age: Implications for Bangladesh. Journal of Intellectual Property Rights, 28(2), 112–130.</a:t>
            </a:r>
          </a:p>
          <a:p>
            <a:pPr>
              <a:spcAft>
                <a:spcPts val="600"/>
              </a:spcAft>
            </a:pPr>
            <a:r>
              <a:rPr lang="en-US" sz="2400" dirty="0"/>
              <a:t>Smith, J. (2021). AI and copyright: A global perspective. International Journal of Intellectual Property Law, 19(4), 305-320.</a:t>
            </a:r>
          </a:p>
          <a:p>
            <a:pPr>
              <a:spcAft>
                <a:spcPts val="600"/>
              </a:spcAft>
            </a:pPr>
            <a:r>
              <a:rPr lang="en-US" sz="2400" dirty="0"/>
              <a:t>Smith, J. (2021). AI and copyright: A global perspective. International Journal of Intellectual Property Law, 19(4), 305–320.</a:t>
            </a:r>
          </a:p>
          <a:p>
            <a:pPr>
              <a:spcAft>
                <a:spcPts val="600"/>
              </a:spcAft>
            </a:pPr>
            <a:r>
              <a:rPr lang="en-US" sz="2400" dirty="0"/>
              <a:t>U.S. Copyright Office. (2023). Copyright registration guidance: Works containing material generated by artificial intelligence. (Circular 2023/03). https://www.copyright.gov/circs/circ2023_03.pdff</a:t>
            </a:r>
          </a:p>
        </p:txBody>
      </p:sp>
    </p:spTree>
    <p:extLst>
      <p:ext uri="{BB962C8B-B14F-4D97-AF65-F5344CB8AC3E}">
        <p14:creationId xmlns:p14="http://schemas.microsoft.com/office/powerpoint/2010/main" val="1355743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92370" y="792370"/>
            <a:ext cx="472661" cy="47266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sp>
        <p:nvSpPr>
          <p:cNvPr id="5" name="AutoShape 5"/>
          <p:cNvSpPr/>
          <p:nvPr/>
        </p:nvSpPr>
        <p:spPr>
          <a:xfrm>
            <a:off x="17364075" y="6915141"/>
            <a:ext cx="0" cy="2610617"/>
          </a:xfrm>
          <a:prstGeom prst="line">
            <a:avLst/>
          </a:prstGeom>
          <a:ln w="123825" cap="flat">
            <a:solidFill>
              <a:srgbClr val="BBC8B1"/>
            </a:solidFill>
            <a:prstDash val="sysDot"/>
            <a:headEnd type="none" w="sm" len="sm"/>
            <a:tailEnd type="none" w="sm" len="sm"/>
          </a:ln>
        </p:spPr>
      </p:sp>
      <p:grpSp>
        <p:nvGrpSpPr>
          <p:cNvPr id="6" name="Group 6"/>
          <p:cNvGrpSpPr/>
          <p:nvPr/>
        </p:nvGrpSpPr>
        <p:grpSpPr>
          <a:xfrm>
            <a:off x="13756206" y="-514350"/>
            <a:ext cx="6163724" cy="3086100"/>
            <a:chOff x="0" y="0"/>
            <a:chExt cx="1623368" cy="812800"/>
          </a:xfrm>
        </p:grpSpPr>
        <p:sp>
          <p:nvSpPr>
            <p:cNvPr id="7" name="Freeform 7"/>
            <p:cNvSpPr/>
            <p:nvPr/>
          </p:nvSpPr>
          <p:spPr>
            <a:xfrm>
              <a:off x="0" y="0"/>
              <a:ext cx="1623368" cy="812800"/>
            </a:xfrm>
            <a:custGeom>
              <a:avLst/>
              <a:gdLst/>
              <a:ahLst/>
              <a:cxnLst/>
              <a:rect l="l" t="t" r="r" b="b"/>
              <a:pathLst>
                <a:path w="1623368" h="812800">
                  <a:moveTo>
                    <a:pt x="0" y="0"/>
                  </a:moveTo>
                  <a:lnTo>
                    <a:pt x="1623368" y="0"/>
                  </a:lnTo>
                  <a:lnTo>
                    <a:pt x="1623368" y="812800"/>
                  </a:lnTo>
                  <a:lnTo>
                    <a:pt x="0" y="812800"/>
                  </a:lnTo>
                  <a:close/>
                </a:path>
              </a:pathLst>
            </a:custGeom>
            <a:solidFill>
              <a:srgbClr val="EAEBE9"/>
            </a:solidFill>
          </p:spPr>
        </p:sp>
        <p:sp>
          <p:nvSpPr>
            <p:cNvPr id="8" name="TextBox 8"/>
            <p:cNvSpPr txBox="1"/>
            <p:nvPr/>
          </p:nvSpPr>
          <p:spPr>
            <a:xfrm>
              <a:off x="0" y="-47625"/>
              <a:ext cx="1623368" cy="860425"/>
            </a:xfrm>
            <a:prstGeom prst="rect">
              <a:avLst/>
            </a:prstGeom>
          </p:spPr>
          <p:txBody>
            <a:bodyPr lIns="50800" tIns="50800" rIns="50800" bIns="50800" rtlCol="0" anchor="ctr"/>
            <a:lstStyle/>
            <a:p>
              <a:pPr algn="ctr">
                <a:lnSpc>
                  <a:spcPts val="3012"/>
                </a:lnSpc>
              </a:pPr>
              <a:endParaRPr/>
            </a:p>
          </p:txBody>
        </p:sp>
      </p:grpSp>
      <p:grpSp>
        <p:nvGrpSpPr>
          <p:cNvPr id="9" name="Group 9"/>
          <p:cNvGrpSpPr/>
          <p:nvPr/>
        </p:nvGrpSpPr>
        <p:grpSpPr>
          <a:xfrm>
            <a:off x="-2582136" y="8362283"/>
            <a:ext cx="7059741" cy="3086100"/>
            <a:chOff x="0" y="0"/>
            <a:chExt cx="1859356" cy="812800"/>
          </a:xfrm>
        </p:grpSpPr>
        <p:sp>
          <p:nvSpPr>
            <p:cNvPr id="10" name="Freeform 10"/>
            <p:cNvSpPr/>
            <p:nvPr/>
          </p:nvSpPr>
          <p:spPr>
            <a:xfrm>
              <a:off x="0" y="0"/>
              <a:ext cx="1859356" cy="812800"/>
            </a:xfrm>
            <a:custGeom>
              <a:avLst/>
              <a:gdLst/>
              <a:ahLst/>
              <a:cxnLst/>
              <a:rect l="l" t="t" r="r" b="b"/>
              <a:pathLst>
                <a:path w="1859356" h="812800">
                  <a:moveTo>
                    <a:pt x="0" y="0"/>
                  </a:moveTo>
                  <a:lnTo>
                    <a:pt x="1859356" y="0"/>
                  </a:lnTo>
                  <a:lnTo>
                    <a:pt x="1859356" y="812800"/>
                  </a:lnTo>
                  <a:lnTo>
                    <a:pt x="0" y="812800"/>
                  </a:lnTo>
                  <a:close/>
                </a:path>
              </a:pathLst>
            </a:custGeom>
            <a:solidFill>
              <a:srgbClr val="EAEBE9"/>
            </a:solidFill>
          </p:spPr>
        </p:sp>
        <p:sp>
          <p:nvSpPr>
            <p:cNvPr id="11" name="TextBox 11"/>
            <p:cNvSpPr txBox="1"/>
            <p:nvPr/>
          </p:nvSpPr>
          <p:spPr>
            <a:xfrm>
              <a:off x="0" y="-47625"/>
              <a:ext cx="1859356" cy="860425"/>
            </a:xfrm>
            <a:prstGeom prst="rect">
              <a:avLst/>
            </a:prstGeom>
          </p:spPr>
          <p:txBody>
            <a:bodyPr lIns="50800" tIns="50800" rIns="50800" bIns="50800" rtlCol="0" anchor="ctr"/>
            <a:lstStyle/>
            <a:p>
              <a:pPr algn="ctr">
                <a:lnSpc>
                  <a:spcPts val="3012"/>
                </a:lnSpc>
              </a:pPr>
              <a:endParaRPr/>
            </a:p>
          </p:txBody>
        </p:sp>
      </p:grpSp>
      <p:sp>
        <p:nvSpPr>
          <p:cNvPr id="12" name="TextBox 12"/>
          <p:cNvSpPr txBox="1"/>
          <p:nvPr/>
        </p:nvSpPr>
        <p:spPr>
          <a:xfrm rot="5400000">
            <a:off x="-1620714" y="3921689"/>
            <a:ext cx="5422651" cy="564257"/>
          </a:xfrm>
          <a:prstGeom prst="rect">
            <a:avLst/>
          </a:prstGeom>
        </p:spPr>
        <p:txBody>
          <a:bodyPr wrap="square" lIns="0" tIns="0" rIns="0" bIns="0" rtlCol="0" anchor="t">
            <a:spAutoFit/>
          </a:bodyPr>
          <a:lstStyle/>
          <a:p>
            <a:pPr marL="0" lvl="0" indent="0" algn="l">
              <a:lnSpc>
                <a:spcPts val="4397"/>
              </a:lnSpc>
              <a:spcBef>
                <a:spcPct val="0"/>
              </a:spcBef>
            </a:pPr>
            <a:r>
              <a:rPr lang="en-US" sz="3141" i="1" dirty="0" smtClean="0">
                <a:solidFill>
                  <a:srgbClr val="465739"/>
                </a:solidFill>
                <a:latin typeface="Futura Italics"/>
                <a:ea typeface="Futura Italics"/>
                <a:cs typeface="Futura Italics"/>
                <a:sym typeface="Futura Italics"/>
              </a:rPr>
              <a:t>Exploring Global Connections</a:t>
            </a:r>
            <a:endParaRPr lang="en-US" sz="3141" i="1" dirty="0">
              <a:solidFill>
                <a:srgbClr val="465739"/>
              </a:solidFill>
              <a:latin typeface="Futura Italics"/>
              <a:ea typeface="Futura Italics"/>
              <a:cs typeface="Futura Italics"/>
              <a:sym typeface="Futura Italics"/>
            </a:endParaRPr>
          </a:p>
        </p:txBody>
      </p:sp>
      <p:sp>
        <p:nvSpPr>
          <p:cNvPr id="13" name="TextBox 13"/>
          <p:cNvSpPr txBox="1"/>
          <p:nvPr/>
        </p:nvSpPr>
        <p:spPr>
          <a:xfrm>
            <a:off x="11582401" y="8872110"/>
            <a:ext cx="5382070" cy="602729"/>
          </a:xfrm>
          <a:prstGeom prst="rect">
            <a:avLst/>
          </a:prstGeom>
        </p:spPr>
        <p:txBody>
          <a:bodyPr wrap="square" lIns="0" tIns="0" rIns="0" bIns="0" rtlCol="0" anchor="t">
            <a:spAutoFit/>
          </a:bodyPr>
          <a:lstStyle/>
          <a:p>
            <a:pPr marL="0" lvl="0" indent="0" algn="r">
              <a:lnSpc>
                <a:spcPts val="4677"/>
              </a:lnSpc>
              <a:spcBef>
                <a:spcPct val="0"/>
              </a:spcBef>
            </a:pPr>
            <a:r>
              <a:rPr lang="en-US" sz="3341" dirty="0" smtClean="0">
                <a:solidFill>
                  <a:srgbClr val="465739"/>
                </a:solidFill>
                <a:latin typeface="Futura"/>
                <a:ea typeface="Futura"/>
                <a:cs typeface="Futura"/>
                <a:sym typeface="Futura"/>
              </a:rPr>
              <a:t>25-26 </a:t>
            </a:r>
            <a:r>
              <a:rPr lang="en-US" sz="3341" dirty="0" smtClean="0">
                <a:solidFill>
                  <a:srgbClr val="465739"/>
                </a:solidFill>
                <a:latin typeface="Futura"/>
                <a:ea typeface="Futura"/>
                <a:cs typeface="Futura"/>
                <a:sym typeface="Futura"/>
              </a:rPr>
              <a:t>September, 2025</a:t>
            </a:r>
            <a:endParaRPr lang="en-US" sz="3341" dirty="0">
              <a:solidFill>
                <a:srgbClr val="465739"/>
              </a:solidFill>
              <a:latin typeface="Futura"/>
              <a:ea typeface="Futura"/>
              <a:cs typeface="Futura"/>
              <a:sym typeface="Futura"/>
            </a:endParaRPr>
          </a:p>
        </p:txBody>
      </p:sp>
      <p:sp>
        <p:nvSpPr>
          <p:cNvPr id="14" name="TextBox 14"/>
          <p:cNvSpPr txBox="1"/>
          <p:nvPr/>
        </p:nvSpPr>
        <p:spPr>
          <a:xfrm>
            <a:off x="1771519" y="1990725"/>
            <a:ext cx="14744962" cy="7267575"/>
          </a:xfrm>
          <a:prstGeom prst="rect">
            <a:avLst/>
          </a:prstGeom>
        </p:spPr>
        <p:txBody>
          <a:bodyPr lIns="0" tIns="0" rIns="0" bIns="0" rtlCol="0" anchor="t">
            <a:spAutoFit/>
          </a:bodyPr>
          <a:lstStyle/>
          <a:p>
            <a:pPr marL="0" lvl="0" indent="0" algn="ctr">
              <a:lnSpc>
                <a:spcPts val="28499"/>
              </a:lnSpc>
            </a:pPr>
            <a:r>
              <a:rPr lang="en-US" sz="24999" b="1" dirty="0">
                <a:solidFill>
                  <a:srgbClr val="5F6F52"/>
                </a:solidFill>
                <a:latin typeface="Glacial Indifference Bold"/>
                <a:ea typeface="Glacial Indifference Bold"/>
                <a:cs typeface="Glacial Indifference Bold"/>
                <a:sym typeface="Glacial Indifference Bold"/>
              </a:rPr>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5003" t="32605" r="25033" b="26508"/>
          <a:stretch/>
        </p:blipFill>
        <p:spPr bwMode="auto">
          <a:xfrm>
            <a:off x="1447800" y="1943100"/>
            <a:ext cx="6400800" cy="6248400"/>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8034337" y="4533900"/>
            <a:ext cx="9144000" cy="2858475"/>
          </a:xfrm>
          <a:prstGeom prst="rect">
            <a:avLst/>
          </a:prstGeom>
        </p:spPr>
        <p:txBody>
          <a:bodyPr>
            <a:spAutoFit/>
          </a:bodyPr>
          <a:lstStyle/>
          <a:p>
            <a:pPr algn="ctr">
              <a:lnSpc>
                <a:spcPct val="107000"/>
              </a:lnSpc>
            </a:pPr>
            <a:r>
              <a:rPr lang="en-US" sz="2800" b="1" i="1" kern="1800" dirty="0" smtClean="0">
                <a:latin typeface="Calibri" panose="020F0502020204030204" pitchFamily="34" charset="0"/>
                <a:ea typeface="Times New Roman" panose="02020603050405020304" pitchFamily="18" charset="0"/>
                <a:cs typeface="Times New Roman" panose="02020603050405020304" pitchFamily="18" charset="0"/>
              </a:rPr>
              <a:t>ETD 2025, </a:t>
            </a:r>
            <a:r>
              <a:rPr lang="en-US" sz="2800" kern="1800" dirty="0" smtClean="0">
                <a:latin typeface="Calibri" panose="020F0502020204030204" pitchFamily="34" charset="0"/>
                <a:ea typeface="Times New Roman" panose="02020603050405020304" pitchFamily="18" charset="0"/>
                <a:cs typeface="Times New Roman" panose="02020603050405020304" pitchFamily="18" charset="0"/>
              </a:rPr>
              <a:t>t</a:t>
            </a:r>
            <a:r>
              <a:rPr lang="en-US" sz="2800" dirty="0" smtClean="0">
                <a:solidFill>
                  <a:srgbClr val="3A3A3A"/>
                </a:solidFill>
                <a:latin typeface="Calibri" panose="020F0502020204030204" pitchFamily="34" charset="0"/>
                <a:ea typeface="Times New Roman" panose="02020603050405020304" pitchFamily="18" charset="0"/>
                <a:cs typeface="Segoe UI" panose="020B0502040204020203" pitchFamily="34" charset="0"/>
              </a:rPr>
              <a:t>he 28</a:t>
            </a:r>
            <a:r>
              <a:rPr lang="en-US" sz="2800" baseline="30000" dirty="0" smtClean="0">
                <a:solidFill>
                  <a:srgbClr val="3A3A3A"/>
                </a:solidFill>
                <a:latin typeface="Calibri" panose="020F0502020204030204" pitchFamily="34" charset="0"/>
                <a:ea typeface="Times New Roman" panose="02020603050405020304" pitchFamily="18" charset="0"/>
                <a:cs typeface="Segoe UI" panose="020B0502040204020203" pitchFamily="34" charset="0"/>
              </a:rPr>
              <a:t>th</a:t>
            </a:r>
            <a:r>
              <a:rPr lang="en-US" sz="2800" dirty="0" smtClean="0">
                <a:solidFill>
                  <a:srgbClr val="3A3A3A"/>
                </a:solidFill>
                <a:latin typeface="Calibri" panose="020F0502020204030204" pitchFamily="34" charset="0"/>
                <a:ea typeface="Times New Roman" panose="02020603050405020304" pitchFamily="18" charset="0"/>
                <a:cs typeface="Segoe UI" panose="020B0502040204020203" pitchFamily="34" charset="0"/>
              </a:rPr>
              <a:t> international symposium on electronic </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800" dirty="0" smtClean="0">
                <a:solidFill>
                  <a:srgbClr val="3A3A3A"/>
                </a:solidFill>
                <a:latin typeface="Calibri" panose="020F0502020204030204" pitchFamily="34" charset="0"/>
                <a:ea typeface="Times New Roman" panose="02020603050405020304" pitchFamily="18" charset="0"/>
                <a:cs typeface="Segoe UI" panose="020B0502040204020203" pitchFamily="34" charset="0"/>
              </a:rPr>
              <a:t>theses </a:t>
            </a:r>
            <a:r>
              <a:rPr lang="en-US" sz="2800" dirty="0">
                <a:solidFill>
                  <a:srgbClr val="3A3A3A"/>
                </a:solidFill>
                <a:latin typeface="Calibri" panose="020F0502020204030204" pitchFamily="34" charset="0"/>
                <a:ea typeface="Times New Roman" panose="02020603050405020304" pitchFamily="18" charset="0"/>
                <a:cs typeface="Segoe UI" panose="020B0502040204020203" pitchFamily="34" charset="0"/>
              </a:rPr>
              <a:t>and dissertations (ETDs) and</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800" b="1" i="1" dirty="0">
                <a:solidFill>
                  <a:srgbClr val="3A3A3A"/>
                </a:solidFill>
                <a:latin typeface="Calibri" panose="020F0502020204030204" pitchFamily="34" charset="0"/>
                <a:ea typeface="Times New Roman" panose="02020603050405020304" pitchFamily="18" charset="0"/>
                <a:cs typeface="Segoe UI" panose="020B0502040204020203" pitchFamily="34" charset="0"/>
              </a:rPr>
              <a:t>USETDA 2025</a:t>
            </a:r>
            <a:r>
              <a:rPr lang="en-US" sz="2800" dirty="0">
                <a:solidFill>
                  <a:srgbClr val="3A3A3A"/>
                </a:solidFill>
                <a:latin typeface="Calibri" panose="020F0502020204030204" pitchFamily="34" charset="0"/>
                <a:ea typeface="Times New Roman" panose="02020603050405020304" pitchFamily="18" charset="0"/>
                <a:cs typeface="Segoe UI" panose="020B0502040204020203" pitchFamily="34" charset="0"/>
              </a:rPr>
              <a:t>, the 15</a:t>
            </a:r>
            <a:r>
              <a:rPr lang="en-US" sz="2800" baseline="30000" dirty="0">
                <a:solidFill>
                  <a:srgbClr val="3A3A3A"/>
                </a:solidFill>
                <a:latin typeface="Calibri" panose="020F0502020204030204" pitchFamily="34" charset="0"/>
                <a:ea typeface="Times New Roman" panose="02020603050405020304" pitchFamily="18" charset="0"/>
                <a:cs typeface="Segoe UI" panose="020B0502040204020203" pitchFamily="34" charset="0"/>
              </a:rPr>
              <a:t>th</a:t>
            </a:r>
            <a:r>
              <a:rPr lang="en-US" sz="2800" dirty="0">
                <a:solidFill>
                  <a:srgbClr val="3A3A3A"/>
                </a:solidFill>
                <a:latin typeface="Calibri" panose="020F0502020204030204" pitchFamily="34" charset="0"/>
                <a:ea typeface="Times New Roman" panose="02020603050405020304" pitchFamily="18" charset="0"/>
                <a:cs typeface="Segoe UI" panose="020B0502040204020203" pitchFamily="34" charset="0"/>
              </a:rPr>
              <a:t> national US conference on ETDs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800" dirty="0">
                <a:solidFill>
                  <a:srgbClr val="3A3A3A"/>
                </a:solidFill>
                <a:latin typeface="Calibri" panose="020F0502020204030204" pitchFamily="34" charset="0"/>
                <a:ea typeface="Times New Roman" panose="02020603050405020304" pitchFamily="18" charset="0"/>
                <a:cs typeface="Segoe UI" panose="020B0502040204020203" pitchFamily="34" charset="0"/>
              </a:rPr>
              <a:t>Joint virtual event via Zoom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800" dirty="0">
                <a:solidFill>
                  <a:srgbClr val="3A3A3A"/>
                </a:solidFill>
                <a:latin typeface="Calibri" panose="020F0502020204030204" pitchFamily="34" charset="0"/>
                <a:ea typeface="Times New Roman" panose="02020603050405020304" pitchFamily="18" charset="0"/>
                <a:cs typeface="Segoe UI" panose="020B0502040204020203" pitchFamily="34" charset="0"/>
              </a:rPr>
              <a:t>September 25 @ 11:00 am - September 26 @ 9:00 pm EDT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800" b="1" dirty="0">
                <a:solidFill>
                  <a:srgbClr val="3A3A3A"/>
                </a:solidFill>
                <a:latin typeface="Calibri" panose="020F0502020204030204" pitchFamily="34" charset="0"/>
                <a:ea typeface="Times New Roman" panose="02020603050405020304" pitchFamily="18" charset="0"/>
                <a:cs typeface="Segoe UI" panose="020B0502040204020203" pitchFamily="34" charset="0"/>
              </a:rPr>
              <a:t>USA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2"/>
          <p:cNvGrpSpPr/>
          <p:nvPr/>
        </p:nvGrpSpPr>
        <p:grpSpPr>
          <a:xfrm>
            <a:off x="792370" y="792370"/>
            <a:ext cx="472661" cy="472661"/>
            <a:chOff x="0" y="0"/>
            <a:chExt cx="812800" cy="812800"/>
          </a:xfrm>
        </p:grpSpPr>
        <p:sp>
          <p:nvSpPr>
            <p:cNvPr id="6"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p:spPr>
        </p:sp>
        <p:sp>
          <p:nvSpPr>
            <p:cNvPr id="7" name="TextBox 4"/>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sp>
        <p:nvSpPr>
          <p:cNvPr id="8" name="AutoShape 5"/>
          <p:cNvSpPr/>
          <p:nvPr/>
        </p:nvSpPr>
        <p:spPr>
          <a:xfrm>
            <a:off x="17364075" y="6915141"/>
            <a:ext cx="0" cy="2610617"/>
          </a:xfrm>
          <a:prstGeom prst="line">
            <a:avLst/>
          </a:prstGeom>
          <a:ln w="123825" cap="flat">
            <a:solidFill>
              <a:srgbClr val="BBC8B1"/>
            </a:solidFill>
            <a:prstDash val="sysDot"/>
            <a:headEnd type="none" w="sm" len="sm"/>
            <a:tailEnd type="none" w="sm" len="sm"/>
          </a:ln>
        </p:spPr>
      </p:sp>
      <p:grpSp>
        <p:nvGrpSpPr>
          <p:cNvPr id="9" name="Group 6"/>
          <p:cNvGrpSpPr/>
          <p:nvPr/>
        </p:nvGrpSpPr>
        <p:grpSpPr>
          <a:xfrm>
            <a:off x="13756206" y="-514350"/>
            <a:ext cx="6163724" cy="3086100"/>
            <a:chOff x="0" y="0"/>
            <a:chExt cx="1623368" cy="812800"/>
          </a:xfrm>
        </p:grpSpPr>
        <p:sp>
          <p:nvSpPr>
            <p:cNvPr id="10" name="Freeform 7"/>
            <p:cNvSpPr/>
            <p:nvPr/>
          </p:nvSpPr>
          <p:spPr>
            <a:xfrm>
              <a:off x="0" y="0"/>
              <a:ext cx="1623368" cy="812800"/>
            </a:xfrm>
            <a:custGeom>
              <a:avLst/>
              <a:gdLst/>
              <a:ahLst/>
              <a:cxnLst/>
              <a:rect l="l" t="t" r="r" b="b"/>
              <a:pathLst>
                <a:path w="1623368" h="812800">
                  <a:moveTo>
                    <a:pt x="0" y="0"/>
                  </a:moveTo>
                  <a:lnTo>
                    <a:pt x="1623368" y="0"/>
                  </a:lnTo>
                  <a:lnTo>
                    <a:pt x="1623368" y="812800"/>
                  </a:lnTo>
                  <a:lnTo>
                    <a:pt x="0" y="812800"/>
                  </a:lnTo>
                  <a:close/>
                </a:path>
              </a:pathLst>
            </a:custGeom>
            <a:solidFill>
              <a:srgbClr val="EAEBE9"/>
            </a:solidFill>
          </p:spPr>
        </p:sp>
        <p:sp>
          <p:nvSpPr>
            <p:cNvPr id="11" name="TextBox 8"/>
            <p:cNvSpPr txBox="1"/>
            <p:nvPr/>
          </p:nvSpPr>
          <p:spPr>
            <a:xfrm>
              <a:off x="0" y="-47625"/>
              <a:ext cx="1623368" cy="860425"/>
            </a:xfrm>
            <a:prstGeom prst="rect">
              <a:avLst/>
            </a:prstGeom>
          </p:spPr>
          <p:txBody>
            <a:bodyPr lIns="50800" tIns="50800" rIns="50800" bIns="50800" rtlCol="0" anchor="ctr"/>
            <a:lstStyle/>
            <a:p>
              <a:pPr algn="ctr">
                <a:lnSpc>
                  <a:spcPts val="3012"/>
                </a:lnSpc>
              </a:pPr>
              <a:endParaRPr/>
            </a:p>
          </p:txBody>
        </p:sp>
      </p:grpSp>
      <p:grpSp>
        <p:nvGrpSpPr>
          <p:cNvPr id="12" name="Group 9"/>
          <p:cNvGrpSpPr/>
          <p:nvPr/>
        </p:nvGrpSpPr>
        <p:grpSpPr>
          <a:xfrm>
            <a:off x="-2582136" y="8362283"/>
            <a:ext cx="7059741" cy="3086100"/>
            <a:chOff x="0" y="0"/>
            <a:chExt cx="1859356" cy="812800"/>
          </a:xfrm>
        </p:grpSpPr>
        <p:sp>
          <p:nvSpPr>
            <p:cNvPr id="13" name="Freeform 10"/>
            <p:cNvSpPr/>
            <p:nvPr/>
          </p:nvSpPr>
          <p:spPr>
            <a:xfrm>
              <a:off x="0" y="0"/>
              <a:ext cx="1859356" cy="812800"/>
            </a:xfrm>
            <a:custGeom>
              <a:avLst/>
              <a:gdLst/>
              <a:ahLst/>
              <a:cxnLst/>
              <a:rect l="l" t="t" r="r" b="b"/>
              <a:pathLst>
                <a:path w="1859356" h="812800">
                  <a:moveTo>
                    <a:pt x="0" y="0"/>
                  </a:moveTo>
                  <a:lnTo>
                    <a:pt x="1859356" y="0"/>
                  </a:lnTo>
                  <a:lnTo>
                    <a:pt x="1859356" y="812800"/>
                  </a:lnTo>
                  <a:lnTo>
                    <a:pt x="0" y="812800"/>
                  </a:lnTo>
                  <a:close/>
                </a:path>
              </a:pathLst>
            </a:custGeom>
            <a:solidFill>
              <a:srgbClr val="EAEBE9"/>
            </a:solidFill>
          </p:spPr>
        </p:sp>
        <p:sp>
          <p:nvSpPr>
            <p:cNvPr id="14" name="TextBox 11"/>
            <p:cNvSpPr txBox="1"/>
            <p:nvPr/>
          </p:nvSpPr>
          <p:spPr>
            <a:xfrm>
              <a:off x="0" y="-47625"/>
              <a:ext cx="1859356" cy="860425"/>
            </a:xfrm>
            <a:prstGeom prst="rect">
              <a:avLst/>
            </a:prstGeom>
          </p:spPr>
          <p:txBody>
            <a:bodyPr lIns="50800" tIns="50800" rIns="50800" bIns="50800" rtlCol="0" anchor="ctr"/>
            <a:lstStyle/>
            <a:p>
              <a:pPr algn="ctr">
                <a:lnSpc>
                  <a:spcPts val="3012"/>
                </a:lnSpc>
              </a:pPr>
              <a:endParaRPr/>
            </a:p>
          </p:txBody>
        </p:sp>
      </p:grpSp>
      <p:sp>
        <p:nvSpPr>
          <p:cNvPr id="15" name="TextBox 14"/>
          <p:cNvSpPr txBox="1"/>
          <p:nvPr/>
        </p:nvSpPr>
        <p:spPr>
          <a:xfrm rot="5400000">
            <a:off x="-1620713" y="3921687"/>
            <a:ext cx="5422649" cy="564257"/>
          </a:xfrm>
          <a:prstGeom prst="rect">
            <a:avLst/>
          </a:prstGeom>
        </p:spPr>
        <p:txBody>
          <a:bodyPr wrap="square" lIns="0" tIns="0" rIns="0" bIns="0" rtlCol="0" anchor="t">
            <a:spAutoFit/>
          </a:bodyPr>
          <a:lstStyle/>
          <a:p>
            <a:pPr marL="0" lvl="0" indent="0" algn="l">
              <a:lnSpc>
                <a:spcPts val="4397"/>
              </a:lnSpc>
              <a:spcBef>
                <a:spcPct val="0"/>
              </a:spcBef>
            </a:pPr>
            <a:r>
              <a:rPr lang="en-US" sz="3141" i="1" dirty="0" smtClean="0">
                <a:solidFill>
                  <a:srgbClr val="465739"/>
                </a:solidFill>
                <a:latin typeface="Futura Italics"/>
                <a:ea typeface="Futura Italics"/>
                <a:cs typeface="Futura Italics"/>
                <a:sym typeface="Futura Italics"/>
              </a:rPr>
              <a:t>Exploring Global Connections</a:t>
            </a:r>
            <a:endParaRPr lang="en-US" sz="3141" i="1" dirty="0">
              <a:solidFill>
                <a:srgbClr val="465739"/>
              </a:solidFill>
              <a:latin typeface="Futura Italics"/>
              <a:ea typeface="Futura Italics"/>
              <a:cs typeface="Futura Italics"/>
              <a:sym typeface="Futura Italics"/>
            </a:endParaRPr>
          </a:p>
        </p:txBody>
      </p:sp>
      <p:sp>
        <p:nvSpPr>
          <p:cNvPr id="16" name="Rectangle 15"/>
          <p:cNvSpPr/>
          <p:nvPr/>
        </p:nvSpPr>
        <p:spPr>
          <a:xfrm>
            <a:off x="5826888" y="421178"/>
            <a:ext cx="7833939" cy="1351139"/>
          </a:xfrm>
          <a:prstGeom prst="rect">
            <a:avLst/>
          </a:prstGeom>
        </p:spPr>
        <p:txBody>
          <a:bodyPr wrap="none">
            <a:spAutoFit/>
          </a:bodyPr>
          <a:lstStyle/>
          <a:p>
            <a:pPr algn="ctr">
              <a:lnSpc>
                <a:spcPct val="107000"/>
              </a:lnSpc>
            </a:pPr>
            <a:r>
              <a:rPr lang="en-US" sz="8000" b="1" kern="18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Acknowledgment</a:t>
            </a:r>
            <a:r>
              <a:rPr lang="en-US" sz="6600" b="1" kern="18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endParaRPr lang="en-US" sz="6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6302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4350" y="-514350"/>
            <a:ext cx="7554533" cy="11734612"/>
            <a:chOff x="0" y="0"/>
            <a:chExt cx="1989671" cy="3090597"/>
          </a:xfrm>
        </p:grpSpPr>
        <p:sp>
          <p:nvSpPr>
            <p:cNvPr id="3" name="Freeform 3"/>
            <p:cNvSpPr/>
            <p:nvPr/>
          </p:nvSpPr>
          <p:spPr>
            <a:xfrm>
              <a:off x="0" y="0"/>
              <a:ext cx="1989671" cy="3090597"/>
            </a:xfrm>
            <a:custGeom>
              <a:avLst/>
              <a:gdLst/>
              <a:ahLst/>
              <a:cxnLst/>
              <a:rect l="l" t="t" r="r" b="b"/>
              <a:pathLst>
                <a:path w="1989671" h="3090597">
                  <a:moveTo>
                    <a:pt x="0" y="0"/>
                  </a:moveTo>
                  <a:lnTo>
                    <a:pt x="1989671" y="0"/>
                  </a:lnTo>
                  <a:lnTo>
                    <a:pt x="1989671" y="3090597"/>
                  </a:lnTo>
                  <a:lnTo>
                    <a:pt x="0" y="3090597"/>
                  </a:lnTo>
                  <a:close/>
                </a:path>
              </a:pathLst>
            </a:custGeom>
            <a:solidFill>
              <a:srgbClr val="EAEBE9"/>
            </a:solidFill>
          </p:spPr>
        </p:sp>
        <p:sp>
          <p:nvSpPr>
            <p:cNvPr id="4" name="TextBox 4"/>
            <p:cNvSpPr txBox="1"/>
            <p:nvPr/>
          </p:nvSpPr>
          <p:spPr>
            <a:xfrm>
              <a:off x="0" y="-47625"/>
              <a:ext cx="1989671" cy="3138222"/>
            </a:xfrm>
            <a:prstGeom prst="rect">
              <a:avLst/>
            </a:prstGeom>
          </p:spPr>
          <p:txBody>
            <a:bodyPr lIns="50800" tIns="50800" rIns="50800" bIns="50800" rtlCol="0" anchor="ctr"/>
            <a:lstStyle/>
            <a:p>
              <a:pPr algn="ctr">
                <a:lnSpc>
                  <a:spcPts val="3012"/>
                </a:lnSpc>
              </a:pPr>
              <a:endParaRPr/>
            </a:p>
          </p:txBody>
        </p:sp>
      </p:grpSp>
      <p:grpSp>
        <p:nvGrpSpPr>
          <p:cNvPr id="5" name="Group 5"/>
          <p:cNvGrpSpPr/>
          <p:nvPr/>
        </p:nvGrpSpPr>
        <p:grpSpPr>
          <a:xfrm>
            <a:off x="17022970" y="792370"/>
            <a:ext cx="472661" cy="47266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grpSp>
        <p:nvGrpSpPr>
          <p:cNvPr id="8" name="Group 8"/>
          <p:cNvGrpSpPr/>
          <p:nvPr/>
        </p:nvGrpSpPr>
        <p:grpSpPr>
          <a:xfrm>
            <a:off x="15479920" y="8387800"/>
            <a:ext cx="3086100" cy="3086100"/>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AEBE9"/>
            </a:solidFill>
          </p:spPr>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3012"/>
                </a:lnSpc>
              </a:pPr>
              <a:endParaRPr/>
            </a:p>
          </p:txBody>
        </p:sp>
      </p:grpSp>
      <p:sp>
        <p:nvSpPr>
          <p:cNvPr id="11" name="TextBox 11"/>
          <p:cNvSpPr txBox="1"/>
          <p:nvPr/>
        </p:nvSpPr>
        <p:spPr>
          <a:xfrm>
            <a:off x="4191000" y="238372"/>
            <a:ext cx="9525000" cy="1107996"/>
          </a:xfrm>
          <a:prstGeom prst="rect">
            <a:avLst/>
          </a:prstGeom>
        </p:spPr>
        <p:txBody>
          <a:bodyPr wrap="square" lIns="0" tIns="0" rIns="0" bIns="0" rtlCol="0" anchor="t">
            <a:spAutoFit/>
          </a:bodyPr>
          <a:lstStyle/>
          <a:p>
            <a:pPr marL="0" lvl="0" indent="0" algn="ctr">
              <a:spcBef>
                <a:spcPct val="0"/>
              </a:spcBef>
            </a:pPr>
            <a:r>
              <a:rPr lang="en-US" sz="7200" b="1" dirty="0" smtClean="0">
                <a:solidFill>
                  <a:srgbClr val="465739"/>
                </a:solidFill>
                <a:latin typeface="Inter Bold"/>
                <a:ea typeface="Inter Bold"/>
                <a:cs typeface="Inter Bold"/>
                <a:sym typeface="Inter Bold"/>
              </a:rPr>
              <a:t>Structure of the Talk</a:t>
            </a:r>
            <a:endParaRPr lang="en-US" sz="7200" b="1" dirty="0">
              <a:solidFill>
                <a:srgbClr val="465739"/>
              </a:solidFill>
              <a:latin typeface="Inter Bold"/>
              <a:ea typeface="Inter Bold"/>
              <a:cs typeface="Inter Bold"/>
              <a:sym typeface="Inter Bold"/>
            </a:endParaRPr>
          </a:p>
        </p:txBody>
      </p:sp>
      <p:sp>
        <p:nvSpPr>
          <p:cNvPr id="12" name="TextBox 12"/>
          <p:cNvSpPr txBox="1"/>
          <p:nvPr/>
        </p:nvSpPr>
        <p:spPr>
          <a:xfrm>
            <a:off x="1305944" y="2225830"/>
            <a:ext cx="14173976" cy="8168903"/>
          </a:xfrm>
          <a:prstGeom prst="rect">
            <a:avLst/>
          </a:prstGeom>
        </p:spPr>
        <p:txBody>
          <a:bodyPr wrap="square" lIns="0" tIns="0" rIns="0" bIns="0" rtlCol="0" anchor="t">
            <a:spAutoFit/>
          </a:bodyPr>
          <a:lstStyle/>
          <a:p>
            <a:pPr marL="571500" lvl="0" indent="-571500">
              <a:lnSpc>
                <a:spcPts val="4926"/>
              </a:lnSpc>
              <a:spcBef>
                <a:spcPct val="0"/>
              </a:spcBef>
              <a:buFont typeface="Arial" panose="020B0604020202020204" pitchFamily="34" charset="0"/>
              <a:buChar char="•"/>
            </a:pPr>
            <a:r>
              <a:rPr lang="en-US" sz="3519" b="1" dirty="0" smtClean="0">
                <a:solidFill>
                  <a:srgbClr val="000000"/>
                </a:solidFill>
                <a:latin typeface="Calibri" panose="020F0502020204030204" pitchFamily="34" charset="0"/>
                <a:ea typeface="Futura"/>
                <a:cs typeface="Futura"/>
                <a:sym typeface="Futura"/>
              </a:rPr>
              <a:t>Introduction/Background</a:t>
            </a:r>
          </a:p>
          <a:p>
            <a:pPr marL="571500" lvl="0" indent="-571500">
              <a:lnSpc>
                <a:spcPts val="4926"/>
              </a:lnSpc>
              <a:spcBef>
                <a:spcPct val="0"/>
              </a:spcBef>
              <a:buFont typeface="Arial" panose="020B0604020202020204" pitchFamily="34" charset="0"/>
              <a:buChar char="•"/>
            </a:pPr>
            <a:r>
              <a:rPr lang="en-US" sz="3519" b="1" dirty="0" smtClean="0">
                <a:solidFill>
                  <a:srgbClr val="000000"/>
                </a:solidFill>
                <a:latin typeface="Calibri" panose="020F0502020204030204" pitchFamily="34" charset="0"/>
                <a:ea typeface="Futura"/>
                <a:cs typeface="Futura"/>
                <a:sym typeface="Futura"/>
              </a:rPr>
              <a:t>Methodology</a:t>
            </a:r>
          </a:p>
          <a:p>
            <a:pPr marL="571500" lvl="0" indent="-571500">
              <a:lnSpc>
                <a:spcPts val="4926"/>
              </a:lnSpc>
              <a:spcBef>
                <a:spcPct val="0"/>
              </a:spcBef>
              <a:buFont typeface="Arial" panose="020B0604020202020204" pitchFamily="34" charset="0"/>
              <a:buChar char="•"/>
            </a:pPr>
            <a:r>
              <a:rPr lang="en-US" sz="3519" b="1" dirty="0" smtClean="0">
                <a:solidFill>
                  <a:srgbClr val="000000"/>
                </a:solidFill>
                <a:latin typeface="Calibri" panose="020F0502020204030204" pitchFamily="34" charset="0"/>
                <a:ea typeface="Futura"/>
                <a:cs typeface="Futura"/>
                <a:sym typeface="Futura"/>
              </a:rPr>
              <a:t>Results</a:t>
            </a:r>
          </a:p>
          <a:p>
            <a:pPr marL="571500" indent="-571500">
              <a:lnSpc>
                <a:spcPts val="4926"/>
              </a:lnSpc>
              <a:spcBef>
                <a:spcPct val="0"/>
              </a:spcBef>
              <a:buFont typeface="Arial" panose="020B0604020202020204" pitchFamily="34" charset="0"/>
              <a:buChar char="•"/>
            </a:pPr>
            <a:r>
              <a:rPr lang="en-US" sz="3600" b="1" dirty="0">
                <a:latin typeface="Calibri" panose="020F0502020204030204" pitchFamily="34" charset="0"/>
              </a:rPr>
              <a:t>Copyright Ownership Perspectives</a:t>
            </a:r>
          </a:p>
          <a:p>
            <a:pPr marL="571500" indent="-571500">
              <a:lnSpc>
                <a:spcPts val="4926"/>
              </a:lnSpc>
              <a:spcBef>
                <a:spcPct val="0"/>
              </a:spcBef>
              <a:buFont typeface="Arial" panose="020B0604020202020204" pitchFamily="34" charset="0"/>
              <a:buChar char="•"/>
            </a:pPr>
            <a:r>
              <a:rPr lang="en-US" sz="3600" b="1" dirty="0">
                <a:latin typeface="Calibri" panose="020F0502020204030204" pitchFamily="34" charset="0"/>
              </a:rPr>
              <a:t>Copyright Ownership in ETDs</a:t>
            </a:r>
          </a:p>
          <a:p>
            <a:pPr marL="571500" indent="-571500">
              <a:lnSpc>
                <a:spcPts val="4926"/>
              </a:lnSpc>
              <a:spcBef>
                <a:spcPct val="0"/>
              </a:spcBef>
              <a:buFont typeface="Arial" panose="020B0604020202020204" pitchFamily="34" charset="0"/>
              <a:buChar char="•"/>
            </a:pPr>
            <a:r>
              <a:rPr lang="en-US" sz="3600" b="1" dirty="0">
                <a:latin typeface="Calibri" panose="020F0502020204030204" pitchFamily="34" charset="0"/>
              </a:rPr>
              <a:t>Copyright Ownership under Bangladesh Copyright Act, 2000</a:t>
            </a:r>
          </a:p>
          <a:p>
            <a:pPr marL="571500" indent="-571500">
              <a:lnSpc>
                <a:spcPts val="4926"/>
              </a:lnSpc>
              <a:spcBef>
                <a:spcPct val="0"/>
              </a:spcBef>
              <a:buFont typeface="Arial" panose="020B0604020202020204" pitchFamily="34" charset="0"/>
              <a:buChar char="•"/>
            </a:pPr>
            <a:r>
              <a:rPr lang="en-US" sz="3600" b="1" dirty="0">
                <a:latin typeface="Calibri" panose="020F0502020204030204" pitchFamily="34" charset="0"/>
              </a:rPr>
              <a:t>Copyright Ownership in ETDs: Advanced vs. Developing </a:t>
            </a:r>
            <a:r>
              <a:rPr lang="en-US" sz="3600" b="1" dirty="0" smtClean="0">
                <a:latin typeface="Calibri" panose="020F0502020204030204" pitchFamily="34" charset="0"/>
              </a:rPr>
              <a:t>Countries</a:t>
            </a:r>
          </a:p>
          <a:p>
            <a:pPr marL="571500" indent="-571500">
              <a:lnSpc>
                <a:spcPts val="4926"/>
              </a:lnSpc>
              <a:spcBef>
                <a:spcPct val="0"/>
              </a:spcBef>
              <a:buFont typeface="Arial" panose="020B0604020202020204" pitchFamily="34" charset="0"/>
              <a:buChar char="•"/>
            </a:pPr>
            <a:r>
              <a:rPr lang="en-US" sz="3600" b="1" dirty="0">
                <a:latin typeface="Calibri" panose="020F0502020204030204" pitchFamily="34" charset="0"/>
              </a:rPr>
              <a:t>Results</a:t>
            </a:r>
            <a:br>
              <a:rPr lang="en-US" sz="3600" b="1" dirty="0">
                <a:latin typeface="Calibri" panose="020F0502020204030204" pitchFamily="34" charset="0"/>
              </a:rPr>
            </a:br>
            <a:r>
              <a:rPr lang="en-US" sz="3600" b="1" dirty="0">
                <a:latin typeface="Calibri" panose="020F0502020204030204" pitchFamily="34" charset="0"/>
              </a:rPr>
              <a:t>Findings and Discussion </a:t>
            </a:r>
          </a:p>
          <a:p>
            <a:pPr marL="571500" indent="-571500">
              <a:lnSpc>
                <a:spcPts val="4926"/>
              </a:lnSpc>
              <a:spcBef>
                <a:spcPct val="0"/>
              </a:spcBef>
              <a:buFont typeface="Arial" panose="020B0604020202020204" pitchFamily="34" charset="0"/>
              <a:buChar char="•"/>
            </a:pPr>
            <a:r>
              <a:rPr lang="en-US" sz="3600" b="1" dirty="0">
                <a:latin typeface="Calibri" panose="020F0502020204030204" pitchFamily="34" charset="0"/>
              </a:rPr>
              <a:t>Legal Framework and Challenges for GenAI Content in ETDs (Bangladesh)</a:t>
            </a:r>
          </a:p>
          <a:p>
            <a:pPr marL="571500" lvl="0" indent="-571500">
              <a:lnSpc>
                <a:spcPts val="4926"/>
              </a:lnSpc>
              <a:spcBef>
                <a:spcPct val="0"/>
              </a:spcBef>
              <a:buFont typeface="Arial" panose="020B0604020202020204" pitchFamily="34" charset="0"/>
              <a:buChar char="•"/>
            </a:pPr>
            <a:r>
              <a:rPr lang="en-US" sz="3519" b="1" dirty="0" smtClean="0">
                <a:solidFill>
                  <a:srgbClr val="000000"/>
                </a:solidFill>
                <a:latin typeface="Calibri" panose="020F0502020204030204" pitchFamily="34" charset="0"/>
                <a:ea typeface="Futura"/>
                <a:cs typeface="Futura"/>
                <a:sym typeface="Futura"/>
              </a:rPr>
              <a:t>Conclusion</a:t>
            </a:r>
          </a:p>
          <a:p>
            <a:pPr marL="571500" lvl="0" indent="-571500">
              <a:lnSpc>
                <a:spcPts val="4926"/>
              </a:lnSpc>
              <a:spcBef>
                <a:spcPct val="0"/>
              </a:spcBef>
              <a:buFont typeface="Arial" panose="020B0604020202020204" pitchFamily="34" charset="0"/>
              <a:buChar char="•"/>
            </a:pPr>
            <a:r>
              <a:rPr lang="en-US" sz="3600" b="1" dirty="0" smtClean="0">
                <a:latin typeface="Calibri" panose="020F0502020204030204" pitchFamily="34" charset="0"/>
              </a:rPr>
              <a:t>References</a:t>
            </a:r>
            <a:endParaRPr lang="en-US" sz="3519" b="1" dirty="0" smtClean="0">
              <a:solidFill>
                <a:srgbClr val="000000"/>
              </a:solidFill>
              <a:latin typeface="Calibri" panose="020F0502020204030204" pitchFamily="34" charset="0"/>
              <a:ea typeface="Futura"/>
              <a:cs typeface="Futura"/>
              <a:sym typeface="Futura"/>
            </a:endParaRPr>
          </a:p>
        </p:txBody>
      </p:sp>
      <p:sp>
        <p:nvSpPr>
          <p:cNvPr id="13" name="TextBox 13"/>
          <p:cNvSpPr txBox="1"/>
          <p:nvPr/>
        </p:nvSpPr>
        <p:spPr>
          <a:xfrm rot="5400000">
            <a:off x="14581307" y="3950268"/>
            <a:ext cx="5479810" cy="564257"/>
          </a:xfrm>
          <a:prstGeom prst="rect">
            <a:avLst/>
          </a:prstGeom>
        </p:spPr>
        <p:txBody>
          <a:bodyPr wrap="square" lIns="0" tIns="0" rIns="0" bIns="0" rtlCol="0" anchor="t">
            <a:spAutoFit/>
          </a:bodyPr>
          <a:lstStyle/>
          <a:p>
            <a:pPr marL="0" lvl="0" indent="0" algn="l">
              <a:lnSpc>
                <a:spcPts val="4397"/>
              </a:lnSpc>
              <a:spcBef>
                <a:spcPct val="0"/>
              </a:spcBef>
            </a:pPr>
            <a:r>
              <a:rPr lang="en-US" sz="3141" i="1" dirty="0" smtClean="0">
                <a:solidFill>
                  <a:srgbClr val="465739"/>
                </a:solidFill>
                <a:latin typeface="Futura Italics"/>
                <a:ea typeface="Futura Italics"/>
                <a:cs typeface="Futura Italics"/>
                <a:sym typeface="Futura Italics"/>
              </a:rPr>
              <a:t>Exploring Global Connections</a:t>
            </a:r>
            <a:endParaRPr lang="en-US" sz="3141" i="1" dirty="0">
              <a:solidFill>
                <a:srgbClr val="465739"/>
              </a:solidFill>
              <a:latin typeface="Futura Italics"/>
              <a:ea typeface="Futura Italics"/>
              <a:cs typeface="Futura Italics"/>
              <a:sym typeface="Futura Itali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41361" y="-2496160"/>
            <a:ext cx="15656483" cy="15656483"/>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BE9"/>
            </a:soli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grpSp>
        <p:nvGrpSpPr>
          <p:cNvPr id="5" name="Group 5"/>
          <p:cNvGrpSpPr/>
          <p:nvPr/>
        </p:nvGrpSpPr>
        <p:grpSpPr>
          <a:xfrm>
            <a:off x="17022970" y="792370"/>
            <a:ext cx="472661" cy="47266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sp>
        <p:nvSpPr>
          <p:cNvPr id="10" name="TextBox 10"/>
          <p:cNvSpPr txBox="1"/>
          <p:nvPr/>
        </p:nvSpPr>
        <p:spPr>
          <a:xfrm>
            <a:off x="982811" y="3231511"/>
            <a:ext cx="9142101" cy="5188985"/>
          </a:xfrm>
          <a:prstGeom prst="rect">
            <a:avLst/>
          </a:prstGeom>
        </p:spPr>
        <p:txBody>
          <a:bodyPr lIns="0" tIns="0" rIns="0" bIns="0" rtlCol="0" anchor="t">
            <a:spAutoFit/>
          </a:bodyPr>
          <a:lstStyle/>
          <a:p>
            <a:pPr lvl="0">
              <a:lnSpc>
                <a:spcPts val="3666"/>
              </a:lnSpc>
              <a:spcBef>
                <a:spcPct val="0"/>
              </a:spcBef>
            </a:pPr>
            <a:r>
              <a:rPr lang="en-US" sz="2800" dirty="0"/>
              <a:t>Generative AI (GenAI) tools, such as those used for generating text, have become increasingly popular in academic research, particularly in the creation of Electronic Theses and Dissertations (ETDs). These AI tools can produce significant portions of text, raising important questions about copyright ownership. Traditionally, copyright laws grant ownership of creative works to human authors, but it’s unclear who owns the rights to works created by AI. This issue is particularly pressing in Bangladesh, where copyright laws are still evolving, and academic regulations regarding AI use are not fully established. </a:t>
            </a:r>
            <a:endParaRPr lang="en-US" sz="2619" dirty="0">
              <a:solidFill>
                <a:srgbClr val="000000"/>
              </a:solidFill>
              <a:latin typeface="Futura"/>
              <a:ea typeface="Futura"/>
              <a:cs typeface="Futura"/>
              <a:sym typeface="Futura"/>
            </a:endParaRPr>
          </a:p>
        </p:txBody>
      </p:sp>
      <p:sp>
        <p:nvSpPr>
          <p:cNvPr id="11" name="TextBox 11"/>
          <p:cNvSpPr txBox="1"/>
          <p:nvPr/>
        </p:nvSpPr>
        <p:spPr>
          <a:xfrm>
            <a:off x="954296" y="8708818"/>
            <a:ext cx="9142101" cy="1838132"/>
          </a:xfrm>
          <a:prstGeom prst="rect">
            <a:avLst/>
          </a:prstGeom>
        </p:spPr>
        <p:txBody>
          <a:bodyPr lIns="0" tIns="0" rIns="0" bIns="0" rtlCol="0" anchor="t">
            <a:spAutoFit/>
          </a:bodyPr>
          <a:lstStyle/>
          <a:p>
            <a:pPr lvl="0">
              <a:lnSpc>
                <a:spcPts val="3666"/>
              </a:lnSpc>
              <a:spcBef>
                <a:spcPct val="0"/>
              </a:spcBef>
            </a:pPr>
            <a:r>
              <a:rPr lang="en-US" sz="2800" dirty="0"/>
              <a:t>As AI-generated content becomes more common, understanding how copyright laws apply to such content in ETDs is crucial for researchers and institutions in Bangladesh.</a:t>
            </a:r>
            <a:r>
              <a:rPr lang="en-US" sz="2400" dirty="0"/>
              <a:t/>
            </a:r>
            <a:br>
              <a:rPr lang="en-US" sz="2400" dirty="0"/>
            </a:br>
            <a:endParaRPr lang="en-US" sz="2619" dirty="0">
              <a:solidFill>
                <a:srgbClr val="000000"/>
              </a:solidFill>
              <a:latin typeface="Futura"/>
              <a:ea typeface="Futura"/>
              <a:cs typeface="Futura"/>
              <a:sym typeface="Futura"/>
            </a:endParaRPr>
          </a:p>
        </p:txBody>
      </p:sp>
      <p:sp>
        <p:nvSpPr>
          <p:cNvPr id="12" name="TextBox 12"/>
          <p:cNvSpPr txBox="1"/>
          <p:nvPr/>
        </p:nvSpPr>
        <p:spPr>
          <a:xfrm>
            <a:off x="1028700" y="611395"/>
            <a:ext cx="9691523" cy="2462213"/>
          </a:xfrm>
          <a:prstGeom prst="rect">
            <a:avLst/>
          </a:prstGeom>
        </p:spPr>
        <p:txBody>
          <a:bodyPr lIns="0" tIns="0" rIns="0" bIns="0" rtlCol="0" anchor="t">
            <a:spAutoFit/>
          </a:bodyPr>
          <a:lstStyle/>
          <a:p>
            <a:pPr marL="0" lvl="0" indent="0" algn="l">
              <a:spcBef>
                <a:spcPct val="0"/>
              </a:spcBef>
            </a:pPr>
            <a:r>
              <a:rPr lang="en-US" sz="8000" b="1" dirty="0">
                <a:solidFill>
                  <a:srgbClr val="465739"/>
                </a:solidFill>
                <a:latin typeface="Glacial Indifference Bold"/>
                <a:ea typeface="Glacial Indifference Bold"/>
                <a:cs typeface="Glacial Indifference Bold"/>
                <a:sym typeface="Glacial Indifference Bold"/>
              </a:rPr>
              <a:t>Background of the Study</a:t>
            </a:r>
          </a:p>
        </p:txBody>
      </p:sp>
      <p:sp>
        <p:nvSpPr>
          <p:cNvPr id="13" name="TextBox 13"/>
          <p:cNvSpPr txBox="1"/>
          <p:nvPr/>
        </p:nvSpPr>
        <p:spPr>
          <a:xfrm rot="5400000">
            <a:off x="14467007" y="4064568"/>
            <a:ext cx="5708410" cy="564257"/>
          </a:xfrm>
          <a:prstGeom prst="rect">
            <a:avLst/>
          </a:prstGeom>
        </p:spPr>
        <p:txBody>
          <a:bodyPr wrap="square" lIns="0" tIns="0" rIns="0" bIns="0" rtlCol="0" anchor="t">
            <a:spAutoFit/>
          </a:bodyPr>
          <a:lstStyle/>
          <a:p>
            <a:pPr marL="0" lvl="0" indent="0" algn="l">
              <a:lnSpc>
                <a:spcPts val="4397"/>
              </a:lnSpc>
              <a:spcBef>
                <a:spcPct val="0"/>
              </a:spcBef>
            </a:pPr>
            <a:r>
              <a:rPr lang="en-US" sz="3141" i="1" dirty="0" smtClean="0">
                <a:solidFill>
                  <a:srgbClr val="465739"/>
                </a:solidFill>
                <a:latin typeface="Futura Italics"/>
                <a:ea typeface="Futura Italics"/>
                <a:cs typeface="Futura Italics"/>
                <a:sym typeface="Futura Italics"/>
              </a:rPr>
              <a:t>Exploring Global Connections</a:t>
            </a:r>
            <a:endParaRPr lang="en-US" sz="3141" i="1" dirty="0">
              <a:solidFill>
                <a:srgbClr val="465739"/>
              </a:solidFill>
              <a:latin typeface="Futura Italics"/>
              <a:ea typeface="Futura Italics"/>
              <a:cs typeface="Futura Italics"/>
              <a:sym typeface="Futura Italics"/>
            </a:endParaRPr>
          </a:p>
        </p:txBody>
      </p:sp>
      <p:sp>
        <p:nvSpPr>
          <p:cNvPr id="14" name="AutoShape 14"/>
          <p:cNvSpPr/>
          <p:nvPr/>
        </p:nvSpPr>
        <p:spPr>
          <a:xfrm>
            <a:off x="11615122" y="8322576"/>
            <a:ext cx="0" cy="2610617"/>
          </a:xfrm>
          <a:prstGeom prst="line">
            <a:avLst/>
          </a:prstGeom>
          <a:ln w="123825" cap="flat">
            <a:solidFill>
              <a:srgbClr val="BBC8B1"/>
            </a:solidFill>
            <a:prstDash val="sysDot"/>
            <a:headEnd type="none" w="sm" len="sm"/>
            <a:tailEnd type="none" w="sm" len="sm"/>
          </a:ln>
        </p:spPr>
      </p:sp>
      <p:pic>
        <p:nvPicPr>
          <p:cNvPr id="15" name="Picture 14"/>
          <p:cNvPicPr>
            <a:picLocks noChangeAspect="1"/>
          </p:cNvPicPr>
          <p:nvPr/>
        </p:nvPicPr>
        <p:blipFill>
          <a:blip r:embed="rId2"/>
          <a:stretch>
            <a:fillRect/>
          </a:stretch>
        </p:blipFill>
        <p:spPr>
          <a:xfrm>
            <a:off x="11880365" y="1714500"/>
            <a:ext cx="4884248" cy="822300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52125" y="1315123"/>
            <a:ext cx="4477296" cy="1094030"/>
            <a:chOff x="0" y="0"/>
            <a:chExt cx="1179205" cy="288140"/>
          </a:xfrm>
        </p:grpSpPr>
        <p:sp>
          <p:nvSpPr>
            <p:cNvPr id="3" name="Freeform 3"/>
            <p:cNvSpPr/>
            <p:nvPr/>
          </p:nvSpPr>
          <p:spPr>
            <a:xfrm>
              <a:off x="0" y="0"/>
              <a:ext cx="1179205" cy="288140"/>
            </a:xfrm>
            <a:custGeom>
              <a:avLst/>
              <a:gdLst/>
              <a:ahLst/>
              <a:cxnLst/>
              <a:rect l="l" t="t" r="r" b="b"/>
              <a:pathLst>
                <a:path w="1179205" h="288140">
                  <a:moveTo>
                    <a:pt x="0" y="0"/>
                  </a:moveTo>
                  <a:lnTo>
                    <a:pt x="1179205" y="0"/>
                  </a:lnTo>
                  <a:lnTo>
                    <a:pt x="1179205" y="288140"/>
                  </a:lnTo>
                  <a:lnTo>
                    <a:pt x="0" y="288140"/>
                  </a:lnTo>
                  <a:close/>
                </a:path>
              </a:pathLst>
            </a:custGeom>
            <a:solidFill>
              <a:srgbClr val="BBC8B1"/>
            </a:solidFill>
          </p:spPr>
        </p:sp>
        <p:sp>
          <p:nvSpPr>
            <p:cNvPr id="4" name="TextBox 4"/>
            <p:cNvSpPr txBox="1"/>
            <p:nvPr/>
          </p:nvSpPr>
          <p:spPr>
            <a:xfrm>
              <a:off x="0" y="-66675"/>
              <a:ext cx="1179205" cy="354815"/>
            </a:xfrm>
            <a:prstGeom prst="rect">
              <a:avLst/>
            </a:prstGeom>
          </p:spPr>
          <p:txBody>
            <a:bodyPr lIns="50800" tIns="50800" rIns="50800" bIns="50800" rtlCol="0" anchor="ctr"/>
            <a:lstStyle/>
            <a:p>
              <a:pPr algn="ctr">
                <a:lnSpc>
                  <a:spcPts val="4272"/>
                </a:lnSpc>
              </a:pPr>
              <a:r>
                <a:rPr lang="en-US" sz="3051" b="1" i="1">
                  <a:solidFill>
                    <a:srgbClr val="000000"/>
                  </a:solidFill>
                  <a:latin typeface="Glacial Indifference Bold Italics"/>
                  <a:ea typeface="Glacial Indifference Bold Italics"/>
                  <a:cs typeface="Glacial Indifference Bold Italics"/>
                  <a:sym typeface="Glacial Indifference Bold Italics"/>
                </a:rPr>
                <a:t>Scope of the Study</a:t>
              </a:r>
            </a:p>
          </p:txBody>
        </p:sp>
      </p:grpSp>
      <p:grpSp>
        <p:nvGrpSpPr>
          <p:cNvPr id="5" name="Group 5"/>
          <p:cNvGrpSpPr/>
          <p:nvPr/>
        </p:nvGrpSpPr>
        <p:grpSpPr>
          <a:xfrm>
            <a:off x="7552125" y="3938245"/>
            <a:ext cx="4477296" cy="1094030"/>
            <a:chOff x="0" y="0"/>
            <a:chExt cx="1179205" cy="288140"/>
          </a:xfrm>
        </p:grpSpPr>
        <p:sp>
          <p:nvSpPr>
            <p:cNvPr id="6" name="Freeform 6"/>
            <p:cNvSpPr/>
            <p:nvPr/>
          </p:nvSpPr>
          <p:spPr>
            <a:xfrm>
              <a:off x="0" y="0"/>
              <a:ext cx="1179205" cy="288140"/>
            </a:xfrm>
            <a:custGeom>
              <a:avLst/>
              <a:gdLst/>
              <a:ahLst/>
              <a:cxnLst/>
              <a:rect l="l" t="t" r="r" b="b"/>
              <a:pathLst>
                <a:path w="1179205" h="288140">
                  <a:moveTo>
                    <a:pt x="0" y="0"/>
                  </a:moveTo>
                  <a:lnTo>
                    <a:pt x="1179205" y="0"/>
                  </a:lnTo>
                  <a:lnTo>
                    <a:pt x="1179205" y="288140"/>
                  </a:lnTo>
                  <a:lnTo>
                    <a:pt x="0" y="288140"/>
                  </a:lnTo>
                  <a:close/>
                </a:path>
              </a:pathLst>
            </a:custGeom>
            <a:solidFill>
              <a:srgbClr val="BBC8B1"/>
            </a:solidFill>
          </p:spPr>
        </p:sp>
        <p:sp>
          <p:nvSpPr>
            <p:cNvPr id="7" name="TextBox 7"/>
            <p:cNvSpPr txBox="1"/>
            <p:nvPr/>
          </p:nvSpPr>
          <p:spPr>
            <a:xfrm>
              <a:off x="0" y="-66675"/>
              <a:ext cx="1179205" cy="354815"/>
            </a:xfrm>
            <a:prstGeom prst="rect">
              <a:avLst/>
            </a:prstGeom>
          </p:spPr>
          <p:txBody>
            <a:bodyPr lIns="50800" tIns="50800" rIns="50800" bIns="50800" rtlCol="0" anchor="ctr"/>
            <a:lstStyle/>
            <a:p>
              <a:pPr algn="ctr">
                <a:lnSpc>
                  <a:spcPts val="4272"/>
                </a:lnSpc>
              </a:pPr>
              <a:r>
                <a:rPr lang="en-US" sz="3051" b="1" i="1">
                  <a:solidFill>
                    <a:srgbClr val="000000"/>
                  </a:solidFill>
                  <a:latin typeface="Glacial Indifference Bold Italics"/>
                  <a:ea typeface="Glacial Indifference Bold Italics"/>
                  <a:cs typeface="Glacial Indifference Bold Italics"/>
                  <a:sym typeface="Glacial Indifference Bold Italics"/>
                </a:rPr>
                <a:t>Relevance of the Study</a:t>
              </a:r>
            </a:p>
          </p:txBody>
        </p:sp>
      </p:grpSp>
      <p:grpSp>
        <p:nvGrpSpPr>
          <p:cNvPr id="8" name="Group 8"/>
          <p:cNvGrpSpPr/>
          <p:nvPr/>
        </p:nvGrpSpPr>
        <p:grpSpPr>
          <a:xfrm>
            <a:off x="7552125" y="7009043"/>
            <a:ext cx="4477296" cy="1094030"/>
            <a:chOff x="0" y="0"/>
            <a:chExt cx="1179205" cy="288140"/>
          </a:xfrm>
        </p:grpSpPr>
        <p:sp>
          <p:nvSpPr>
            <p:cNvPr id="9" name="Freeform 9"/>
            <p:cNvSpPr/>
            <p:nvPr/>
          </p:nvSpPr>
          <p:spPr>
            <a:xfrm>
              <a:off x="0" y="0"/>
              <a:ext cx="1179205" cy="288140"/>
            </a:xfrm>
            <a:custGeom>
              <a:avLst/>
              <a:gdLst/>
              <a:ahLst/>
              <a:cxnLst/>
              <a:rect l="l" t="t" r="r" b="b"/>
              <a:pathLst>
                <a:path w="1179205" h="288140">
                  <a:moveTo>
                    <a:pt x="0" y="0"/>
                  </a:moveTo>
                  <a:lnTo>
                    <a:pt x="1179205" y="0"/>
                  </a:lnTo>
                  <a:lnTo>
                    <a:pt x="1179205" y="288140"/>
                  </a:lnTo>
                  <a:lnTo>
                    <a:pt x="0" y="288140"/>
                  </a:lnTo>
                  <a:close/>
                </a:path>
              </a:pathLst>
            </a:custGeom>
            <a:solidFill>
              <a:srgbClr val="BBC8B1"/>
            </a:solidFill>
          </p:spPr>
        </p:sp>
        <p:sp>
          <p:nvSpPr>
            <p:cNvPr id="10" name="TextBox 10"/>
            <p:cNvSpPr txBox="1"/>
            <p:nvPr/>
          </p:nvSpPr>
          <p:spPr>
            <a:xfrm>
              <a:off x="0" y="-66675"/>
              <a:ext cx="1179205" cy="354815"/>
            </a:xfrm>
            <a:prstGeom prst="rect">
              <a:avLst/>
            </a:prstGeom>
          </p:spPr>
          <p:txBody>
            <a:bodyPr lIns="50800" tIns="50800" rIns="50800" bIns="50800" rtlCol="0" anchor="ctr"/>
            <a:lstStyle/>
            <a:p>
              <a:pPr algn="ctr">
                <a:lnSpc>
                  <a:spcPts val="4272"/>
                </a:lnSpc>
              </a:pPr>
              <a:r>
                <a:rPr lang="en-US" sz="3051" b="1" i="1">
                  <a:solidFill>
                    <a:srgbClr val="000000"/>
                  </a:solidFill>
                  <a:latin typeface="Glacial Indifference Bold Italics"/>
                  <a:ea typeface="Glacial Indifference Bold Italics"/>
                  <a:cs typeface="Glacial Indifference Bold Italics"/>
                  <a:sym typeface="Glacial Indifference Bold Italics"/>
                </a:rPr>
                <a:t>Research Question</a:t>
              </a:r>
            </a:p>
          </p:txBody>
        </p:sp>
      </p:grpSp>
      <p:sp>
        <p:nvSpPr>
          <p:cNvPr id="11" name="AutoShape 11"/>
          <p:cNvSpPr/>
          <p:nvPr/>
        </p:nvSpPr>
        <p:spPr>
          <a:xfrm>
            <a:off x="12029420" y="1862138"/>
            <a:ext cx="636116" cy="0"/>
          </a:xfrm>
          <a:prstGeom prst="line">
            <a:avLst/>
          </a:prstGeom>
          <a:ln w="38100" cap="flat">
            <a:solidFill>
              <a:srgbClr val="465739"/>
            </a:solidFill>
            <a:prstDash val="solid"/>
            <a:headEnd type="none" w="sm" len="sm"/>
            <a:tailEnd type="arrow" w="med" len="sm"/>
          </a:ln>
        </p:spPr>
      </p:sp>
      <p:sp>
        <p:nvSpPr>
          <p:cNvPr id="12" name="AutoShape 12"/>
          <p:cNvSpPr/>
          <p:nvPr/>
        </p:nvSpPr>
        <p:spPr>
          <a:xfrm>
            <a:off x="12029420" y="4485260"/>
            <a:ext cx="636116" cy="0"/>
          </a:xfrm>
          <a:prstGeom prst="line">
            <a:avLst/>
          </a:prstGeom>
          <a:ln w="38100" cap="flat">
            <a:solidFill>
              <a:srgbClr val="465739"/>
            </a:solidFill>
            <a:prstDash val="solid"/>
            <a:headEnd type="none" w="sm" len="sm"/>
            <a:tailEnd type="arrow" w="med" len="sm"/>
          </a:ln>
        </p:spPr>
      </p:sp>
      <p:sp>
        <p:nvSpPr>
          <p:cNvPr id="13" name="AutoShape 13"/>
          <p:cNvSpPr/>
          <p:nvPr/>
        </p:nvSpPr>
        <p:spPr>
          <a:xfrm>
            <a:off x="12029420" y="7556058"/>
            <a:ext cx="636116" cy="0"/>
          </a:xfrm>
          <a:prstGeom prst="line">
            <a:avLst/>
          </a:prstGeom>
          <a:ln w="38100" cap="flat">
            <a:solidFill>
              <a:srgbClr val="465739"/>
            </a:solidFill>
            <a:prstDash val="solid"/>
            <a:headEnd type="none" w="sm" len="sm"/>
            <a:tailEnd type="arrow" w="med" len="sm"/>
          </a:ln>
        </p:spPr>
      </p:sp>
      <p:grpSp>
        <p:nvGrpSpPr>
          <p:cNvPr id="14" name="Group 14"/>
          <p:cNvGrpSpPr/>
          <p:nvPr/>
        </p:nvGrpSpPr>
        <p:grpSpPr>
          <a:xfrm>
            <a:off x="563137" y="-247664"/>
            <a:ext cx="6584375" cy="11174045"/>
            <a:chOff x="0" y="0"/>
            <a:chExt cx="1734156" cy="2942958"/>
          </a:xfrm>
        </p:grpSpPr>
        <p:sp>
          <p:nvSpPr>
            <p:cNvPr id="15" name="Freeform 15"/>
            <p:cNvSpPr/>
            <p:nvPr/>
          </p:nvSpPr>
          <p:spPr>
            <a:xfrm>
              <a:off x="0" y="0"/>
              <a:ext cx="1734156" cy="2942958"/>
            </a:xfrm>
            <a:custGeom>
              <a:avLst/>
              <a:gdLst/>
              <a:ahLst/>
              <a:cxnLst/>
              <a:rect l="l" t="t" r="r" b="b"/>
              <a:pathLst>
                <a:path w="1734156" h="2942958">
                  <a:moveTo>
                    <a:pt x="0" y="0"/>
                  </a:moveTo>
                  <a:lnTo>
                    <a:pt x="1734156" y="0"/>
                  </a:lnTo>
                  <a:lnTo>
                    <a:pt x="1734156" y="2942958"/>
                  </a:lnTo>
                  <a:lnTo>
                    <a:pt x="0" y="2942958"/>
                  </a:lnTo>
                  <a:close/>
                </a:path>
              </a:pathLst>
            </a:custGeom>
            <a:solidFill>
              <a:srgbClr val="EAEBE9"/>
            </a:solidFill>
          </p:spPr>
        </p:sp>
        <p:sp>
          <p:nvSpPr>
            <p:cNvPr id="16" name="TextBox 16"/>
            <p:cNvSpPr txBox="1"/>
            <p:nvPr/>
          </p:nvSpPr>
          <p:spPr>
            <a:xfrm>
              <a:off x="0" y="-47625"/>
              <a:ext cx="1734156" cy="2990583"/>
            </a:xfrm>
            <a:prstGeom prst="rect">
              <a:avLst/>
            </a:prstGeom>
          </p:spPr>
          <p:txBody>
            <a:bodyPr lIns="50800" tIns="50800" rIns="50800" bIns="50800" rtlCol="0" anchor="ctr"/>
            <a:lstStyle/>
            <a:p>
              <a:pPr algn="ctr">
                <a:lnSpc>
                  <a:spcPts val="3012"/>
                </a:lnSpc>
              </a:pPr>
              <a:endParaRPr/>
            </a:p>
          </p:txBody>
        </p:sp>
      </p:grpSp>
      <p:sp>
        <p:nvSpPr>
          <p:cNvPr id="17" name="TextBox 17"/>
          <p:cNvSpPr txBox="1"/>
          <p:nvPr/>
        </p:nvSpPr>
        <p:spPr>
          <a:xfrm>
            <a:off x="1028700" y="1134148"/>
            <a:ext cx="6118812" cy="2215991"/>
          </a:xfrm>
          <a:prstGeom prst="rect">
            <a:avLst/>
          </a:prstGeom>
        </p:spPr>
        <p:txBody>
          <a:bodyPr lIns="0" tIns="0" rIns="0" bIns="0" rtlCol="0" anchor="t">
            <a:spAutoFit/>
          </a:bodyPr>
          <a:lstStyle/>
          <a:p>
            <a:pPr marL="0" lvl="0" indent="0" algn="l">
              <a:spcBef>
                <a:spcPct val="0"/>
              </a:spcBef>
            </a:pPr>
            <a:r>
              <a:rPr lang="en-US" sz="7200" b="1" dirty="0">
                <a:solidFill>
                  <a:srgbClr val="465739"/>
                </a:solidFill>
                <a:latin typeface="Glacial Indifference Bold"/>
                <a:ea typeface="Glacial Indifference Bold"/>
                <a:cs typeface="Glacial Indifference Bold"/>
                <a:sym typeface="Glacial Indifference Bold"/>
              </a:rPr>
              <a:t>Problem Statement</a:t>
            </a:r>
          </a:p>
        </p:txBody>
      </p:sp>
      <p:sp>
        <p:nvSpPr>
          <p:cNvPr id="18" name="TextBox 18"/>
          <p:cNvSpPr txBox="1"/>
          <p:nvPr/>
        </p:nvSpPr>
        <p:spPr>
          <a:xfrm>
            <a:off x="1010771" y="3350139"/>
            <a:ext cx="5685225" cy="5170646"/>
          </a:xfrm>
          <a:prstGeom prst="rect">
            <a:avLst/>
          </a:prstGeom>
        </p:spPr>
        <p:txBody>
          <a:bodyPr lIns="0" tIns="0" rIns="0" bIns="0" rtlCol="0" anchor="t">
            <a:spAutoFit/>
          </a:bodyPr>
          <a:lstStyle/>
          <a:p>
            <a:r>
              <a:rPr lang="en-US" sz="2400" dirty="0"/>
              <a:t>The adoption of Generative AI in creating Electronic Theses and Dissertations (ETDs) in Bangladesh creates a critical legal void in copyright ownership. The national Copyright Act of 2000 only recognizes human authors, leaving AI-generated works without legal protection. This ambiguity leads to disputes over whether rights belong to the student, AI developer, or university. Furthermore, a lack of institutional policies and ineffective plagiarism detection tools heightens risks of academic dishonesty. This situation demands urgent legal and academic reforms to clarify ownership and uphold integrity.</a:t>
            </a:r>
          </a:p>
        </p:txBody>
      </p:sp>
      <p:sp>
        <p:nvSpPr>
          <p:cNvPr id="19" name="TextBox 19"/>
          <p:cNvSpPr txBox="1"/>
          <p:nvPr/>
        </p:nvSpPr>
        <p:spPr>
          <a:xfrm>
            <a:off x="12843017" y="808715"/>
            <a:ext cx="4968774" cy="3200876"/>
          </a:xfrm>
          <a:prstGeom prst="rect">
            <a:avLst/>
          </a:prstGeom>
        </p:spPr>
        <p:txBody>
          <a:bodyPr lIns="0" tIns="0" rIns="0" bIns="0" rtlCol="0" anchor="t">
            <a:spAutoFit/>
          </a:bodyPr>
          <a:lstStyle/>
          <a:p>
            <a:r>
              <a:rPr lang="en-US" sz="2400" dirty="0"/>
              <a:t>This study examines the legal framework, institutional challenges, and ethical implications of copyright ownership for Generative AI-generated text in Electronic Theses and Dissertations within the context of Bangladesh.</a:t>
            </a:r>
          </a:p>
          <a:p>
            <a:r>
              <a:rPr lang="en-US" sz="2000" dirty="0"/>
              <a:t/>
            </a:r>
            <a:br>
              <a:rPr lang="en-US" sz="2000" dirty="0"/>
            </a:br>
            <a:endParaRPr lang="en-US" sz="2000" dirty="0">
              <a:solidFill>
                <a:srgbClr val="000000"/>
              </a:solidFill>
              <a:latin typeface="Futura"/>
              <a:ea typeface="Futura"/>
              <a:cs typeface="Futura"/>
              <a:sym typeface="Futura"/>
            </a:endParaRPr>
          </a:p>
        </p:txBody>
      </p:sp>
      <p:sp>
        <p:nvSpPr>
          <p:cNvPr id="20" name="TextBox 20"/>
          <p:cNvSpPr txBox="1"/>
          <p:nvPr/>
        </p:nvSpPr>
        <p:spPr>
          <a:xfrm>
            <a:off x="12865429" y="3813734"/>
            <a:ext cx="4968774" cy="2975558"/>
          </a:xfrm>
          <a:prstGeom prst="rect">
            <a:avLst/>
          </a:prstGeom>
        </p:spPr>
        <p:txBody>
          <a:bodyPr lIns="0" tIns="0" rIns="0" bIns="0" rtlCol="0" anchor="t">
            <a:spAutoFit/>
          </a:bodyPr>
          <a:lstStyle/>
          <a:p>
            <a:r>
              <a:rPr lang="en-US" sz="2800" dirty="0"/>
              <a:t>This research addresses urgent legal and academic integrity challenges posed by AI-generated content in Bangladeshi higher education.</a:t>
            </a:r>
          </a:p>
          <a:p>
            <a:r>
              <a:rPr lang="en-US" sz="2800" dirty="0"/>
              <a:t/>
            </a:r>
            <a:br>
              <a:rPr lang="en-US" sz="2800" dirty="0"/>
            </a:br>
            <a:endParaRPr lang="en-US" sz="2536" dirty="0">
              <a:solidFill>
                <a:srgbClr val="000000"/>
              </a:solidFill>
              <a:latin typeface="Futura"/>
              <a:ea typeface="Futura"/>
              <a:cs typeface="Futura"/>
              <a:sym typeface="Futura"/>
            </a:endParaRPr>
          </a:p>
        </p:txBody>
      </p:sp>
      <p:sp>
        <p:nvSpPr>
          <p:cNvPr id="21" name="TextBox 21"/>
          <p:cNvSpPr txBox="1"/>
          <p:nvPr/>
        </p:nvSpPr>
        <p:spPr>
          <a:xfrm>
            <a:off x="12865429" y="6884531"/>
            <a:ext cx="4968774" cy="1819472"/>
          </a:xfrm>
          <a:prstGeom prst="rect">
            <a:avLst/>
          </a:prstGeom>
        </p:spPr>
        <p:txBody>
          <a:bodyPr lIns="0" tIns="0" rIns="0" bIns="0" rtlCol="0" anchor="t">
            <a:spAutoFit/>
          </a:bodyPr>
          <a:lstStyle/>
          <a:p>
            <a:pPr lvl="0">
              <a:lnSpc>
                <a:spcPts val="3550"/>
              </a:lnSpc>
              <a:spcBef>
                <a:spcPct val="0"/>
              </a:spcBef>
            </a:pPr>
            <a:r>
              <a:rPr lang="en-US" sz="2800" dirty="0"/>
              <a:t>Who owns the copyright of AI-generated text in Bangladeshi academic theses, and what legal reforms are needed?</a:t>
            </a:r>
            <a:endParaRPr lang="en-US" sz="2536" dirty="0">
              <a:solidFill>
                <a:srgbClr val="000000"/>
              </a:solidFill>
              <a:latin typeface="Futura"/>
              <a:ea typeface="Futura"/>
              <a:cs typeface="Futura"/>
              <a:sym typeface="Futura"/>
            </a:endParaRPr>
          </a:p>
        </p:txBody>
      </p:sp>
      <p:grpSp>
        <p:nvGrpSpPr>
          <p:cNvPr id="22" name="Group 22"/>
          <p:cNvGrpSpPr/>
          <p:nvPr/>
        </p:nvGrpSpPr>
        <p:grpSpPr>
          <a:xfrm rot="-5400000">
            <a:off x="1028700" y="9163260"/>
            <a:ext cx="472661" cy="47266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p:spPr>
        </p:sp>
        <p:sp>
          <p:nvSpPr>
            <p:cNvPr id="24" name="TextBox 24"/>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sp>
        <p:nvSpPr>
          <p:cNvPr id="25" name="TextBox 25"/>
          <p:cNvSpPr txBox="1"/>
          <p:nvPr/>
        </p:nvSpPr>
        <p:spPr>
          <a:xfrm>
            <a:off x="1728822" y="9039435"/>
            <a:ext cx="6195978" cy="564257"/>
          </a:xfrm>
          <a:prstGeom prst="rect">
            <a:avLst/>
          </a:prstGeom>
        </p:spPr>
        <p:txBody>
          <a:bodyPr wrap="square" lIns="0" tIns="0" rIns="0" bIns="0" rtlCol="0" anchor="t">
            <a:spAutoFit/>
          </a:bodyPr>
          <a:lstStyle/>
          <a:p>
            <a:pPr marL="0" lvl="0" indent="0" algn="l">
              <a:lnSpc>
                <a:spcPts val="4397"/>
              </a:lnSpc>
              <a:spcBef>
                <a:spcPct val="0"/>
              </a:spcBef>
            </a:pPr>
            <a:r>
              <a:rPr lang="en-US" sz="3141" i="1" dirty="0" smtClean="0">
                <a:solidFill>
                  <a:srgbClr val="000000"/>
                </a:solidFill>
                <a:latin typeface="Futura Italics"/>
                <a:ea typeface="Futura Italics"/>
                <a:cs typeface="Futura Italics"/>
                <a:sym typeface="Futura Italics"/>
              </a:rPr>
              <a:t>Exploring Global Connections</a:t>
            </a:r>
            <a:endParaRPr lang="en-US" sz="3141" i="1" dirty="0">
              <a:solidFill>
                <a:srgbClr val="000000"/>
              </a:solidFill>
              <a:latin typeface="Futura Italics"/>
              <a:ea typeface="Futura Italics"/>
              <a:cs typeface="Futura Italics"/>
              <a:sym typeface="Futura Itali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4973390" y="-514350"/>
            <a:ext cx="4170610" cy="11214038"/>
            <a:chOff x="0" y="0"/>
            <a:chExt cx="1098432" cy="2953491"/>
          </a:xfrm>
        </p:grpSpPr>
        <p:sp>
          <p:nvSpPr>
            <p:cNvPr id="5" name="Freeform 5"/>
            <p:cNvSpPr/>
            <p:nvPr/>
          </p:nvSpPr>
          <p:spPr>
            <a:xfrm>
              <a:off x="0" y="0"/>
              <a:ext cx="1098432" cy="2953491"/>
            </a:xfrm>
            <a:custGeom>
              <a:avLst/>
              <a:gdLst/>
              <a:ahLst/>
              <a:cxnLst/>
              <a:rect l="l" t="t" r="r" b="b"/>
              <a:pathLst>
                <a:path w="1098432" h="2953491">
                  <a:moveTo>
                    <a:pt x="0" y="0"/>
                  </a:moveTo>
                  <a:lnTo>
                    <a:pt x="1098432" y="0"/>
                  </a:lnTo>
                  <a:lnTo>
                    <a:pt x="1098432" y="2953491"/>
                  </a:lnTo>
                  <a:lnTo>
                    <a:pt x="0" y="2953491"/>
                  </a:lnTo>
                  <a:close/>
                </a:path>
              </a:pathLst>
            </a:custGeom>
            <a:solidFill>
              <a:srgbClr val="EAEBE9"/>
            </a:solidFill>
          </p:spPr>
        </p:sp>
        <p:sp>
          <p:nvSpPr>
            <p:cNvPr id="6" name="TextBox 6"/>
            <p:cNvSpPr txBox="1"/>
            <p:nvPr/>
          </p:nvSpPr>
          <p:spPr>
            <a:xfrm>
              <a:off x="0" y="-47625"/>
              <a:ext cx="1098432" cy="3001116"/>
            </a:xfrm>
            <a:prstGeom prst="rect">
              <a:avLst/>
            </a:prstGeom>
          </p:spPr>
          <p:txBody>
            <a:bodyPr lIns="50800" tIns="50800" rIns="50800" bIns="50800" rtlCol="0" anchor="ctr"/>
            <a:lstStyle/>
            <a:p>
              <a:pPr algn="ctr">
                <a:lnSpc>
                  <a:spcPts val="3012"/>
                </a:lnSpc>
              </a:pPr>
              <a:endParaRPr/>
            </a:p>
          </p:txBody>
        </p:sp>
      </p:grpSp>
      <p:sp>
        <p:nvSpPr>
          <p:cNvPr id="7" name="TextBox 7"/>
          <p:cNvSpPr txBox="1"/>
          <p:nvPr/>
        </p:nvSpPr>
        <p:spPr>
          <a:xfrm rot="-5400000">
            <a:off x="2380228" y="4208930"/>
            <a:ext cx="9156908" cy="1750148"/>
          </a:xfrm>
          <a:prstGeom prst="rect">
            <a:avLst/>
          </a:prstGeom>
        </p:spPr>
        <p:txBody>
          <a:bodyPr lIns="0" tIns="0" rIns="0" bIns="0" rtlCol="0" anchor="t">
            <a:spAutoFit/>
          </a:bodyPr>
          <a:lstStyle/>
          <a:p>
            <a:pPr marL="0" lvl="0" indent="0" algn="ctr">
              <a:lnSpc>
                <a:spcPts val="14310"/>
              </a:lnSpc>
              <a:spcBef>
                <a:spcPct val="0"/>
              </a:spcBef>
            </a:pPr>
            <a:r>
              <a:rPr lang="en-US" sz="10221" b="1">
                <a:solidFill>
                  <a:srgbClr val="465739"/>
                </a:solidFill>
                <a:latin typeface="Glacial Indifference Bold"/>
                <a:ea typeface="Glacial Indifference Bold"/>
                <a:cs typeface="Glacial Indifference Bold"/>
                <a:sym typeface="Glacial Indifference Bold"/>
              </a:rPr>
              <a:t>Methodology</a:t>
            </a:r>
          </a:p>
        </p:txBody>
      </p:sp>
      <p:sp>
        <p:nvSpPr>
          <p:cNvPr id="9" name="TextBox 9"/>
          <p:cNvSpPr txBox="1"/>
          <p:nvPr/>
        </p:nvSpPr>
        <p:spPr>
          <a:xfrm>
            <a:off x="9744075" y="1884589"/>
            <a:ext cx="7515225" cy="7386638"/>
          </a:xfrm>
          <a:prstGeom prst="rect">
            <a:avLst/>
          </a:prstGeom>
        </p:spPr>
        <p:txBody>
          <a:bodyPr lIns="0" tIns="0" rIns="0" bIns="0" rtlCol="0" anchor="t">
            <a:spAutoFit/>
          </a:bodyPr>
          <a:lstStyle/>
          <a:p>
            <a:r>
              <a:rPr lang="en-US" sz="3200" dirty="0"/>
              <a:t>This study takes a qualitative approach to examine the copyright implications of AI-generated content in ETDs in Bangladesh. It involves reviewing Bangladesh’s existing copyright laws, such as the Copyright Act of 2000, and considering how they apply to AI-generated text. Additionally, the research includes interviews with legal experts, academics, and university officials to better understand the practical challenges surrounding the use of AI tools in academic work. Secondary research is also conducted, reviewing articles, legal documents, and reports on the copyright issues related to AI-generated content.</a:t>
            </a:r>
          </a:p>
        </p:txBody>
      </p:sp>
      <p:sp>
        <p:nvSpPr>
          <p:cNvPr id="11" name="TextBox 11"/>
          <p:cNvSpPr txBox="1"/>
          <p:nvPr/>
        </p:nvSpPr>
        <p:spPr>
          <a:xfrm>
            <a:off x="9744075" y="680569"/>
            <a:ext cx="7515225" cy="770605"/>
          </a:xfrm>
          <a:prstGeom prst="rect">
            <a:avLst/>
          </a:prstGeom>
        </p:spPr>
        <p:txBody>
          <a:bodyPr lIns="0" tIns="0" rIns="0" bIns="0" rtlCol="0" anchor="t">
            <a:spAutoFit/>
          </a:bodyPr>
          <a:lstStyle/>
          <a:p>
            <a:pPr marL="0" lvl="0" indent="0" algn="l">
              <a:lnSpc>
                <a:spcPts val="6350"/>
              </a:lnSpc>
              <a:spcBef>
                <a:spcPct val="0"/>
              </a:spcBef>
            </a:pPr>
            <a:r>
              <a:rPr lang="en-US" sz="4536" b="1" i="1" dirty="0">
                <a:solidFill>
                  <a:srgbClr val="5F6F52"/>
                </a:solidFill>
                <a:latin typeface="Glacial Indifference Bold Italics"/>
                <a:ea typeface="Glacial Indifference Bold Italics"/>
                <a:cs typeface="Glacial Indifference Bold Italics"/>
                <a:sym typeface="Glacial Indifference Bold Italics"/>
              </a:rPr>
              <a:t>Qualitative </a:t>
            </a:r>
            <a:r>
              <a:rPr lang="en-US" sz="4536" b="1" i="1" dirty="0" smtClean="0">
                <a:solidFill>
                  <a:srgbClr val="5F6F52"/>
                </a:solidFill>
                <a:latin typeface="Glacial Indifference Bold Italics"/>
                <a:ea typeface="Glacial Indifference Bold Italics"/>
                <a:cs typeface="Glacial Indifference Bold Italics"/>
                <a:sym typeface="Glacial Indifference Bold Italics"/>
              </a:rPr>
              <a:t>Method</a:t>
            </a:r>
            <a:endParaRPr lang="en-US" sz="4536" b="1" i="1" dirty="0">
              <a:solidFill>
                <a:srgbClr val="5F6F52"/>
              </a:solidFill>
              <a:latin typeface="Glacial Indifference Bold Italics"/>
              <a:ea typeface="Glacial Indifference Bold Italics"/>
              <a:cs typeface="Glacial Indifference Bold Italics"/>
              <a:sym typeface="Glacial Indifference Bold Itali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3033" y="2232867"/>
            <a:ext cx="7160033" cy="3798827"/>
            <a:chOff x="0" y="0"/>
            <a:chExt cx="2588190" cy="1000514"/>
          </a:xfrm>
        </p:grpSpPr>
        <p:sp>
          <p:nvSpPr>
            <p:cNvPr id="3" name="Freeform 3"/>
            <p:cNvSpPr/>
            <p:nvPr/>
          </p:nvSpPr>
          <p:spPr>
            <a:xfrm>
              <a:off x="0" y="0"/>
              <a:ext cx="2588190" cy="1000514"/>
            </a:xfrm>
            <a:custGeom>
              <a:avLst/>
              <a:gdLst/>
              <a:ahLst/>
              <a:cxnLst/>
              <a:rect l="l" t="t" r="r" b="b"/>
              <a:pathLst>
                <a:path w="2588190" h="1000514">
                  <a:moveTo>
                    <a:pt x="0" y="0"/>
                  </a:moveTo>
                  <a:lnTo>
                    <a:pt x="2588190" y="0"/>
                  </a:lnTo>
                  <a:lnTo>
                    <a:pt x="2588190" y="1000514"/>
                  </a:lnTo>
                  <a:lnTo>
                    <a:pt x="0" y="1000514"/>
                  </a:lnTo>
                  <a:close/>
                </a:path>
              </a:pathLst>
            </a:custGeom>
            <a:solidFill>
              <a:srgbClr val="EAEBE9"/>
            </a:solidFill>
          </p:spPr>
        </p:sp>
        <p:sp>
          <p:nvSpPr>
            <p:cNvPr id="4" name="TextBox 4"/>
            <p:cNvSpPr txBox="1"/>
            <p:nvPr/>
          </p:nvSpPr>
          <p:spPr>
            <a:xfrm>
              <a:off x="0" y="-47625"/>
              <a:ext cx="2588190" cy="1048139"/>
            </a:xfrm>
            <a:prstGeom prst="rect">
              <a:avLst/>
            </a:prstGeom>
          </p:spPr>
          <p:txBody>
            <a:bodyPr lIns="50800" tIns="50800" rIns="50800" bIns="50800" rtlCol="0" anchor="ctr"/>
            <a:lstStyle/>
            <a:p>
              <a:pPr algn="ctr">
                <a:lnSpc>
                  <a:spcPts val="3012"/>
                </a:lnSpc>
              </a:pPr>
              <a:endParaRPr/>
            </a:p>
          </p:txBody>
        </p:sp>
      </p:grpSp>
      <p:grpSp>
        <p:nvGrpSpPr>
          <p:cNvPr id="5" name="Group 5"/>
          <p:cNvGrpSpPr/>
          <p:nvPr/>
        </p:nvGrpSpPr>
        <p:grpSpPr>
          <a:xfrm>
            <a:off x="-683033" y="6031694"/>
            <a:ext cx="7160033" cy="3798827"/>
            <a:chOff x="0" y="0"/>
            <a:chExt cx="2588190" cy="1000514"/>
          </a:xfrm>
        </p:grpSpPr>
        <p:sp>
          <p:nvSpPr>
            <p:cNvPr id="6" name="Freeform 6"/>
            <p:cNvSpPr/>
            <p:nvPr/>
          </p:nvSpPr>
          <p:spPr>
            <a:xfrm>
              <a:off x="0" y="0"/>
              <a:ext cx="2588190" cy="1000514"/>
            </a:xfrm>
            <a:custGeom>
              <a:avLst/>
              <a:gdLst/>
              <a:ahLst/>
              <a:cxnLst/>
              <a:rect l="l" t="t" r="r" b="b"/>
              <a:pathLst>
                <a:path w="2588190" h="1000514">
                  <a:moveTo>
                    <a:pt x="0" y="0"/>
                  </a:moveTo>
                  <a:lnTo>
                    <a:pt x="2588190" y="0"/>
                  </a:lnTo>
                  <a:lnTo>
                    <a:pt x="2588190" y="1000514"/>
                  </a:lnTo>
                  <a:lnTo>
                    <a:pt x="0" y="1000514"/>
                  </a:lnTo>
                  <a:close/>
                </a:path>
              </a:pathLst>
            </a:custGeom>
            <a:solidFill>
              <a:srgbClr val="BBC8B1"/>
            </a:solidFill>
          </p:spPr>
        </p:sp>
        <p:sp>
          <p:nvSpPr>
            <p:cNvPr id="7" name="TextBox 7"/>
            <p:cNvSpPr txBox="1"/>
            <p:nvPr/>
          </p:nvSpPr>
          <p:spPr>
            <a:xfrm>
              <a:off x="0" y="-47625"/>
              <a:ext cx="2588190" cy="1048139"/>
            </a:xfrm>
            <a:prstGeom prst="rect">
              <a:avLst/>
            </a:prstGeom>
          </p:spPr>
          <p:txBody>
            <a:bodyPr lIns="50800" tIns="50800" rIns="50800" bIns="50800" rtlCol="0" anchor="ctr"/>
            <a:lstStyle/>
            <a:p>
              <a:pPr algn="ctr">
                <a:lnSpc>
                  <a:spcPts val="3012"/>
                </a:lnSpc>
              </a:pPr>
              <a:endParaRPr/>
            </a:p>
          </p:txBody>
        </p:sp>
      </p:grpSp>
      <p:sp>
        <p:nvSpPr>
          <p:cNvPr id="8" name="TextBox 8"/>
          <p:cNvSpPr txBox="1"/>
          <p:nvPr/>
        </p:nvSpPr>
        <p:spPr>
          <a:xfrm>
            <a:off x="2743200" y="412160"/>
            <a:ext cx="13481865" cy="1107996"/>
          </a:xfrm>
          <a:prstGeom prst="rect">
            <a:avLst/>
          </a:prstGeom>
        </p:spPr>
        <p:txBody>
          <a:bodyPr lIns="0" tIns="0" rIns="0" bIns="0" rtlCol="0" anchor="t">
            <a:spAutoFit/>
          </a:bodyPr>
          <a:lstStyle/>
          <a:p>
            <a:r>
              <a:rPr lang="en-US" sz="7200" b="1" dirty="0">
                <a:solidFill>
                  <a:srgbClr val="00B050"/>
                </a:solidFill>
              </a:rPr>
              <a:t>Copyright Ownership Perspectives</a:t>
            </a:r>
            <a:endParaRPr lang="en-US" sz="7200" dirty="0">
              <a:solidFill>
                <a:srgbClr val="00B050"/>
              </a:solidFill>
            </a:endParaRPr>
          </a:p>
        </p:txBody>
      </p:sp>
      <p:sp>
        <p:nvSpPr>
          <p:cNvPr id="9" name="TextBox 9"/>
          <p:cNvSpPr txBox="1"/>
          <p:nvPr/>
        </p:nvSpPr>
        <p:spPr>
          <a:xfrm>
            <a:off x="776533" y="3186660"/>
            <a:ext cx="4938467" cy="2154436"/>
          </a:xfrm>
          <a:prstGeom prst="rect">
            <a:avLst/>
          </a:prstGeom>
        </p:spPr>
        <p:txBody>
          <a:bodyPr wrap="square" lIns="0" tIns="0" rIns="0" bIns="0" rtlCol="0" anchor="t">
            <a:spAutoFit/>
          </a:bodyPr>
          <a:lstStyle/>
          <a:p>
            <a:pPr lvl="0"/>
            <a:r>
              <a:rPr lang="en-US" sz="2800" b="1" dirty="0"/>
              <a:t>Under the Bangladesh Copyright Act, 2000, copyright ownership is exclusively granted to human authors, creating a legal void for AI-generated works. </a:t>
            </a:r>
          </a:p>
        </p:txBody>
      </p:sp>
      <p:sp>
        <p:nvSpPr>
          <p:cNvPr id="10" name="TextBox 10"/>
          <p:cNvSpPr txBox="1"/>
          <p:nvPr/>
        </p:nvSpPr>
        <p:spPr>
          <a:xfrm>
            <a:off x="776533" y="6985488"/>
            <a:ext cx="4481267" cy="2154436"/>
          </a:xfrm>
          <a:prstGeom prst="rect">
            <a:avLst/>
          </a:prstGeom>
        </p:spPr>
        <p:txBody>
          <a:bodyPr wrap="square" lIns="0" tIns="0" rIns="0" bIns="0" rtlCol="0" anchor="t">
            <a:spAutoFit/>
          </a:bodyPr>
          <a:lstStyle/>
          <a:p>
            <a:pPr lvl="0"/>
            <a:r>
              <a:rPr lang="en-US" sz="2800" b="1" dirty="0"/>
              <a:t>Academically, attributing authorship to the researcher raises significant ethical concerns regarding originality and plagiarism. </a:t>
            </a:r>
          </a:p>
        </p:txBody>
      </p:sp>
      <p:sp>
        <p:nvSpPr>
          <p:cNvPr id="11" name="TextBox 11"/>
          <p:cNvSpPr txBox="1"/>
          <p:nvPr/>
        </p:nvSpPr>
        <p:spPr>
          <a:xfrm>
            <a:off x="776533" y="2445158"/>
            <a:ext cx="5330983" cy="641201"/>
          </a:xfrm>
          <a:prstGeom prst="rect">
            <a:avLst/>
          </a:prstGeom>
        </p:spPr>
        <p:txBody>
          <a:bodyPr lIns="0" tIns="0" rIns="0" bIns="0" rtlCol="0" anchor="t">
            <a:spAutoFit/>
          </a:bodyPr>
          <a:lstStyle/>
          <a:p>
            <a:pPr marL="0" lvl="0" indent="0" algn="l">
              <a:lnSpc>
                <a:spcPts val="4950"/>
              </a:lnSpc>
              <a:spcBef>
                <a:spcPct val="0"/>
              </a:spcBef>
            </a:pPr>
            <a:r>
              <a:rPr lang="en-US" sz="3536" b="1" dirty="0">
                <a:solidFill>
                  <a:srgbClr val="000000"/>
                </a:solidFill>
                <a:latin typeface="Futura Bold"/>
                <a:ea typeface="Futura Bold"/>
                <a:cs typeface="Futura Bold"/>
                <a:sym typeface="Futura Bold"/>
              </a:rPr>
              <a:t>1</a:t>
            </a:r>
          </a:p>
        </p:txBody>
      </p:sp>
      <p:sp>
        <p:nvSpPr>
          <p:cNvPr id="12" name="TextBox 12"/>
          <p:cNvSpPr txBox="1"/>
          <p:nvPr/>
        </p:nvSpPr>
        <p:spPr>
          <a:xfrm>
            <a:off x="776533" y="6243986"/>
            <a:ext cx="5330983" cy="641201"/>
          </a:xfrm>
          <a:prstGeom prst="rect">
            <a:avLst/>
          </a:prstGeom>
        </p:spPr>
        <p:txBody>
          <a:bodyPr lIns="0" tIns="0" rIns="0" bIns="0" rtlCol="0" anchor="t">
            <a:spAutoFit/>
          </a:bodyPr>
          <a:lstStyle/>
          <a:p>
            <a:pPr marL="0" lvl="0" indent="0" algn="l">
              <a:lnSpc>
                <a:spcPts val="4950"/>
              </a:lnSpc>
              <a:spcBef>
                <a:spcPct val="0"/>
              </a:spcBef>
            </a:pPr>
            <a:r>
              <a:rPr lang="en-US" sz="3536" b="1" dirty="0">
                <a:solidFill>
                  <a:srgbClr val="000000"/>
                </a:solidFill>
                <a:latin typeface="Futura Bold"/>
                <a:ea typeface="Futura Bold"/>
                <a:cs typeface="Futura Bold"/>
                <a:sym typeface="Futura Bold"/>
              </a:rPr>
              <a:t>2</a:t>
            </a:r>
          </a:p>
        </p:txBody>
      </p:sp>
      <p:grpSp>
        <p:nvGrpSpPr>
          <p:cNvPr id="13" name="Group 13"/>
          <p:cNvGrpSpPr/>
          <p:nvPr/>
        </p:nvGrpSpPr>
        <p:grpSpPr>
          <a:xfrm>
            <a:off x="10709261" y="2232867"/>
            <a:ext cx="8261772" cy="3798827"/>
            <a:chOff x="0" y="0"/>
            <a:chExt cx="2588190" cy="1000514"/>
          </a:xfrm>
        </p:grpSpPr>
        <p:sp>
          <p:nvSpPr>
            <p:cNvPr id="14" name="Freeform 14"/>
            <p:cNvSpPr/>
            <p:nvPr/>
          </p:nvSpPr>
          <p:spPr>
            <a:xfrm>
              <a:off x="0" y="0"/>
              <a:ext cx="2588190" cy="1000514"/>
            </a:xfrm>
            <a:custGeom>
              <a:avLst/>
              <a:gdLst/>
              <a:ahLst/>
              <a:cxnLst/>
              <a:rect l="l" t="t" r="r" b="b"/>
              <a:pathLst>
                <a:path w="2588190" h="1000514">
                  <a:moveTo>
                    <a:pt x="0" y="0"/>
                  </a:moveTo>
                  <a:lnTo>
                    <a:pt x="2588190" y="0"/>
                  </a:lnTo>
                  <a:lnTo>
                    <a:pt x="2588190" y="1000514"/>
                  </a:lnTo>
                  <a:lnTo>
                    <a:pt x="0" y="1000514"/>
                  </a:lnTo>
                  <a:close/>
                </a:path>
              </a:pathLst>
            </a:custGeom>
            <a:solidFill>
              <a:srgbClr val="BBC8B1"/>
            </a:solidFill>
          </p:spPr>
        </p:sp>
        <p:sp>
          <p:nvSpPr>
            <p:cNvPr id="15" name="TextBox 15"/>
            <p:cNvSpPr txBox="1"/>
            <p:nvPr/>
          </p:nvSpPr>
          <p:spPr>
            <a:xfrm>
              <a:off x="0" y="-47625"/>
              <a:ext cx="2588190" cy="1048139"/>
            </a:xfrm>
            <a:prstGeom prst="rect">
              <a:avLst/>
            </a:prstGeom>
          </p:spPr>
          <p:txBody>
            <a:bodyPr lIns="50800" tIns="50800" rIns="50800" bIns="50800" rtlCol="0" anchor="ctr"/>
            <a:lstStyle/>
            <a:p>
              <a:pPr algn="ctr">
                <a:lnSpc>
                  <a:spcPts val="3012"/>
                </a:lnSpc>
              </a:pPr>
              <a:endParaRPr/>
            </a:p>
          </p:txBody>
        </p:sp>
      </p:grpSp>
      <p:grpSp>
        <p:nvGrpSpPr>
          <p:cNvPr id="16" name="Group 16"/>
          <p:cNvGrpSpPr/>
          <p:nvPr/>
        </p:nvGrpSpPr>
        <p:grpSpPr>
          <a:xfrm>
            <a:off x="10714561" y="6031694"/>
            <a:ext cx="8256472" cy="3798827"/>
            <a:chOff x="0" y="-47625"/>
            <a:chExt cx="2588190" cy="1048139"/>
          </a:xfrm>
        </p:grpSpPr>
        <p:sp>
          <p:nvSpPr>
            <p:cNvPr id="17" name="Freeform 17"/>
            <p:cNvSpPr/>
            <p:nvPr/>
          </p:nvSpPr>
          <p:spPr>
            <a:xfrm>
              <a:off x="0" y="0"/>
              <a:ext cx="2588190" cy="1000514"/>
            </a:xfrm>
            <a:custGeom>
              <a:avLst/>
              <a:gdLst/>
              <a:ahLst/>
              <a:cxnLst/>
              <a:rect l="l" t="t" r="r" b="b"/>
              <a:pathLst>
                <a:path w="2588190" h="1000514">
                  <a:moveTo>
                    <a:pt x="0" y="0"/>
                  </a:moveTo>
                  <a:lnTo>
                    <a:pt x="2588190" y="0"/>
                  </a:lnTo>
                  <a:lnTo>
                    <a:pt x="2588190" y="1000514"/>
                  </a:lnTo>
                  <a:lnTo>
                    <a:pt x="0" y="1000514"/>
                  </a:lnTo>
                  <a:close/>
                </a:path>
              </a:pathLst>
            </a:custGeom>
            <a:solidFill>
              <a:srgbClr val="EAEBE9"/>
            </a:solidFill>
          </p:spPr>
        </p:sp>
        <p:sp>
          <p:nvSpPr>
            <p:cNvPr id="18" name="TextBox 18"/>
            <p:cNvSpPr txBox="1"/>
            <p:nvPr/>
          </p:nvSpPr>
          <p:spPr>
            <a:xfrm>
              <a:off x="0" y="-47625"/>
              <a:ext cx="2588190" cy="1048139"/>
            </a:xfrm>
            <a:prstGeom prst="rect">
              <a:avLst/>
            </a:prstGeom>
          </p:spPr>
          <p:txBody>
            <a:bodyPr lIns="50800" tIns="50800" rIns="50800" bIns="50800" rtlCol="0" anchor="ctr"/>
            <a:lstStyle/>
            <a:p>
              <a:pPr algn="ctr">
                <a:lnSpc>
                  <a:spcPts val="3012"/>
                </a:lnSpc>
              </a:pPr>
              <a:endParaRPr/>
            </a:p>
          </p:txBody>
        </p:sp>
      </p:grpSp>
      <p:sp>
        <p:nvSpPr>
          <p:cNvPr id="19" name="TextBox 19"/>
          <p:cNvSpPr txBox="1"/>
          <p:nvPr/>
        </p:nvSpPr>
        <p:spPr>
          <a:xfrm>
            <a:off x="11811000" y="3186660"/>
            <a:ext cx="5448300" cy="2215991"/>
          </a:xfrm>
          <a:prstGeom prst="rect">
            <a:avLst/>
          </a:prstGeom>
        </p:spPr>
        <p:txBody>
          <a:bodyPr wrap="square" lIns="0" tIns="0" rIns="0" bIns="0" rtlCol="0" anchor="t">
            <a:spAutoFit/>
          </a:bodyPr>
          <a:lstStyle/>
          <a:p>
            <a:pPr lvl="0"/>
            <a:r>
              <a:rPr lang="en-US" sz="3600" dirty="0"/>
              <a:t>Institutions may also assert ownership claims if their platforms are used to generate the content. </a:t>
            </a:r>
          </a:p>
        </p:txBody>
      </p:sp>
      <p:sp>
        <p:nvSpPr>
          <p:cNvPr id="20" name="TextBox 20"/>
          <p:cNvSpPr txBox="1"/>
          <p:nvPr/>
        </p:nvSpPr>
        <p:spPr>
          <a:xfrm>
            <a:off x="11811000" y="6985488"/>
            <a:ext cx="5448300" cy="2462213"/>
          </a:xfrm>
          <a:prstGeom prst="rect">
            <a:avLst/>
          </a:prstGeom>
        </p:spPr>
        <p:txBody>
          <a:bodyPr wrap="square" lIns="0" tIns="0" rIns="0" bIns="0" rtlCol="0" anchor="t">
            <a:spAutoFit/>
          </a:bodyPr>
          <a:lstStyle/>
          <a:p>
            <a:pPr lvl="0"/>
            <a:r>
              <a:rPr lang="en-US" sz="3200" dirty="0"/>
              <a:t>These conflicting perspectives highlight a critical lack of consensus and an urgent need for legal and policy reform in Bangladesh.</a:t>
            </a:r>
          </a:p>
        </p:txBody>
      </p:sp>
      <p:sp>
        <p:nvSpPr>
          <p:cNvPr id="21" name="TextBox 21"/>
          <p:cNvSpPr txBox="1"/>
          <p:nvPr/>
        </p:nvSpPr>
        <p:spPr>
          <a:xfrm>
            <a:off x="11097320" y="2445158"/>
            <a:ext cx="4238857" cy="641201"/>
          </a:xfrm>
          <a:prstGeom prst="rect">
            <a:avLst/>
          </a:prstGeom>
        </p:spPr>
        <p:txBody>
          <a:bodyPr wrap="square" lIns="0" tIns="0" rIns="0" bIns="0" rtlCol="0" anchor="t">
            <a:spAutoFit/>
          </a:bodyPr>
          <a:lstStyle/>
          <a:p>
            <a:pPr marL="0" lvl="0" indent="0" algn="l">
              <a:lnSpc>
                <a:spcPts val="4950"/>
              </a:lnSpc>
              <a:spcBef>
                <a:spcPct val="0"/>
              </a:spcBef>
            </a:pPr>
            <a:r>
              <a:rPr lang="en-US" sz="3536" b="1" dirty="0">
                <a:solidFill>
                  <a:srgbClr val="000000"/>
                </a:solidFill>
                <a:latin typeface="Futura Bold"/>
                <a:ea typeface="Futura Bold"/>
                <a:cs typeface="Futura Bold"/>
                <a:sym typeface="Futura Bold"/>
              </a:rPr>
              <a:t>3</a:t>
            </a:r>
          </a:p>
        </p:txBody>
      </p:sp>
      <p:sp>
        <p:nvSpPr>
          <p:cNvPr id="22" name="TextBox 22"/>
          <p:cNvSpPr txBox="1"/>
          <p:nvPr/>
        </p:nvSpPr>
        <p:spPr>
          <a:xfrm>
            <a:off x="11097320" y="6243986"/>
            <a:ext cx="5330983" cy="641201"/>
          </a:xfrm>
          <a:prstGeom prst="rect">
            <a:avLst/>
          </a:prstGeom>
        </p:spPr>
        <p:txBody>
          <a:bodyPr lIns="0" tIns="0" rIns="0" bIns="0" rtlCol="0" anchor="t">
            <a:spAutoFit/>
          </a:bodyPr>
          <a:lstStyle/>
          <a:p>
            <a:pPr marL="0" lvl="0" indent="0" algn="l">
              <a:lnSpc>
                <a:spcPts val="4950"/>
              </a:lnSpc>
              <a:spcBef>
                <a:spcPct val="0"/>
              </a:spcBef>
            </a:pPr>
            <a:r>
              <a:rPr lang="en-US" sz="3536" b="1" dirty="0">
                <a:solidFill>
                  <a:srgbClr val="000000"/>
                </a:solidFill>
                <a:latin typeface="Futura Bold"/>
                <a:ea typeface="Futura Bold"/>
                <a:cs typeface="Futura Bold"/>
                <a:sym typeface="Futura Bold"/>
              </a:rPr>
              <a:t>4</a:t>
            </a:r>
          </a:p>
        </p:txBody>
      </p:sp>
      <p:grpSp>
        <p:nvGrpSpPr>
          <p:cNvPr id="23" name="Group 16"/>
          <p:cNvGrpSpPr/>
          <p:nvPr/>
        </p:nvGrpSpPr>
        <p:grpSpPr>
          <a:xfrm>
            <a:off x="6771342" y="2971641"/>
            <a:ext cx="12878992" cy="6490951"/>
            <a:chOff x="-803808" y="-709037"/>
            <a:chExt cx="3391998" cy="1709551"/>
          </a:xfrm>
        </p:grpSpPr>
        <p:sp>
          <p:nvSpPr>
            <p:cNvPr id="24" name="Freeform 17"/>
            <p:cNvSpPr/>
            <p:nvPr/>
          </p:nvSpPr>
          <p:spPr>
            <a:xfrm>
              <a:off x="-803808" y="-709037"/>
              <a:ext cx="963319" cy="1438127"/>
            </a:xfrm>
            <a:custGeom>
              <a:avLst/>
              <a:gdLst/>
              <a:ahLst/>
              <a:cxnLst/>
              <a:rect l="l" t="t" r="r" b="b"/>
              <a:pathLst>
                <a:path w="2588190" h="1000514">
                  <a:moveTo>
                    <a:pt x="0" y="0"/>
                  </a:moveTo>
                  <a:lnTo>
                    <a:pt x="2588190" y="0"/>
                  </a:lnTo>
                  <a:lnTo>
                    <a:pt x="2588190" y="1000514"/>
                  </a:lnTo>
                  <a:lnTo>
                    <a:pt x="0" y="1000514"/>
                  </a:lnTo>
                  <a:close/>
                </a:path>
              </a:pathLst>
            </a:custGeom>
            <a:solidFill>
              <a:srgbClr val="EAEBE9"/>
            </a:solidFill>
          </p:spPr>
        </p:sp>
        <p:sp>
          <p:nvSpPr>
            <p:cNvPr id="25" name="TextBox 18"/>
            <p:cNvSpPr txBox="1"/>
            <p:nvPr/>
          </p:nvSpPr>
          <p:spPr>
            <a:xfrm>
              <a:off x="0" y="-47625"/>
              <a:ext cx="2588190" cy="1048139"/>
            </a:xfrm>
            <a:prstGeom prst="rect">
              <a:avLst/>
            </a:prstGeom>
          </p:spPr>
          <p:txBody>
            <a:bodyPr lIns="50800" tIns="50800" rIns="50800" bIns="50800" rtlCol="0" anchor="ctr"/>
            <a:lstStyle/>
            <a:p>
              <a:pPr algn="ctr">
                <a:lnSpc>
                  <a:spcPts val="3012"/>
                </a:lnSpc>
              </a:pPr>
              <a:endParaRPr/>
            </a:p>
          </p:txBody>
        </p:sp>
      </p:grpSp>
      <p:sp>
        <p:nvSpPr>
          <p:cNvPr id="28" name="Rectangle 27"/>
          <p:cNvSpPr/>
          <p:nvPr/>
        </p:nvSpPr>
        <p:spPr>
          <a:xfrm>
            <a:off x="6792529" y="4187694"/>
            <a:ext cx="3505200" cy="4015010"/>
          </a:xfrm>
          <a:prstGeom prst="rect">
            <a:avLst/>
          </a:prstGeom>
        </p:spPr>
        <p:txBody>
          <a:bodyPr wrap="square">
            <a:spAutoFit/>
          </a:bodyPr>
          <a:lstStyle/>
          <a:p>
            <a:pPr marR="0" lvl="0">
              <a:lnSpc>
                <a:spcPct val="107000"/>
              </a:lnSpc>
              <a:spcBef>
                <a:spcPts val="0"/>
              </a:spcBef>
              <a:spcAft>
                <a:spcPts val="800"/>
              </a:spcAft>
            </a:pPr>
            <a:r>
              <a:rPr lang="en-US" sz="2400" b="1" dirty="0">
                <a:solidFill>
                  <a:srgbClr val="0F1115"/>
                </a:solidFill>
                <a:latin typeface="Segoe UI" panose="020B0502040204020203" pitchFamily="34" charset="0"/>
                <a:ea typeface="Calibri" panose="020F0502020204030204" pitchFamily="34" charset="0"/>
                <a:cs typeface="Times New Roman" panose="02020603050405020304" pitchFamily="18" charset="0"/>
              </a:rPr>
              <a:t>This ambiguity leads to a three-way debate over whether ownership of such content should belong to the user of the AI tool, the developer of the AI, or the academic institution providing the resources</a:t>
            </a:r>
            <a:r>
              <a:rPr lang="en-US" b="1" dirty="0">
                <a:solidFill>
                  <a:srgbClr val="0F1115"/>
                </a:solidFill>
                <a:latin typeface="Segoe UI" panose="020B0502040204020203" pitchFamily="34" charset="0"/>
                <a:ea typeface="Calibri" panose="020F0502020204030204" pitchFamily="34" charset="0"/>
                <a:cs typeface="Times New Roman" panose="02020603050405020304" pitchFamily="18" charset="0"/>
              </a:rPr>
              <a:t>. </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1"/>
          <p:cNvSpPr txBox="1"/>
          <p:nvPr/>
        </p:nvSpPr>
        <p:spPr>
          <a:xfrm>
            <a:off x="6878986" y="3468163"/>
            <a:ext cx="4238857" cy="641201"/>
          </a:xfrm>
          <a:prstGeom prst="rect">
            <a:avLst/>
          </a:prstGeom>
        </p:spPr>
        <p:txBody>
          <a:bodyPr wrap="square" lIns="0" tIns="0" rIns="0" bIns="0" rtlCol="0" anchor="t">
            <a:spAutoFit/>
          </a:bodyPr>
          <a:lstStyle/>
          <a:p>
            <a:pPr marL="0" lvl="0" indent="0" algn="l">
              <a:lnSpc>
                <a:spcPts val="4950"/>
              </a:lnSpc>
              <a:spcBef>
                <a:spcPct val="0"/>
              </a:spcBef>
            </a:pPr>
            <a:r>
              <a:rPr lang="en-US" sz="3536" b="1" dirty="0" smtClean="0">
                <a:solidFill>
                  <a:srgbClr val="000000"/>
                </a:solidFill>
                <a:latin typeface="Futura Bold"/>
                <a:ea typeface="Futura Bold"/>
                <a:cs typeface="Futura Bold"/>
                <a:sym typeface="Futura Bold"/>
              </a:rPr>
              <a:t>5</a:t>
            </a:r>
            <a:endParaRPr lang="en-US" sz="3536" b="1" dirty="0">
              <a:solidFill>
                <a:srgbClr val="000000"/>
              </a:solidFill>
              <a:latin typeface="Futura Bold"/>
              <a:ea typeface="Futura Bold"/>
              <a:cs typeface="Futura Bold"/>
              <a:sym typeface="Futura Bo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5464" y="-514350"/>
            <a:ext cx="9589135" cy="12087926"/>
            <a:chOff x="0" y="0"/>
            <a:chExt cx="1710543" cy="3183651"/>
          </a:xfrm>
        </p:grpSpPr>
        <p:sp>
          <p:nvSpPr>
            <p:cNvPr id="3" name="Freeform 3"/>
            <p:cNvSpPr/>
            <p:nvPr/>
          </p:nvSpPr>
          <p:spPr>
            <a:xfrm>
              <a:off x="0" y="0"/>
              <a:ext cx="1710543" cy="3183651"/>
            </a:xfrm>
            <a:custGeom>
              <a:avLst/>
              <a:gdLst/>
              <a:ahLst/>
              <a:cxnLst/>
              <a:rect l="l" t="t" r="r" b="b"/>
              <a:pathLst>
                <a:path w="1710543" h="3183651">
                  <a:moveTo>
                    <a:pt x="0" y="0"/>
                  </a:moveTo>
                  <a:lnTo>
                    <a:pt x="1710543" y="0"/>
                  </a:lnTo>
                  <a:lnTo>
                    <a:pt x="1710543" y="3183651"/>
                  </a:lnTo>
                  <a:lnTo>
                    <a:pt x="0" y="3183651"/>
                  </a:lnTo>
                  <a:close/>
                </a:path>
              </a:pathLst>
            </a:custGeom>
            <a:solidFill>
              <a:srgbClr val="EAEBE9"/>
            </a:solidFill>
          </p:spPr>
        </p:sp>
        <p:sp>
          <p:nvSpPr>
            <p:cNvPr id="4" name="TextBox 4"/>
            <p:cNvSpPr txBox="1"/>
            <p:nvPr/>
          </p:nvSpPr>
          <p:spPr>
            <a:xfrm>
              <a:off x="0" y="-47625"/>
              <a:ext cx="1710543" cy="3231276"/>
            </a:xfrm>
            <a:prstGeom prst="rect">
              <a:avLst/>
            </a:prstGeom>
          </p:spPr>
          <p:txBody>
            <a:bodyPr lIns="50800" tIns="50800" rIns="50800" bIns="50800" rtlCol="0" anchor="ctr"/>
            <a:lstStyle/>
            <a:p>
              <a:pPr algn="ctr">
                <a:lnSpc>
                  <a:spcPts val="3012"/>
                </a:lnSpc>
              </a:pPr>
              <a:endParaRPr/>
            </a:p>
          </p:txBody>
        </p:sp>
      </p:grpSp>
      <p:sp>
        <p:nvSpPr>
          <p:cNvPr id="5" name="TextBox 5"/>
          <p:cNvSpPr txBox="1"/>
          <p:nvPr/>
        </p:nvSpPr>
        <p:spPr>
          <a:xfrm>
            <a:off x="1047750" y="705443"/>
            <a:ext cx="10096500" cy="1015663"/>
          </a:xfrm>
          <a:prstGeom prst="rect">
            <a:avLst/>
          </a:prstGeom>
        </p:spPr>
        <p:txBody>
          <a:bodyPr wrap="square" lIns="0" tIns="0" rIns="0" bIns="0" rtlCol="0" anchor="t">
            <a:spAutoFit/>
          </a:bodyPr>
          <a:lstStyle/>
          <a:p>
            <a:r>
              <a:rPr lang="en-US" sz="6600" b="1" dirty="0"/>
              <a:t>Copyright Ownership in ETDs</a:t>
            </a:r>
            <a:endParaRPr lang="en-US" sz="6600" dirty="0"/>
          </a:p>
        </p:txBody>
      </p:sp>
      <p:sp>
        <p:nvSpPr>
          <p:cNvPr id="7" name="TextBox 7"/>
          <p:cNvSpPr txBox="1"/>
          <p:nvPr/>
        </p:nvSpPr>
        <p:spPr>
          <a:xfrm>
            <a:off x="1228370" y="2171700"/>
            <a:ext cx="15459430" cy="5909310"/>
          </a:xfrm>
          <a:prstGeom prst="rect">
            <a:avLst/>
          </a:prstGeom>
        </p:spPr>
        <p:txBody>
          <a:bodyPr wrap="square" lIns="0" tIns="0" rIns="0" bIns="0" rtlCol="0" anchor="t">
            <a:spAutoFit/>
          </a:bodyPr>
          <a:lstStyle/>
          <a:p>
            <a:pPr marL="514350" lvl="0" indent="-514350">
              <a:buFont typeface="+mj-lt"/>
              <a:buAutoNum type="arabicPeriod"/>
            </a:pPr>
            <a:r>
              <a:rPr lang="en-US" sz="3200" dirty="0"/>
              <a:t>The copyright status of AI-generated text within Electronic Theses and Dissertations (ETDs) is a complex and unresolved issue in Bangladesh. </a:t>
            </a:r>
          </a:p>
          <a:p>
            <a:pPr marL="514350" lvl="0" indent="-514350">
              <a:buFont typeface="+mj-lt"/>
              <a:buAutoNum type="arabicPeriod"/>
            </a:pPr>
            <a:r>
              <a:rPr lang="en-US" sz="3200" dirty="0"/>
              <a:t>Legally, the Copyright Act of 2000 offers no protection, as it recognizes only human authors, leaving AI-produced content in a void. </a:t>
            </a:r>
          </a:p>
          <a:p>
            <a:pPr marL="514350" lvl="0" indent="-514350">
              <a:buFont typeface="+mj-lt"/>
              <a:buAutoNum type="arabicPeriod"/>
            </a:pPr>
            <a:r>
              <a:rPr lang="en-US" sz="3200" dirty="0"/>
              <a:t>This creates significant ambiguity over whether ownership belongs to the student user, the AI developer, or the academic institution. </a:t>
            </a:r>
          </a:p>
          <a:p>
            <a:pPr marL="514350" lvl="0" indent="-514350">
              <a:buFont typeface="+mj-lt"/>
              <a:buAutoNum type="arabicPeriod"/>
            </a:pPr>
            <a:r>
              <a:rPr lang="en-US" sz="3200" dirty="0"/>
              <a:t>From an academic standpoint, attributing authorship to the student raises serious ethical concerns regarding originality and constitutes plagiarism if not properly disclosed. </a:t>
            </a:r>
          </a:p>
          <a:p>
            <a:pPr marL="514350" lvl="0" indent="-514350">
              <a:buFont typeface="+mj-lt"/>
              <a:buAutoNum type="arabicPeriod"/>
            </a:pPr>
            <a:r>
              <a:rPr lang="en-US" sz="3200" dirty="0"/>
              <a:t>Furthermore, universities lack clear policies to govern the use of AI in ETDs, increasing the risk of academic dishonesty and ownership disputes. </a:t>
            </a:r>
          </a:p>
          <a:p>
            <a:pPr marL="514350" lvl="0" indent="-514350">
              <a:buFont typeface="+mj-lt"/>
              <a:buAutoNum type="arabicPeriod"/>
            </a:pPr>
            <a:r>
              <a:rPr lang="en-US" sz="3200" dirty="0"/>
              <a:t>This legal and institutional uncertainty ultimately undermines academic integrity and highlights an urgent need for comprehensive legal and policy reforms.</a:t>
            </a:r>
          </a:p>
        </p:txBody>
      </p:sp>
      <p:grpSp>
        <p:nvGrpSpPr>
          <p:cNvPr id="8" name="Group 8"/>
          <p:cNvGrpSpPr/>
          <p:nvPr/>
        </p:nvGrpSpPr>
        <p:grpSpPr>
          <a:xfrm rot="-5400000">
            <a:off x="1028700" y="9163260"/>
            <a:ext cx="472661" cy="47266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p:spPr>
        </p:sp>
        <p:sp>
          <p:nvSpPr>
            <p:cNvPr id="10" name="TextBox 10"/>
            <p:cNvSpPr txBox="1"/>
            <p:nvPr/>
          </p:nvSpPr>
          <p:spPr>
            <a:xfrm>
              <a:off x="76200" y="-19050"/>
              <a:ext cx="660400" cy="755650"/>
            </a:xfrm>
            <a:prstGeom prst="rect">
              <a:avLst/>
            </a:prstGeom>
          </p:spPr>
          <p:txBody>
            <a:bodyPr lIns="50800" tIns="50800" rIns="50800" bIns="50800" rtlCol="0" anchor="ctr"/>
            <a:lstStyle/>
            <a:p>
              <a:pPr algn="ctr">
                <a:lnSpc>
                  <a:spcPts val="3012"/>
                </a:lnSpc>
              </a:pPr>
              <a:endParaRPr/>
            </a:p>
          </p:txBody>
        </p:sp>
      </p:grpSp>
      <p:sp>
        <p:nvSpPr>
          <p:cNvPr id="11" name="TextBox 11"/>
          <p:cNvSpPr txBox="1"/>
          <p:nvPr/>
        </p:nvSpPr>
        <p:spPr>
          <a:xfrm>
            <a:off x="1728822" y="9039435"/>
            <a:ext cx="6272178" cy="564257"/>
          </a:xfrm>
          <a:prstGeom prst="rect">
            <a:avLst/>
          </a:prstGeom>
        </p:spPr>
        <p:txBody>
          <a:bodyPr wrap="square" lIns="0" tIns="0" rIns="0" bIns="0" rtlCol="0" anchor="t">
            <a:spAutoFit/>
          </a:bodyPr>
          <a:lstStyle/>
          <a:p>
            <a:pPr marL="0" lvl="0" indent="0" algn="l">
              <a:lnSpc>
                <a:spcPts val="4397"/>
              </a:lnSpc>
              <a:spcBef>
                <a:spcPct val="0"/>
              </a:spcBef>
            </a:pPr>
            <a:r>
              <a:rPr lang="en-US" sz="3141" i="1" dirty="0" smtClean="0">
                <a:solidFill>
                  <a:srgbClr val="000000"/>
                </a:solidFill>
                <a:latin typeface="Futura Italics"/>
                <a:ea typeface="Futura Italics"/>
                <a:cs typeface="Futura Italics"/>
                <a:sym typeface="Futura Italics"/>
              </a:rPr>
              <a:t>Exploring Global Connections</a:t>
            </a:r>
            <a:endParaRPr lang="en-US" sz="3141" i="1" dirty="0">
              <a:solidFill>
                <a:srgbClr val="000000"/>
              </a:solidFill>
              <a:latin typeface="Futura Italics"/>
              <a:ea typeface="Futura Italics"/>
              <a:cs typeface="Futura Italics"/>
              <a:sym typeface="Futura Itali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4191000" y="8332369"/>
            <a:ext cx="26636823" cy="3086100"/>
            <a:chOff x="0" y="0"/>
            <a:chExt cx="7015460" cy="812800"/>
          </a:xfrm>
        </p:grpSpPr>
        <p:sp>
          <p:nvSpPr>
            <p:cNvPr id="6" name="Freeform 6"/>
            <p:cNvSpPr/>
            <p:nvPr/>
          </p:nvSpPr>
          <p:spPr>
            <a:xfrm>
              <a:off x="0" y="0"/>
              <a:ext cx="7015459" cy="812800"/>
            </a:xfrm>
            <a:custGeom>
              <a:avLst/>
              <a:gdLst/>
              <a:ahLst/>
              <a:cxnLst/>
              <a:rect l="l" t="t" r="r" b="b"/>
              <a:pathLst>
                <a:path w="7015459" h="812800">
                  <a:moveTo>
                    <a:pt x="0" y="0"/>
                  </a:moveTo>
                  <a:lnTo>
                    <a:pt x="7015459" y="0"/>
                  </a:lnTo>
                  <a:lnTo>
                    <a:pt x="7015459" y="812800"/>
                  </a:lnTo>
                  <a:lnTo>
                    <a:pt x="0" y="812800"/>
                  </a:lnTo>
                  <a:close/>
                </a:path>
              </a:pathLst>
            </a:custGeom>
            <a:solidFill>
              <a:srgbClr val="EAEBE9"/>
            </a:solidFill>
          </p:spPr>
        </p:sp>
        <p:sp>
          <p:nvSpPr>
            <p:cNvPr id="7" name="TextBox 7"/>
            <p:cNvSpPr txBox="1"/>
            <p:nvPr/>
          </p:nvSpPr>
          <p:spPr>
            <a:xfrm>
              <a:off x="0" y="-47625"/>
              <a:ext cx="7015460" cy="860425"/>
            </a:xfrm>
            <a:prstGeom prst="rect">
              <a:avLst/>
            </a:prstGeom>
          </p:spPr>
          <p:txBody>
            <a:bodyPr lIns="50800" tIns="50800" rIns="50800" bIns="50800" rtlCol="0" anchor="ctr"/>
            <a:lstStyle/>
            <a:p>
              <a:pPr algn="ctr">
                <a:lnSpc>
                  <a:spcPts val="3012"/>
                </a:lnSpc>
              </a:pPr>
              <a:endParaRPr/>
            </a:p>
          </p:txBody>
        </p:sp>
      </p:grpSp>
      <p:sp>
        <p:nvSpPr>
          <p:cNvPr id="8" name="TextBox 8"/>
          <p:cNvSpPr txBox="1"/>
          <p:nvPr/>
        </p:nvSpPr>
        <p:spPr>
          <a:xfrm>
            <a:off x="1470991" y="-94834"/>
            <a:ext cx="15316200" cy="1661993"/>
          </a:xfrm>
          <a:prstGeom prst="rect">
            <a:avLst/>
          </a:prstGeom>
        </p:spPr>
        <p:txBody>
          <a:bodyPr wrap="square" lIns="0" tIns="0" rIns="0" bIns="0" rtlCol="0" anchor="t">
            <a:spAutoFit/>
          </a:bodyPr>
          <a:lstStyle/>
          <a:p>
            <a:r>
              <a:rPr lang="en-US" sz="5400" b="1" dirty="0">
                <a:solidFill>
                  <a:srgbClr val="C00000"/>
                </a:solidFill>
              </a:rPr>
              <a:t>Copyright Ownership under Bangladesh </a:t>
            </a:r>
            <a:endParaRPr lang="en-US" sz="5400" b="1" dirty="0" smtClean="0">
              <a:solidFill>
                <a:srgbClr val="C00000"/>
              </a:solidFill>
            </a:endParaRPr>
          </a:p>
          <a:p>
            <a:r>
              <a:rPr lang="en-US" sz="5400" b="1" dirty="0" smtClean="0">
                <a:solidFill>
                  <a:srgbClr val="C00000"/>
                </a:solidFill>
              </a:rPr>
              <a:t>Copyright </a:t>
            </a:r>
            <a:r>
              <a:rPr lang="en-US" sz="5400" b="1" dirty="0">
                <a:solidFill>
                  <a:srgbClr val="C00000"/>
                </a:solidFill>
              </a:rPr>
              <a:t>Act, 2000</a:t>
            </a:r>
            <a:endParaRPr lang="en-US" sz="5400" dirty="0">
              <a:solidFill>
                <a:srgbClr val="C00000"/>
              </a:solidFill>
            </a:endParaRPr>
          </a:p>
        </p:txBody>
      </p:sp>
      <p:sp>
        <p:nvSpPr>
          <p:cNvPr id="10" name="Rectangle 9"/>
          <p:cNvSpPr/>
          <p:nvPr/>
        </p:nvSpPr>
        <p:spPr>
          <a:xfrm>
            <a:off x="1501361" y="1785705"/>
            <a:ext cx="14859000" cy="7446141"/>
          </a:xfrm>
          <a:prstGeom prst="rect">
            <a:avLst/>
          </a:prstGeom>
        </p:spPr>
        <p:txBody>
          <a:bodyPr wrap="square">
            <a:spAutoFit/>
          </a:bodyPr>
          <a:lstStyle/>
          <a:p>
            <a:pPr marL="342900" marR="0" lvl="0" indent="-342900" algn="just">
              <a:lnSpc>
                <a:spcPct val="107000"/>
              </a:lnSpc>
              <a:spcBef>
                <a:spcPts val="0"/>
              </a:spcBef>
              <a:spcAft>
                <a:spcPts val="0"/>
              </a:spcAft>
              <a:buFont typeface="+mj-lt"/>
              <a:buAutoNum type="arabicPeriod"/>
            </a:pPr>
            <a:r>
              <a:rPr lang="en-US" sz="3200" dirty="0">
                <a:latin typeface="Calibri" panose="020F0502020204030204" pitchFamily="34" charset="0"/>
                <a:ea typeface="Calibri" panose="020F0502020204030204" pitchFamily="34" charset="0"/>
                <a:cs typeface="Times New Roman" panose="02020603050405020304" pitchFamily="18" charset="0"/>
              </a:rPr>
              <a:t>The Bangladesh Copyright Act, 2000 establishes that the human creator of an original work is recognized as the author and is the first owner of the copyright.</a:t>
            </a:r>
          </a:p>
          <a:p>
            <a:pPr marL="342900" marR="0" lvl="0" indent="-342900" algn="just">
              <a:lnSpc>
                <a:spcPct val="107000"/>
              </a:lnSpc>
              <a:spcBef>
                <a:spcPts val="0"/>
              </a:spcBef>
              <a:spcAft>
                <a:spcPts val="0"/>
              </a:spcAft>
              <a:buFont typeface="+mj-lt"/>
              <a:buAutoNum type="arabicPeriod"/>
            </a:pPr>
            <a:r>
              <a:rPr lang="en-US" sz="3200" dirty="0">
                <a:latin typeface="Calibri" panose="020F0502020204030204" pitchFamily="34" charset="0"/>
                <a:ea typeface="Calibri" panose="020F0502020204030204" pitchFamily="34" charset="0"/>
                <a:cs typeface="Times New Roman" panose="02020603050405020304" pitchFamily="18" charset="0"/>
              </a:rPr>
              <a:t>Ownership can be transferred from the author to an employer or commissioning party if the work is created under a specific contract or in the course of employment.</a:t>
            </a:r>
          </a:p>
          <a:p>
            <a:pPr marL="342900" marR="0" lvl="0" indent="-342900" algn="just">
              <a:lnSpc>
                <a:spcPct val="107000"/>
              </a:lnSpc>
              <a:spcBef>
                <a:spcPts val="0"/>
              </a:spcBef>
              <a:spcAft>
                <a:spcPts val="0"/>
              </a:spcAft>
              <a:buFont typeface="+mj-lt"/>
              <a:buAutoNum type="arabicPeriod"/>
            </a:pPr>
            <a:r>
              <a:rPr lang="en-US" sz="3200" dirty="0">
                <a:latin typeface="Calibri" panose="020F0502020204030204" pitchFamily="34" charset="0"/>
                <a:ea typeface="Calibri" panose="020F0502020204030204" pitchFamily="34" charset="0"/>
                <a:cs typeface="Times New Roman" panose="02020603050405020304" pitchFamily="18" charset="0"/>
              </a:rPr>
              <a:t>The law grants authors exclusive economic rights, including the rights to reproduce, distribute, adapt, and publicly communicate their work.</a:t>
            </a:r>
          </a:p>
          <a:p>
            <a:pPr marL="342900" marR="0" lvl="0" indent="-342900" algn="just">
              <a:lnSpc>
                <a:spcPct val="107000"/>
              </a:lnSpc>
              <a:spcBef>
                <a:spcPts val="0"/>
              </a:spcBef>
              <a:spcAft>
                <a:spcPts val="0"/>
              </a:spcAft>
              <a:buFont typeface="+mj-lt"/>
              <a:buAutoNum type="arabicPeriod"/>
            </a:pPr>
            <a:r>
              <a:rPr lang="en-US" sz="3200" dirty="0">
                <a:latin typeface="Calibri" panose="020F0502020204030204" pitchFamily="34" charset="0"/>
                <a:ea typeface="Calibri" panose="020F0502020204030204" pitchFamily="34" charset="0"/>
                <a:cs typeface="Times New Roman" panose="02020603050405020304" pitchFamily="18" charset="0"/>
              </a:rPr>
              <a:t>A fundamental principle of the Act is that it explicitly limits authorship and copyright ownership to human beings.</a:t>
            </a:r>
          </a:p>
          <a:p>
            <a:pPr marL="342900" marR="0" lvl="0" indent="-342900" algn="just">
              <a:lnSpc>
                <a:spcPct val="107000"/>
              </a:lnSpc>
              <a:spcBef>
                <a:spcPts val="0"/>
              </a:spcBef>
              <a:spcAft>
                <a:spcPts val="0"/>
              </a:spcAft>
              <a:buFont typeface="+mj-lt"/>
              <a:buAutoNum type="arabicPeriod"/>
            </a:pPr>
            <a:r>
              <a:rPr lang="en-US" sz="3200" dirty="0">
                <a:latin typeface="Calibri" panose="020F0502020204030204" pitchFamily="34" charset="0"/>
                <a:ea typeface="Calibri" panose="020F0502020204030204" pitchFamily="34" charset="0"/>
                <a:cs typeface="Times New Roman" panose="02020603050405020304" pitchFamily="18" charset="0"/>
              </a:rPr>
              <a:t>Consequently, works generated by machines or artificial intelligence are not granted any legal recognition or copyright protection under this framework.</a:t>
            </a:r>
          </a:p>
          <a:p>
            <a:pPr marL="342900" marR="0" lvl="0" indent="-342900" algn="just">
              <a:lnSpc>
                <a:spcPct val="107000"/>
              </a:lnSpc>
              <a:spcBef>
                <a:spcPts val="0"/>
              </a:spcBef>
              <a:spcAft>
                <a:spcPts val="0"/>
              </a:spcAft>
              <a:buFont typeface="+mj-lt"/>
              <a:buAutoNum type="arabicPeriod"/>
            </a:pPr>
            <a:r>
              <a:rPr lang="en-US" sz="3200" dirty="0">
                <a:latin typeface="Calibri" panose="020F0502020204030204" pitchFamily="34" charset="0"/>
                <a:ea typeface="Calibri" panose="020F0502020204030204" pitchFamily="34" charset="0"/>
                <a:cs typeface="Times New Roman" panose="02020603050405020304" pitchFamily="18" charset="0"/>
              </a:rPr>
              <a:t>This creates a significant legal gap that fails to address the ownership of content created by modern technologies like Generative AI.</a:t>
            </a:r>
          </a:p>
          <a:p>
            <a:pPr marL="342900" marR="0" lvl="0" indent="-342900" algn="just">
              <a:lnSpc>
                <a:spcPct val="107000"/>
              </a:lnSpc>
              <a:spcBef>
                <a:spcPts val="0"/>
              </a:spcBef>
              <a:spcAft>
                <a:spcPts val="800"/>
              </a:spcAft>
              <a:buFont typeface="+mj-lt"/>
              <a:buAutoNum type="arabicPeriod"/>
            </a:pPr>
            <a:r>
              <a:rPr lang="en-US" sz="3200" dirty="0">
                <a:latin typeface="Calibri" panose="020F0502020204030204" pitchFamily="34" charset="0"/>
                <a:ea typeface="Calibri" panose="020F0502020204030204" pitchFamily="34" charset="0"/>
                <a:cs typeface="Times New Roman" panose="02020603050405020304" pitchFamily="18" charset="0"/>
              </a:rPr>
              <a:t>The current law is therefore ill-equipped for the digital age, highlighting a pressing need for legislative reform to accommodate non-human authorship.</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p:cNvGrpSpPr/>
          <p:nvPr/>
        </p:nvGrpSpPr>
        <p:grpSpPr>
          <a:xfrm rot="-5400000">
            <a:off x="998330" y="9668937"/>
            <a:ext cx="472661" cy="472661"/>
            <a:chOff x="0" y="0"/>
            <a:chExt cx="812800" cy="812800"/>
          </a:xfrm>
        </p:grpSpPr>
        <p:sp>
          <p:nvSpPr>
            <p:cNvPr id="11"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p:spPr>
        </p:sp>
        <p:sp>
          <p:nvSpPr>
            <p:cNvPr id="12" name="TextBox 10"/>
            <p:cNvSpPr txBox="1"/>
            <p:nvPr/>
          </p:nvSpPr>
          <p:spPr>
            <a:xfrm>
              <a:off x="76200" y="-19050"/>
              <a:ext cx="660400" cy="755650"/>
            </a:xfrm>
            <a:prstGeom prst="rect">
              <a:avLst/>
            </a:prstGeom>
          </p:spPr>
          <p:txBody>
            <a:bodyPr lIns="50800" tIns="50800" rIns="50800" bIns="50800" rtlCol="0" anchor="ctr"/>
            <a:lstStyle/>
            <a:p>
              <a:pPr algn="ctr">
                <a:lnSpc>
                  <a:spcPts val="3012"/>
                </a:lnSpc>
              </a:pPr>
              <a:endParaRPr/>
            </a:p>
          </p:txBody>
        </p:sp>
      </p:grpSp>
      <p:sp>
        <p:nvSpPr>
          <p:cNvPr id="13" name="TextBox 11"/>
          <p:cNvSpPr txBox="1"/>
          <p:nvPr/>
        </p:nvSpPr>
        <p:spPr>
          <a:xfrm>
            <a:off x="1676400" y="9668937"/>
            <a:ext cx="6272178" cy="564257"/>
          </a:xfrm>
          <a:prstGeom prst="rect">
            <a:avLst/>
          </a:prstGeom>
        </p:spPr>
        <p:txBody>
          <a:bodyPr wrap="square" lIns="0" tIns="0" rIns="0" bIns="0" rtlCol="0" anchor="t">
            <a:spAutoFit/>
          </a:bodyPr>
          <a:lstStyle/>
          <a:p>
            <a:pPr marL="0" lvl="0" indent="0" algn="l">
              <a:lnSpc>
                <a:spcPts val="4397"/>
              </a:lnSpc>
              <a:spcBef>
                <a:spcPct val="0"/>
              </a:spcBef>
            </a:pPr>
            <a:r>
              <a:rPr lang="en-US" sz="3141" i="1" dirty="0" smtClean="0">
                <a:solidFill>
                  <a:srgbClr val="000000"/>
                </a:solidFill>
                <a:latin typeface="Futura Italics"/>
                <a:ea typeface="Futura Italics"/>
                <a:cs typeface="Futura Italics"/>
                <a:sym typeface="Futura Italics"/>
              </a:rPr>
              <a:t>Exploring Global Connections</a:t>
            </a:r>
            <a:endParaRPr lang="en-US" sz="3141" i="1" dirty="0">
              <a:solidFill>
                <a:srgbClr val="000000"/>
              </a:solidFill>
              <a:latin typeface="Futura Italics"/>
              <a:ea typeface="Futura Italics"/>
              <a:cs typeface="Futura Italics"/>
              <a:sym typeface="Futura Itali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TotalTime>
  <Words>2284</Words>
  <Application>Microsoft Office PowerPoint</Application>
  <PresentationFormat>Custom</PresentationFormat>
  <Paragraphs>140</Paragraphs>
  <Slides>16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Times New Roman</vt:lpstr>
      <vt:lpstr>Segoe UI</vt:lpstr>
      <vt:lpstr>Inter Bold</vt:lpstr>
      <vt:lpstr>Glacial Indifference Bold</vt:lpstr>
      <vt:lpstr>Futura</vt:lpstr>
      <vt:lpstr>Calibri</vt:lpstr>
      <vt:lpstr>Glacial Indifference Bold Italics</vt:lpstr>
      <vt:lpstr>Futura Italics</vt:lpstr>
      <vt:lpstr>Futura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Green Modern Research Proposal Presentation</dc:title>
  <cp:lastModifiedBy>lpc</cp:lastModifiedBy>
  <cp:revision>24</cp:revision>
  <dcterms:created xsi:type="dcterms:W3CDTF">2006-08-16T00:00:00Z</dcterms:created>
  <dcterms:modified xsi:type="dcterms:W3CDTF">2025-09-22T06:10:32Z</dcterms:modified>
  <dc:identifier>DAGzJ7WxW9s</dc:identifier>
</cp:coreProperties>
</file>