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341" autoAdjust="0"/>
  </p:normalViewPr>
  <p:slideViewPr>
    <p:cSldViewPr snapToGrid="0">
      <p:cViewPr varScale="1">
        <p:scale>
          <a:sx n="100" d="100"/>
          <a:sy n="100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0C973-A786-4A60-BCD0-FB630812F97F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E98363-7226-40E6-B27B-7456E884B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524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pik.com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pik.com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Picture originally designed by </a:t>
            </a:r>
            <a:r>
              <a:rPr lang="en-US" dirty="0">
                <a:hlinkClick r:id="rId3"/>
              </a:rPr>
              <a:t>Freepik</a:t>
            </a:r>
            <a:r>
              <a:rPr lang="en-US" dirty="0"/>
              <a:t>.  Some alterations have been made to the original picture.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E98363-7226-40E6-B27B-7456E884B4B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37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Picture originally designed by </a:t>
            </a:r>
            <a:r>
              <a:rPr lang="en-US" dirty="0">
                <a:hlinkClick r:id="rId3"/>
              </a:rPr>
              <a:t>Freepik</a:t>
            </a:r>
            <a:r>
              <a:rPr lang="en-US" dirty="0"/>
              <a:t>.  </a:t>
            </a:r>
            <a:r>
              <a:rPr lang="en-US"/>
              <a:t>Some alterations have been made to the original picture.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E98363-7226-40E6-B27B-7456E884B4B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147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97905-6511-480E-72DB-CFC78A3D9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6F6A35-4C41-6508-501F-2246634892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CCD31-F3B9-58F6-D22B-0A5CC8891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76B6F-C13A-466D-89C3-AA3FC252A67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E2DE7E-3BAF-78AA-65CE-3ACA9A953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3ACAB9-66E7-F8CD-AC3D-165570041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79C4-62AB-453D-836F-5E86AF822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973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68864-1BCC-B3FB-C38A-3ABFEDEBF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9590EE-3B78-E098-CF5B-0045D847CD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E56382-8B6E-90CE-D5A5-A0B5C7256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76B6F-C13A-466D-89C3-AA3FC252A67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1B6B8-6EDA-7655-D61E-783D482BD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6A1012-6759-AD2D-901E-30594B620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79C4-62AB-453D-836F-5E86AF822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492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2B30DC-ABF6-31A0-00C0-28FFE0CC58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4D7143-BA2D-41C7-B3F6-77B75C70E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3AF873-C366-541A-382D-72CCEEDEE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76B6F-C13A-466D-89C3-AA3FC252A67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98F006-5A22-B1FF-1253-6877549C0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DC3702-D601-19C0-744E-2565ED5DB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79C4-62AB-453D-836F-5E86AF822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592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9632E-263F-9E97-55A6-106B42AE7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6B263-86B5-B5EB-DCDC-0CE692892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5883C-1DAB-33C1-EA99-BC2295DD3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76B6F-C13A-466D-89C3-AA3FC252A67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AD3EA-A95F-2074-9614-DEE43244D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9C30A-CD9B-39ED-9F55-267C97F6A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79C4-62AB-453D-836F-5E86AF822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80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76CC3-26B2-D6E2-9D64-4209D6B3D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24DC05-4EF4-3C49-CC4E-C0645283A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668AE-653E-578A-C69F-0518C08E6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76B6F-C13A-466D-89C3-AA3FC252A67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C3991-20C9-72A4-9018-59C95DAAA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1427E6-D24B-E075-28D9-D711DA1BA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79C4-62AB-453D-836F-5E86AF822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62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28482-8D96-2461-58B0-24FA145E6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4A55A-66EF-35E3-4E3E-DAA98F9B1A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B6FFBF-7B05-8CF4-697E-80600D798D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10186F-DC39-0A9A-9DC2-8FC4706EC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76B6F-C13A-466D-89C3-AA3FC252A67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B7745A-C317-0F2C-B8E2-C167FBEEB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223FC2-D952-335E-5FBA-9DC633CBF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79C4-62AB-453D-836F-5E86AF822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764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3BA29-C961-80E5-7431-5024E0295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A11A64-CC54-A34C-31EA-D4ECC73B4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CFD579-444C-1EAE-5D90-92C473D23F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B78FEB-93B1-44E0-1592-1BA5DBEB54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0AE76E-E2F7-D3C7-26EF-0A36E01393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4C0602-9BD8-6672-CA11-99D7486EB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76B6F-C13A-466D-89C3-AA3FC252A67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F144CB-ED44-97B0-44E9-041E07886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30E197-503F-054E-E07E-10DAA75BD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79C4-62AB-453D-836F-5E86AF822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274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0A0A6-6416-CED1-F90B-C843920B3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FAD304-8313-B9FB-B1B4-B482DA049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76B6F-C13A-466D-89C3-AA3FC252A67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C047F6-D06E-D4C6-C7A3-A37902134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8F324A-87FF-8A22-4C8F-226160B51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79C4-62AB-453D-836F-5E86AF822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4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4DA7E8-DEA1-A82E-A831-D4E94136A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76B6F-C13A-466D-89C3-AA3FC252A67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0E216E-5938-A54C-44A4-9CB1C2AFA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80AAA8-34EF-93F3-DF14-0D8B585B9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79C4-62AB-453D-836F-5E86AF822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03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985C6-A033-A870-DEA8-78FF04CBA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3C732-195C-D4B7-20DF-1723DC6F6C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715F71-6D6F-BAF2-ECEC-7FABC70EC7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DC571F-4899-9AC2-17F8-DD9D4456C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76B6F-C13A-466D-89C3-AA3FC252A67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C11D0D-7072-C16F-7351-1F5AC2028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9CCB5-F1B0-C9AC-C838-3542E984B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79C4-62AB-453D-836F-5E86AF822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25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6D630-8A23-4093-3C82-CE43281F7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EF0775-3DA1-36A7-DAEC-26F0DFA70D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8F70D6-00DA-3829-3929-7415EEE1E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7BC218-67AE-7C9E-6D2D-796584B43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76B6F-C13A-466D-89C3-AA3FC252A67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322CF8-A741-CB97-75F1-988C308DE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22C11C-2712-335C-5737-EFCBDB16A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79C4-62AB-453D-836F-5E86AF822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363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63F41E-BF4E-4DBE-B471-67E8625BA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B9D9E1-2DA1-D89B-3CC1-C5180CDD4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A1B22E-508F-6B01-680B-52F08AF7B7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E76B6F-C13A-466D-89C3-AA3FC252A67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8E1DED-0F01-646A-F7A0-D30568EAA5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7FB695-B7A5-1F9D-0419-6F51B6C57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0979C4-62AB-453D-836F-5E86AF822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5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m02.safelinks.protection.outlook.com/?url=https%3A%2F%2Fwww.copyright.gov%2Fai%2FCopyright-and-Artificial-Intelligence-Part-2-Copyrightability-Report.pdf&amp;data=05%7C02%7Ckflesh%40bgsu.edu%7Cf786d8f9dda94eef6e4208dd7908a7e8%7Ccdcb729d51064d7cb75ba30c455d5b0a%7C0%7C0%7C638799802264516639%7CUnknown%7CTWFpbGZsb3d8eyJFbXB0eU1hcGkiOnRydWUsIlYiOiIwLjAuMDAwMCIsIlAiOiJXaW4zMiIsIkFOIjoiTWFpbCIsIldUIjoyfQ%3D%3D%7C0%7C%7C%7C&amp;sdata=sB5Y97y6hMQC2ehQjCWZ%2FtlGmorbLOclL2VNrWUG%2BRs%3D&amp;reserved=0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quillbot.com/" TargetMode="External"/><Relationship Id="rId13" Type="http://schemas.openxmlformats.org/officeDocument/2006/relationships/hyperlink" Target="https://www.google.com/url?sa=t&amp;source=web&amp;rct=j&amp;opi=89978449&amp;url=https://grad.tamu.edu/getmedia/39ee7baa-7688-4904-9732-266e087a9dc9/Guidance-for-AI-in-Relation-to-Theses.pdf&amp;ved=2ahUKEwjLmKvSv7qPAxU_38kDHRuIJfkQFnoECBwQAQ&amp;usg=AOvVaw11oooaIfF2nNsv22A3Svjo" TargetMode="External"/><Relationship Id="rId18" Type="http://schemas.openxmlformats.org/officeDocument/2006/relationships/hyperlink" Target="https://grad.illinoisstate.edu/students/thesis-dissertation/ethical-ai/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www.notion.com/product/ai" TargetMode="External"/><Relationship Id="rId12" Type="http://schemas.openxmlformats.org/officeDocument/2006/relationships/hyperlink" Target="https://www.perplexity.ai/" TargetMode="External"/><Relationship Id="rId17" Type="http://schemas.openxmlformats.org/officeDocument/2006/relationships/hyperlink" Target="https://www.google.com/url?sa=t&amp;source=web&amp;rct=j&amp;opi=89978449&amp;url=https://www.unco.edu/graduate-school/pdf/thesis-capstone-dissertation/Generative-AI-Policy-for-Dissertations-and-Theses.pdf&amp;ved=2ahUKEwj-jOe717qPAxWOkYkEHdJfPVcQFnoECCoQAQ&amp;usg=AOvVaw1TqEUsbZzgqqPisebREbzH" TargetMode="External"/><Relationship Id="rId2" Type="http://schemas.openxmlformats.org/officeDocument/2006/relationships/notesSlide" Target="../notesSlides/notesSlide2.xml"/><Relationship Id="rId16" Type="http://schemas.openxmlformats.org/officeDocument/2006/relationships/hyperlink" Target="https://grad.uw.edu/advice/effective-and-responsible-use-of-ai-in-research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jasper.ai/" TargetMode="External"/><Relationship Id="rId11" Type="http://schemas.openxmlformats.org/officeDocument/2006/relationships/hyperlink" Target="https://notebooklm.google/" TargetMode="External"/><Relationship Id="rId5" Type="http://schemas.openxmlformats.org/officeDocument/2006/relationships/hyperlink" Target="https://sudowrite.com/" TargetMode="External"/><Relationship Id="rId15" Type="http://schemas.openxmlformats.org/officeDocument/2006/relationships/hyperlink" Target="https://grad.uga.edu/policy-on-use-of-generative-ai-in-theses-and-dissertations/" TargetMode="External"/><Relationship Id="rId10" Type="http://schemas.openxmlformats.org/officeDocument/2006/relationships/hyperlink" Target="https://www.thesisai.io/?gad_source=1&amp;gad_campaignid=22693634132&amp;gclid=CjwKCAjwq9rFBhAIEiwAGVAZP-1y_6f4MafVVTjmMkPOMsSwZmCnHe5Z-Sb-Rzo-vrwYeCfLO1nZHxoC4fkQAvD_BwE" TargetMode="External"/><Relationship Id="rId19" Type="http://schemas.openxmlformats.org/officeDocument/2006/relationships/image" Target="../media/image3.png"/><Relationship Id="rId4" Type="http://schemas.microsoft.com/office/2007/relationships/hdphoto" Target="../media/hdphoto1.wdp"/><Relationship Id="rId9" Type="http://schemas.openxmlformats.org/officeDocument/2006/relationships/hyperlink" Target="https://www.wordtune.com/" TargetMode="External"/><Relationship Id="rId14" Type="http://schemas.openxmlformats.org/officeDocument/2006/relationships/hyperlink" Target="https://provost.columbia.edu/content/office-senior-vice-provost/ai-polic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robot hand pressing a keyboard.">
            <a:extLst>
              <a:ext uri="{FF2B5EF4-FFF2-40B4-BE49-F238E27FC236}">
                <a16:creationId xmlns:a16="http://schemas.microsoft.com/office/drawing/2014/main" id="{FC11116D-9992-1B98-AC3A-FDBA876FD08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03CB927-302F-E760-24AD-437782F4D8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6520" y="358792"/>
            <a:ext cx="5819480" cy="114007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AI and Copyright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BC3200-D41F-0A22-010D-07ABB11D71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8084" y="1773238"/>
            <a:ext cx="11318697" cy="450427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Does this affect theses and dissertations?</a:t>
            </a:r>
          </a:p>
          <a:p>
            <a:pPr algn="l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Who is responsible for checking the content?</a:t>
            </a:r>
          </a:p>
          <a:p>
            <a:pPr algn="l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Can AI affect the copyright?</a:t>
            </a:r>
          </a:p>
          <a:p>
            <a:pPr algn="l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Copyright and Artificial Intelligence, Part 2: Copyrightability</a:t>
            </a:r>
            <a:endParaRPr lang="en-US" b="1" u="sng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To qualify for copyright, the work must have human-generated content in addition to the AI-generated content.  The Copyright Office will evaluate each submission on a case-by-case basis to determine if a  work has enough human-generated content to warrant copyright protection.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Questions of the ability to copyright something with AI can be resolved utilizing existing laws, without the need for legislative change.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The use of AI tools to assist rather than substitute for human creativity does not preclude the resulting work from qualifying for copyright protection.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Copyright protects the original expression in a work created by a human author, even if the work also includes AI-generated material.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342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E47AC97-C4AB-74CE-789C-27AA641576A6}"/>
              </a:ext>
            </a:extLst>
          </p:cNvPr>
          <p:cNvSpPr txBox="1">
            <a:spLocks/>
          </p:cNvSpPr>
          <p:nvPr/>
        </p:nvSpPr>
        <p:spPr>
          <a:xfrm>
            <a:off x="5960723" y="0"/>
            <a:ext cx="4671317" cy="1140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AI and Copyright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F1C347DF-DFA3-0B9F-63FC-389E1D8A2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67742" cy="6865096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B46DD33-EBDF-3C3B-D904-E6B244CF7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4346" y="1100784"/>
            <a:ext cx="5798050" cy="2162318"/>
          </a:xfrm>
        </p:spPr>
        <p:txBody>
          <a:bodyPr>
            <a:normAutofit fontScale="90000"/>
          </a:bodyPr>
          <a:lstStyle/>
          <a:p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Sudowrite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Jasper AI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Paperpal</a:t>
            </a:r>
            <a:b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Notion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	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QuillBot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Wordtune</a:t>
            </a:r>
            <a:b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b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Thesis AI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NotebookLM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Perplexity AI</a:t>
            </a:r>
            <a:b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464E63-A65A-BBAB-9012-16BEDF8F8FA9}"/>
              </a:ext>
            </a:extLst>
          </p:cNvPr>
          <p:cNvSpPr txBox="1"/>
          <p:nvPr/>
        </p:nvSpPr>
        <p:spPr>
          <a:xfrm>
            <a:off x="4808306" y="2662098"/>
            <a:ext cx="697615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can these be ethically used in a thesis or dissertation?</a:t>
            </a:r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Brainstorming?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Streamlining a literature review?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Grammar checks?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analysis?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refinement?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should it not replace?</a:t>
            </a:r>
          </a:p>
          <a:p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Critical thinking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Original research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 policies at various institutions: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Texas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A&amp;M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Columbia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 of Georgia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 of Washington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 of Northern Colorado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Illinois State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 descr="BGSU logo">
            <a:extLst>
              <a:ext uri="{FF2B5EF4-FFF2-40B4-BE49-F238E27FC236}">
                <a16:creationId xmlns:a16="http://schemas.microsoft.com/office/drawing/2014/main" id="{C4103FDE-3915-7DE7-2774-ADA58D45A2C6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39" y="5829403"/>
            <a:ext cx="2602784" cy="608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212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276</Words>
  <Application>Microsoft Office PowerPoint</Application>
  <PresentationFormat>Widescreen</PresentationFormat>
  <Paragraphs>31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AI and Copyright</vt:lpstr>
      <vt:lpstr>Sudowrite Jasper AI Paperpal  Notion   QuillBot  Wordtune    Thesis AI NotebookLM Perplexity AI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Kimberly J Fleshman</dc:creator>
  <cp:lastModifiedBy>Kimberly J Fleshman</cp:lastModifiedBy>
  <cp:revision>27</cp:revision>
  <dcterms:created xsi:type="dcterms:W3CDTF">2025-09-02T14:42:01Z</dcterms:created>
  <dcterms:modified xsi:type="dcterms:W3CDTF">2025-09-16T18:18:52Z</dcterms:modified>
</cp:coreProperties>
</file>