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 id="2147483673" r:id="rId3"/>
  </p:sldMasterIdLst>
  <p:notesMasterIdLst>
    <p:notesMasterId r:id="rId54"/>
  </p:notesMasterIdLst>
  <p:sldIdLst>
    <p:sldId id="256" r:id="rId4"/>
    <p:sldId id="290" r:id="rId5"/>
    <p:sldId id="291" r:id="rId6"/>
    <p:sldId id="292" r:id="rId7"/>
    <p:sldId id="294" r:id="rId8"/>
    <p:sldId id="295" r:id="rId9"/>
    <p:sldId id="305" r:id="rId10"/>
    <p:sldId id="271" r:id="rId11"/>
    <p:sldId id="306" r:id="rId12"/>
    <p:sldId id="275" r:id="rId13"/>
    <p:sldId id="276" r:id="rId14"/>
    <p:sldId id="296" r:id="rId15"/>
    <p:sldId id="297" r:id="rId16"/>
    <p:sldId id="268" r:id="rId17"/>
    <p:sldId id="307" r:id="rId18"/>
    <p:sldId id="298" r:id="rId19"/>
    <p:sldId id="308" r:id="rId20"/>
    <p:sldId id="309" r:id="rId21"/>
    <p:sldId id="266" r:id="rId22"/>
    <p:sldId id="299" r:id="rId23"/>
    <p:sldId id="310" r:id="rId24"/>
    <p:sldId id="311" r:id="rId25"/>
    <p:sldId id="312" r:id="rId26"/>
    <p:sldId id="313" r:id="rId27"/>
    <p:sldId id="315" r:id="rId28"/>
    <p:sldId id="314" r:id="rId29"/>
    <p:sldId id="300" r:id="rId30"/>
    <p:sldId id="317" r:id="rId31"/>
    <p:sldId id="322" r:id="rId32"/>
    <p:sldId id="321" r:id="rId33"/>
    <p:sldId id="320" r:id="rId34"/>
    <p:sldId id="323" r:id="rId35"/>
    <p:sldId id="319" r:id="rId36"/>
    <p:sldId id="301" r:id="rId37"/>
    <p:sldId id="273" r:id="rId38"/>
    <p:sldId id="324" r:id="rId39"/>
    <p:sldId id="325" r:id="rId40"/>
    <p:sldId id="278" r:id="rId41"/>
    <p:sldId id="279" r:id="rId42"/>
    <p:sldId id="280" r:id="rId43"/>
    <p:sldId id="281" r:id="rId44"/>
    <p:sldId id="282" r:id="rId45"/>
    <p:sldId id="283" r:id="rId46"/>
    <p:sldId id="284" r:id="rId47"/>
    <p:sldId id="285" r:id="rId48"/>
    <p:sldId id="286" r:id="rId49"/>
    <p:sldId id="287" r:id="rId50"/>
    <p:sldId id="288" r:id="rId51"/>
    <p:sldId id="304" r:id="rId52"/>
    <p:sldId id="289" r:id="rId53"/>
  </p:sldIdLst>
  <p:sldSz cx="9144000" cy="5143500" type="screen16x9"/>
  <p:notesSz cx="6858000" cy="9144000"/>
  <p:embeddedFontLs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4E496F-92BC-422C-8CE0-B5145D8F0E19}">
  <a:tblStyle styleId="{524E496F-92BC-422C-8CE0-B5145D8F0E1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44"/>
    <p:restoredTop sz="94618"/>
  </p:normalViewPr>
  <p:slideViewPr>
    <p:cSldViewPr snapToGrid="0">
      <p:cViewPr varScale="1">
        <p:scale>
          <a:sx n="280" d="100"/>
          <a:sy n="280" d="100"/>
        </p:scale>
        <p:origin x="352" y="776"/>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2ffb7edb7f_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g32ffb7edb7f_2_1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2d68df1c6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g32d68df1c6f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2d68df1c6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8" name="Google Shape;318;g32d68df1c6f_0_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Non-parametric t-tests,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2d68df1c6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g32d68df1c6f_0_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2d68df1c6f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g32d68df1c6f_0_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2d68df1c6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7" name="Google Shape;337;g32d68df1c6f_0_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2d68df1c6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g32d68df1c6f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2d68df1c6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g32d68df1c6f_0_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2d68df1c6f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g32d68df1c6f_0_9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2d68df1c6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g32d68df1c6f_0_10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2d68df1c6f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1" name="Google Shape;371;g32d68df1c6f_0_1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2ffb7edb7f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32ffb7edb7f_0_18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2dd726185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g32dd7261850_0_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2ffb7edb7f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g32ffb7edb7f_0_4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2ffb7edb7f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g32ffb7edb7f_0_4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2ffb7edb7f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8" name="Google Shape;218;g32ffb7edb7f_0_1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2ffb7edb7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g32ffb7edb7f_0_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a:extLst>
            <a:ext uri="{FF2B5EF4-FFF2-40B4-BE49-F238E27FC236}">
              <a16:creationId xmlns:a16="http://schemas.microsoft.com/office/drawing/2014/main" id="{A13F0FC4-908C-79F1-F33D-6183EBAE108E}"/>
            </a:ext>
          </a:extLst>
        </p:cNvPr>
        <p:cNvGrpSpPr/>
        <p:nvPr/>
      </p:nvGrpSpPr>
      <p:grpSpPr>
        <a:xfrm>
          <a:off x="0" y="0"/>
          <a:ext cx="0" cy="0"/>
          <a:chOff x="0" y="0"/>
          <a:chExt cx="0" cy="0"/>
        </a:xfrm>
      </p:grpSpPr>
      <p:sp>
        <p:nvSpPr>
          <p:cNvPr id="217" name="Google Shape;217;g32ffb7edb7f_0_118:notes">
            <a:extLst>
              <a:ext uri="{FF2B5EF4-FFF2-40B4-BE49-F238E27FC236}">
                <a16:creationId xmlns:a16="http://schemas.microsoft.com/office/drawing/2014/main" id="{753A383D-FC30-037F-56BE-F0A07AB8D4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8" name="Google Shape;218;g32ffb7edb7f_0_118:notes">
            <a:extLst>
              <a:ext uri="{FF2B5EF4-FFF2-40B4-BE49-F238E27FC236}">
                <a16:creationId xmlns:a16="http://schemas.microsoft.com/office/drawing/2014/main" id="{8996D76A-03EC-3C28-EC40-289149C795F7}"/>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73894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2ffb7edb7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g32ffb7edb7f_0_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2ffb7edb7f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g32ffb7edb7f_0_4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empty background alt footer">
  <p:cSld name="1_empty background">
    <p:bg>
      <p:bgPr>
        <a:solidFill>
          <a:srgbClr val="FFFFFF"/>
        </a:solidFill>
        <a:effectLst/>
      </p:bgPr>
    </p:bg>
    <p:spTree>
      <p:nvGrpSpPr>
        <p:cNvPr id="1" name="Shape 53"/>
        <p:cNvGrpSpPr/>
        <p:nvPr/>
      </p:nvGrpSpPr>
      <p:grpSpPr>
        <a:xfrm>
          <a:off x="0" y="0"/>
          <a:ext cx="0" cy="0"/>
          <a:chOff x="0" y="0"/>
          <a:chExt cx="0" cy="0"/>
        </a:xfrm>
      </p:grpSpPr>
      <p:sp>
        <p:nvSpPr>
          <p:cNvPr id="54" name="Google Shape;54;p14"/>
          <p:cNvSpPr/>
          <p:nvPr/>
        </p:nvSpPr>
        <p:spPr>
          <a:xfrm>
            <a:off x="-11705" y="-482446"/>
            <a:ext cx="9167411" cy="6108393"/>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55" name="Google Shape;55;p14"/>
          <p:cNvSpPr txBox="1">
            <a:spLocks noGrp="1"/>
          </p:cNvSpPr>
          <p:nvPr>
            <p:ph type="title"/>
          </p:nvPr>
        </p:nvSpPr>
        <p:spPr>
          <a:xfrm>
            <a:off x="628650" y="301705"/>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2"/>
              </a:buClr>
              <a:buSzPts val="1400"/>
              <a:buNone/>
              <a:defRPr>
                <a:latin typeface="Arial"/>
                <a:ea typeface="Arial"/>
                <a:cs typeface="Arial"/>
                <a:sym typeface="Arial"/>
              </a:defRPr>
            </a:lvl1pPr>
            <a:lvl2pPr lvl="1" algn="l">
              <a:lnSpc>
                <a:spcPct val="90000"/>
              </a:lnSpc>
              <a:spcBef>
                <a:spcPts val="0"/>
              </a:spcBef>
              <a:spcAft>
                <a:spcPts val="0"/>
              </a:spcAft>
              <a:buClr>
                <a:schemeClr val="accent1"/>
              </a:buClr>
              <a:buSzPts val="1400"/>
              <a:buNone/>
              <a:defRPr/>
            </a:lvl2pPr>
            <a:lvl3pPr lvl="2" algn="l">
              <a:lnSpc>
                <a:spcPct val="90000"/>
              </a:lnSpc>
              <a:spcBef>
                <a:spcPts val="0"/>
              </a:spcBef>
              <a:spcAft>
                <a:spcPts val="0"/>
              </a:spcAft>
              <a:buClr>
                <a:schemeClr val="accent1"/>
              </a:buClr>
              <a:buSzPts val="1400"/>
              <a:buNone/>
              <a:defRPr/>
            </a:lvl3pPr>
            <a:lvl4pPr lvl="3" algn="l">
              <a:lnSpc>
                <a:spcPct val="90000"/>
              </a:lnSpc>
              <a:spcBef>
                <a:spcPts val="0"/>
              </a:spcBef>
              <a:spcAft>
                <a:spcPts val="0"/>
              </a:spcAft>
              <a:buClr>
                <a:schemeClr val="accent1"/>
              </a:buClr>
              <a:buSzPts val="1400"/>
              <a:buNone/>
              <a:defRPr/>
            </a:lvl4pPr>
            <a:lvl5pPr lvl="4" algn="l">
              <a:lnSpc>
                <a:spcPct val="90000"/>
              </a:lnSpc>
              <a:spcBef>
                <a:spcPts val="0"/>
              </a:spcBef>
              <a:spcAft>
                <a:spcPts val="0"/>
              </a:spcAft>
              <a:buClr>
                <a:schemeClr val="accent1"/>
              </a:buClr>
              <a:buSzPts val="1400"/>
              <a:buNone/>
              <a:defRPr/>
            </a:lvl5pPr>
            <a:lvl6pPr lvl="5" algn="l">
              <a:lnSpc>
                <a:spcPct val="90000"/>
              </a:lnSpc>
              <a:spcBef>
                <a:spcPts val="0"/>
              </a:spcBef>
              <a:spcAft>
                <a:spcPts val="0"/>
              </a:spcAft>
              <a:buClr>
                <a:schemeClr val="accent1"/>
              </a:buClr>
              <a:buSzPts val="1400"/>
              <a:buNone/>
              <a:defRPr/>
            </a:lvl6pPr>
            <a:lvl7pPr lvl="6" algn="l">
              <a:lnSpc>
                <a:spcPct val="90000"/>
              </a:lnSpc>
              <a:spcBef>
                <a:spcPts val="0"/>
              </a:spcBef>
              <a:spcAft>
                <a:spcPts val="0"/>
              </a:spcAft>
              <a:buClr>
                <a:schemeClr val="accent1"/>
              </a:buClr>
              <a:buSzPts val="1400"/>
              <a:buNone/>
              <a:defRPr/>
            </a:lvl7pPr>
            <a:lvl8pPr lvl="7" algn="l">
              <a:lnSpc>
                <a:spcPct val="90000"/>
              </a:lnSpc>
              <a:spcBef>
                <a:spcPts val="0"/>
              </a:spcBef>
              <a:spcAft>
                <a:spcPts val="0"/>
              </a:spcAft>
              <a:buClr>
                <a:schemeClr val="accent1"/>
              </a:buClr>
              <a:buSzPts val="1400"/>
              <a:buNone/>
              <a:defRPr/>
            </a:lvl8pPr>
            <a:lvl9pPr lvl="8" algn="l">
              <a:lnSpc>
                <a:spcPct val="90000"/>
              </a:lnSpc>
              <a:spcBef>
                <a:spcPts val="0"/>
              </a:spcBef>
              <a:spcAft>
                <a:spcPts val="0"/>
              </a:spcAft>
              <a:buClr>
                <a:schemeClr val="accent1"/>
              </a:buClr>
              <a:buSzPts val="1400"/>
              <a:buNone/>
              <a:defRPr/>
            </a:lvl9pPr>
          </a:lstStyle>
          <a:p>
            <a:endParaRPr/>
          </a:p>
        </p:txBody>
      </p:sp>
      <p:sp>
        <p:nvSpPr>
          <p:cNvPr id="56" name="Google Shape;56;p14"/>
          <p:cNvSpPr txBox="1">
            <a:spLocks noGrp="1"/>
          </p:cNvSpPr>
          <p:nvPr>
            <p:ph type="body" idx="1"/>
          </p:nvPr>
        </p:nvSpPr>
        <p:spPr>
          <a:xfrm>
            <a:off x="628650" y="1501379"/>
            <a:ext cx="7886700" cy="334089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rey partial background">
  <p:cSld name="Grey partial background">
    <p:spTree>
      <p:nvGrpSpPr>
        <p:cNvPr id="1" name="Shape 57"/>
        <p:cNvGrpSpPr/>
        <p:nvPr/>
      </p:nvGrpSpPr>
      <p:grpSpPr>
        <a:xfrm>
          <a:off x="0" y="0"/>
          <a:ext cx="0" cy="0"/>
          <a:chOff x="0" y="0"/>
          <a:chExt cx="0" cy="0"/>
        </a:xfrm>
      </p:grpSpPr>
      <p:sp>
        <p:nvSpPr>
          <p:cNvPr id="58" name="Google Shape;58;p15"/>
          <p:cNvSpPr/>
          <p:nvPr/>
        </p:nvSpPr>
        <p:spPr>
          <a:xfrm>
            <a:off x="0" y="47746"/>
            <a:ext cx="6762281" cy="5143501"/>
          </a:xfrm>
          <a:prstGeom prst="rect">
            <a:avLst/>
          </a:prstGeom>
          <a:solidFill>
            <a:srgbClr val="3A3C3D"/>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59" name="Google Shape;59;p15"/>
          <p:cNvSpPr txBox="1">
            <a:spLocks noGrp="1"/>
          </p:cNvSpPr>
          <p:nvPr>
            <p:ph type="title"/>
          </p:nvPr>
        </p:nvSpPr>
        <p:spPr>
          <a:xfrm>
            <a:off x="628650" y="368746"/>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2600"/>
              <a:buNone/>
              <a:defRPr>
                <a:solidFill>
                  <a:schemeClr val="lt1"/>
                </a:solidFill>
                <a:latin typeface="Arial"/>
                <a:ea typeface="Arial"/>
                <a:cs typeface="Arial"/>
                <a:sym typeface="Arial"/>
              </a:defRPr>
            </a:lvl1pPr>
            <a:lvl2pPr lvl="1" algn="l">
              <a:lnSpc>
                <a:spcPct val="90000"/>
              </a:lnSpc>
              <a:spcBef>
                <a:spcPts val="0"/>
              </a:spcBef>
              <a:spcAft>
                <a:spcPts val="0"/>
              </a:spcAft>
              <a:buSzPts val="2600"/>
              <a:buNone/>
              <a:defRPr/>
            </a:lvl2pPr>
            <a:lvl3pPr lvl="2" algn="l">
              <a:lnSpc>
                <a:spcPct val="90000"/>
              </a:lnSpc>
              <a:spcBef>
                <a:spcPts val="0"/>
              </a:spcBef>
              <a:spcAft>
                <a:spcPts val="0"/>
              </a:spcAft>
              <a:buSzPts val="2600"/>
              <a:buNone/>
              <a:defRPr/>
            </a:lvl3pPr>
            <a:lvl4pPr lvl="3" algn="l">
              <a:lnSpc>
                <a:spcPct val="90000"/>
              </a:lnSpc>
              <a:spcBef>
                <a:spcPts val="0"/>
              </a:spcBef>
              <a:spcAft>
                <a:spcPts val="0"/>
              </a:spcAft>
              <a:buSzPts val="2600"/>
              <a:buNone/>
              <a:defRPr/>
            </a:lvl4pPr>
            <a:lvl5pPr lvl="4" algn="l">
              <a:lnSpc>
                <a:spcPct val="90000"/>
              </a:lnSpc>
              <a:spcBef>
                <a:spcPts val="0"/>
              </a:spcBef>
              <a:spcAft>
                <a:spcPts val="0"/>
              </a:spcAft>
              <a:buSzPts val="2600"/>
              <a:buNone/>
              <a:defRPr/>
            </a:lvl5pPr>
            <a:lvl6pPr lvl="5" algn="l">
              <a:lnSpc>
                <a:spcPct val="90000"/>
              </a:lnSpc>
              <a:spcBef>
                <a:spcPts val="0"/>
              </a:spcBef>
              <a:spcAft>
                <a:spcPts val="0"/>
              </a:spcAft>
              <a:buSzPts val="2600"/>
              <a:buNone/>
              <a:defRPr/>
            </a:lvl6pPr>
            <a:lvl7pPr lvl="6" algn="l">
              <a:lnSpc>
                <a:spcPct val="90000"/>
              </a:lnSpc>
              <a:spcBef>
                <a:spcPts val="0"/>
              </a:spcBef>
              <a:spcAft>
                <a:spcPts val="0"/>
              </a:spcAft>
              <a:buSzPts val="2600"/>
              <a:buNone/>
              <a:defRPr/>
            </a:lvl7pPr>
            <a:lvl8pPr lvl="7" algn="l">
              <a:lnSpc>
                <a:spcPct val="90000"/>
              </a:lnSpc>
              <a:spcBef>
                <a:spcPts val="0"/>
              </a:spcBef>
              <a:spcAft>
                <a:spcPts val="0"/>
              </a:spcAft>
              <a:buSzPts val="2600"/>
              <a:buNone/>
              <a:defRPr/>
            </a:lvl8pPr>
            <a:lvl9pPr lvl="8" algn="l">
              <a:lnSpc>
                <a:spcPct val="90000"/>
              </a:lnSpc>
              <a:spcBef>
                <a:spcPts val="0"/>
              </a:spcBef>
              <a:spcAft>
                <a:spcPts val="0"/>
              </a:spcAft>
              <a:buSzPts val="2600"/>
              <a:buNone/>
              <a:defRPr/>
            </a:lvl9pPr>
          </a:lstStyle>
          <a:p>
            <a:endParaRPr/>
          </a:p>
        </p:txBody>
      </p:sp>
      <p:sp>
        <p:nvSpPr>
          <p:cNvPr id="60" name="Google Shape;60;p15"/>
          <p:cNvSpPr txBox="1">
            <a:spLocks noGrp="1"/>
          </p:cNvSpPr>
          <p:nvPr>
            <p:ph type="body" idx="1"/>
          </p:nvPr>
        </p:nvSpPr>
        <p:spPr>
          <a:xfrm>
            <a:off x="628651" y="1731666"/>
            <a:ext cx="7886700" cy="49935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solidFill>
                  <a:schemeClr val="lt1"/>
                </a:solidFill>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61" name="Google Shape;61;p15"/>
          <p:cNvSpPr txBox="1">
            <a:spLocks noGrp="1"/>
          </p:cNvSpPr>
          <p:nvPr>
            <p:ph type="body" idx="2"/>
          </p:nvPr>
        </p:nvSpPr>
        <p:spPr>
          <a:xfrm>
            <a:off x="628650" y="2456260"/>
            <a:ext cx="7886700" cy="5905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solidFill>
                  <a:schemeClr val="lt1"/>
                </a:solidFill>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pty background">
  <p:cSld name="white corner logo, maroon corner">
    <p:bg>
      <p:bgPr>
        <a:solidFill>
          <a:srgbClr val="FFFFFF"/>
        </a:solidFill>
        <a:effectLst/>
      </p:bgPr>
    </p:bg>
    <p:spTree>
      <p:nvGrpSpPr>
        <p:cNvPr id="1" name="Shape 62"/>
        <p:cNvGrpSpPr/>
        <p:nvPr/>
      </p:nvGrpSpPr>
      <p:grpSpPr>
        <a:xfrm>
          <a:off x="0" y="0"/>
          <a:ext cx="0" cy="0"/>
          <a:chOff x="0" y="0"/>
          <a:chExt cx="0" cy="0"/>
        </a:xfrm>
      </p:grpSpPr>
      <p:sp>
        <p:nvSpPr>
          <p:cNvPr id="63" name="Google Shape;63;p16"/>
          <p:cNvSpPr/>
          <p:nvPr/>
        </p:nvSpPr>
        <p:spPr>
          <a:xfrm>
            <a:off x="-11705" y="-482446"/>
            <a:ext cx="9167411" cy="6108393"/>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64" name="Google Shape;64;p16"/>
          <p:cNvSpPr txBox="1">
            <a:spLocks noGrp="1"/>
          </p:cNvSpPr>
          <p:nvPr>
            <p:ph type="title"/>
          </p:nvPr>
        </p:nvSpPr>
        <p:spPr>
          <a:xfrm>
            <a:off x="628650" y="1965338"/>
            <a:ext cx="7886700" cy="1155031"/>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2060"/>
              </a:buClr>
              <a:buSzPts val="2600"/>
              <a:buFont typeface="Arial"/>
              <a:buNone/>
              <a:defRPr>
                <a:solidFill>
                  <a:srgbClr val="002060"/>
                </a:solidFill>
                <a:latin typeface="Arial"/>
                <a:ea typeface="Arial"/>
                <a:cs typeface="Arial"/>
                <a:sym typeface="Arial"/>
              </a:defRPr>
            </a:lvl1pPr>
            <a:lvl2pPr lvl="1" algn="l">
              <a:lnSpc>
                <a:spcPct val="90000"/>
              </a:lnSpc>
              <a:spcBef>
                <a:spcPts val="0"/>
              </a:spcBef>
              <a:spcAft>
                <a:spcPts val="0"/>
              </a:spcAft>
              <a:buClr>
                <a:schemeClr val="accent1"/>
              </a:buClr>
              <a:buSzPts val="1400"/>
              <a:buNone/>
              <a:defRPr/>
            </a:lvl2pPr>
            <a:lvl3pPr lvl="2" algn="l">
              <a:lnSpc>
                <a:spcPct val="90000"/>
              </a:lnSpc>
              <a:spcBef>
                <a:spcPts val="0"/>
              </a:spcBef>
              <a:spcAft>
                <a:spcPts val="0"/>
              </a:spcAft>
              <a:buClr>
                <a:schemeClr val="accent1"/>
              </a:buClr>
              <a:buSzPts val="1400"/>
              <a:buNone/>
              <a:defRPr/>
            </a:lvl3pPr>
            <a:lvl4pPr lvl="3" algn="l">
              <a:lnSpc>
                <a:spcPct val="90000"/>
              </a:lnSpc>
              <a:spcBef>
                <a:spcPts val="0"/>
              </a:spcBef>
              <a:spcAft>
                <a:spcPts val="0"/>
              </a:spcAft>
              <a:buClr>
                <a:schemeClr val="accent1"/>
              </a:buClr>
              <a:buSzPts val="1400"/>
              <a:buNone/>
              <a:defRPr/>
            </a:lvl4pPr>
            <a:lvl5pPr lvl="4" algn="l">
              <a:lnSpc>
                <a:spcPct val="90000"/>
              </a:lnSpc>
              <a:spcBef>
                <a:spcPts val="0"/>
              </a:spcBef>
              <a:spcAft>
                <a:spcPts val="0"/>
              </a:spcAft>
              <a:buClr>
                <a:schemeClr val="accent1"/>
              </a:buClr>
              <a:buSzPts val="1400"/>
              <a:buNone/>
              <a:defRPr/>
            </a:lvl5pPr>
            <a:lvl6pPr lvl="5" algn="l">
              <a:lnSpc>
                <a:spcPct val="90000"/>
              </a:lnSpc>
              <a:spcBef>
                <a:spcPts val="0"/>
              </a:spcBef>
              <a:spcAft>
                <a:spcPts val="0"/>
              </a:spcAft>
              <a:buClr>
                <a:schemeClr val="accent1"/>
              </a:buClr>
              <a:buSzPts val="1400"/>
              <a:buNone/>
              <a:defRPr/>
            </a:lvl6pPr>
            <a:lvl7pPr lvl="6" algn="l">
              <a:lnSpc>
                <a:spcPct val="90000"/>
              </a:lnSpc>
              <a:spcBef>
                <a:spcPts val="0"/>
              </a:spcBef>
              <a:spcAft>
                <a:spcPts val="0"/>
              </a:spcAft>
              <a:buClr>
                <a:schemeClr val="accent1"/>
              </a:buClr>
              <a:buSzPts val="1400"/>
              <a:buNone/>
              <a:defRPr/>
            </a:lvl7pPr>
            <a:lvl8pPr lvl="7" algn="l">
              <a:lnSpc>
                <a:spcPct val="90000"/>
              </a:lnSpc>
              <a:spcBef>
                <a:spcPts val="0"/>
              </a:spcBef>
              <a:spcAft>
                <a:spcPts val="0"/>
              </a:spcAft>
              <a:buClr>
                <a:schemeClr val="accent1"/>
              </a:buClr>
              <a:buSzPts val="1400"/>
              <a:buNone/>
              <a:defRPr/>
            </a:lvl8pPr>
            <a:lvl9pPr lvl="8" algn="l">
              <a:lnSpc>
                <a:spcPct val="90000"/>
              </a:lnSpc>
              <a:spcBef>
                <a:spcPts val="0"/>
              </a:spcBef>
              <a:spcAft>
                <a:spcPts val="0"/>
              </a:spcAft>
              <a:buClr>
                <a:schemeClr val="accent1"/>
              </a:buClr>
              <a:buSzPts val="1400"/>
              <a:buNone/>
              <a:defRPr/>
            </a:lvl9pPr>
          </a:lstStyle>
          <a:p>
            <a:endParaRPr/>
          </a:p>
        </p:txBody>
      </p:sp>
      <p:sp>
        <p:nvSpPr>
          <p:cNvPr id="65" name="Google Shape;65;p16"/>
          <p:cNvSpPr/>
          <p:nvPr/>
        </p:nvSpPr>
        <p:spPr>
          <a:xfrm>
            <a:off x="6940544" y="-4575"/>
            <a:ext cx="2205160" cy="656920"/>
          </a:xfrm>
          <a:prstGeom prst="rect">
            <a:avLst/>
          </a:prstGeom>
          <a:solidFill>
            <a:schemeClr val="dk1"/>
          </a:solid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pic>
        <p:nvPicPr>
          <p:cNvPr id="66" name="Google Shape;66;p16"/>
          <p:cNvPicPr preferRelativeResize="0"/>
          <p:nvPr/>
        </p:nvPicPr>
        <p:blipFill rotWithShape="1">
          <a:blip r:embed="rId2">
            <a:alphaModFix/>
          </a:blip>
          <a:srcRect/>
          <a:stretch/>
        </p:blipFill>
        <p:spPr>
          <a:xfrm>
            <a:off x="7221627" y="193327"/>
            <a:ext cx="1539752" cy="290842"/>
          </a:xfrm>
          <a:prstGeom prst="rect">
            <a:avLst/>
          </a:prstGeom>
          <a:noFill/>
          <a:ln>
            <a:noFill/>
          </a:ln>
        </p:spPr>
      </p:pic>
      <p:sp>
        <p:nvSpPr>
          <p:cNvPr id="67" name="Google Shape;67;p16"/>
          <p:cNvSpPr txBox="1">
            <a:spLocks noGrp="1"/>
          </p:cNvSpPr>
          <p:nvPr>
            <p:ph type="body" idx="1"/>
          </p:nvPr>
        </p:nvSpPr>
        <p:spPr>
          <a:xfrm>
            <a:off x="720329" y="3368278"/>
            <a:ext cx="4245769" cy="408384"/>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68" name="Google Shape;68;p16"/>
          <p:cNvSpPr txBox="1">
            <a:spLocks noGrp="1"/>
          </p:cNvSpPr>
          <p:nvPr>
            <p:ph type="body" idx="2"/>
          </p:nvPr>
        </p:nvSpPr>
        <p:spPr>
          <a:xfrm>
            <a:off x="720329" y="3906441"/>
            <a:ext cx="4245769" cy="408384"/>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rey background White corner logo">
  <p:cSld name="Grey background White corner logo">
    <p:spTree>
      <p:nvGrpSpPr>
        <p:cNvPr id="1" name="Shape 69"/>
        <p:cNvGrpSpPr/>
        <p:nvPr/>
      </p:nvGrpSpPr>
      <p:grpSpPr>
        <a:xfrm>
          <a:off x="0" y="0"/>
          <a:ext cx="0" cy="0"/>
          <a:chOff x="0" y="0"/>
          <a:chExt cx="0" cy="0"/>
        </a:xfrm>
      </p:grpSpPr>
      <p:sp>
        <p:nvSpPr>
          <p:cNvPr id="70" name="Google Shape;70;p17"/>
          <p:cNvSpPr/>
          <p:nvPr/>
        </p:nvSpPr>
        <p:spPr>
          <a:xfrm>
            <a:off x="0" y="-1"/>
            <a:ext cx="9144000" cy="5143501"/>
          </a:xfrm>
          <a:prstGeom prst="rect">
            <a:avLst/>
          </a:prstGeom>
          <a:solidFill>
            <a:srgbClr val="3A3C3D"/>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rgbClr val="3A3C3D"/>
              </a:solidFill>
              <a:latin typeface="Arial"/>
              <a:ea typeface="Arial"/>
              <a:cs typeface="Arial"/>
              <a:sym typeface="Arial"/>
            </a:endParaRPr>
          </a:p>
        </p:txBody>
      </p:sp>
      <p:sp>
        <p:nvSpPr>
          <p:cNvPr id="71" name="Google Shape;71;p17"/>
          <p:cNvSpPr txBox="1">
            <a:spLocks noGrp="1"/>
          </p:cNvSpPr>
          <p:nvPr>
            <p:ph type="title"/>
          </p:nvPr>
        </p:nvSpPr>
        <p:spPr>
          <a:xfrm>
            <a:off x="628650" y="1050479"/>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2600"/>
              <a:buNone/>
              <a:defRPr>
                <a:latin typeface="Arial"/>
                <a:ea typeface="Arial"/>
                <a:cs typeface="Arial"/>
                <a:sym typeface="Arial"/>
              </a:defRPr>
            </a:lvl1pPr>
            <a:lvl2pPr lvl="1" algn="l">
              <a:lnSpc>
                <a:spcPct val="90000"/>
              </a:lnSpc>
              <a:spcBef>
                <a:spcPts val="0"/>
              </a:spcBef>
              <a:spcAft>
                <a:spcPts val="0"/>
              </a:spcAft>
              <a:buSzPts val="2600"/>
              <a:buNone/>
              <a:defRPr/>
            </a:lvl2pPr>
            <a:lvl3pPr lvl="2" algn="l">
              <a:lnSpc>
                <a:spcPct val="90000"/>
              </a:lnSpc>
              <a:spcBef>
                <a:spcPts val="0"/>
              </a:spcBef>
              <a:spcAft>
                <a:spcPts val="0"/>
              </a:spcAft>
              <a:buSzPts val="2600"/>
              <a:buNone/>
              <a:defRPr/>
            </a:lvl3pPr>
            <a:lvl4pPr lvl="3" algn="l">
              <a:lnSpc>
                <a:spcPct val="90000"/>
              </a:lnSpc>
              <a:spcBef>
                <a:spcPts val="0"/>
              </a:spcBef>
              <a:spcAft>
                <a:spcPts val="0"/>
              </a:spcAft>
              <a:buSzPts val="2600"/>
              <a:buNone/>
              <a:defRPr/>
            </a:lvl4pPr>
            <a:lvl5pPr lvl="4" algn="l">
              <a:lnSpc>
                <a:spcPct val="90000"/>
              </a:lnSpc>
              <a:spcBef>
                <a:spcPts val="0"/>
              </a:spcBef>
              <a:spcAft>
                <a:spcPts val="0"/>
              </a:spcAft>
              <a:buSzPts val="2600"/>
              <a:buNone/>
              <a:defRPr/>
            </a:lvl5pPr>
            <a:lvl6pPr lvl="5" algn="l">
              <a:lnSpc>
                <a:spcPct val="90000"/>
              </a:lnSpc>
              <a:spcBef>
                <a:spcPts val="0"/>
              </a:spcBef>
              <a:spcAft>
                <a:spcPts val="0"/>
              </a:spcAft>
              <a:buSzPts val="2600"/>
              <a:buNone/>
              <a:defRPr/>
            </a:lvl6pPr>
            <a:lvl7pPr lvl="6" algn="l">
              <a:lnSpc>
                <a:spcPct val="90000"/>
              </a:lnSpc>
              <a:spcBef>
                <a:spcPts val="0"/>
              </a:spcBef>
              <a:spcAft>
                <a:spcPts val="0"/>
              </a:spcAft>
              <a:buSzPts val="2600"/>
              <a:buNone/>
              <a:defRPr/>
            </a:lvl7pPr>
            <a:lvl8pPr lvl="7" algn="l">
              <a:lnSpc>
                <a:spcPct val="90000"/>
              </a:lnSpc>
              <a:spcBef>
                <a:spcPts val="0"/>
              </a:spcBef>
              <a:spcAft>
                <a:spcPts val="0"/>
              </a:spcAft>
              <a:buSzPts val="2600"/>
              <a:buNone/>
              <a:defRPr/>
            </a:lvl8pPr>
            <a:lvl9pPr lvl="8" algn="l">
              <a:lnSpc>
                <a:spcPct val="90000"/>
              </a:lnSpc>
              <a:spcBef>
                <a:spcPts val="0"/>
              </a:spcBef>
              <a:spcAft>
                <a:spcPts val="0"/>
              </a:spcAft>
              <a:buSzPts val="2600"/>
              <a:buNone/>
              <a:defRPr/>
            </a:lvl9pPr>
          </a:lstStyle>
          <a:p>
            <a:endParaRPr/>
          </a:p>
        </p:txBody>
      </p:sp>
      <p:pic>
        <p:nvPicPr>
          <p:cNvPr id="72" name="Google Shape;72;p17" descr="A black and white sign&#10;&#10;Description automatically generated with low confidence"/>
          <p:cNvPicPr preferRelativeResize="0"/>
          <p:nvPr/>
        </p:nvPicPr>
        <p:blipFill rotWithShape="1">
          <a:blip r:embed="rId2">
            <a:alphaModFix/>
          </a:blip>
          <a:srcRect/>
          <a:stretch/>
        </p:blipFill>
        <p:spPr>
          <a:xfrm>
            <a:off x="7472547" y="272267"/>
            <a:ext cx="1367890" cy="258380"/>
          </a:xfrm>
          <a:prstGeom prst="rect">
            <a:avLst/>
          </a:prstGeom>
          <a:noFill/>
          <a:ln>
            <a:noFill/>
          </a:ln>
        </p:spPr>
      </p:pic>
      <p:sp>
        <p:nvSpPr>
          <p:cNvPr id="73" name="Google Shape;73;p17"/>
          <p:cNvSpPr txBox="1">
            <a:spLocks noGrp="1"/>
          </p:cNvSpPr>
          <p:nvPr>
            <p:ph type="body" idx="1"/>
          </p:nvPr>
        </p:nvSpPr>
        <p:spPr>
          <a:xfrm>
            <a:off x="628651" y="2269891"/>
            <a:ext cx="7886700" cy="499354"/>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solidFill>
                  <a:srgbClr val="E58DAB"/>
                </a:solidFill>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74" name="Google Shape;74;p17"/>
          <p:cNvSpPr txBox="1">
            <a:spLocks noGrp="1"/>
          </p:cNvSpPr>
          <p:nvPr>
            <p:ph type="body" idx="2"/>
          </p:nvPr>
        </p:nvSpPr>
        <p:spPr>
          <a:xfrm>
            <a:off x="628650" y="2994485"/>
            <a:ext cx="7886700" cy="5905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solidFill>
                  <a:srgbClr val="E58DAB"/>
                </a:solidFill>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hree item circle pictures">
  <p:cSld name="1_three item circle pictures">
    <p:bg>
      <p:bgPr>
        <a:solidFill>
          <a:srgbClr val="FFFFFF"/>
        </a:solid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740501" y="-124138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2"/>
              </a:buClr>
              <a:buSzPts val="1400"/>
              <a:buNone/>
              <a:defRPr>
                <a:latin typeface="Arial"/>
                <a:ea typeface="Arial"/>
                <a:cs typeface="Arial"/>
                <a:sym typeface="Arial"/>
              </a:defRPr>
            </a:lvl1pPr>
            <a:lvl2pPr lvl="1" algn="l">
              <a:lnSpc>
                <a:spcPct val="90000"/>
              </a:lnSpc>
              <a:spcBef>
                <a:spcPts val="0"/>
              </a:spcBef>
              <a:spcAft>
                <a:spcPts val="0"/>
              </a:spcAft>
              <a:buClr>
                <a:schemeClr val="accent1"/>
              </a:buClr>
              <a:buSzPts val="1400"/>
              <a:buNone/>
              <a:defRPr/>
            </a:lvl2pPr>
            <a:lvl3pPr lvl="2" algn="l">
              <a:lnSpc>
                <a:spcPct val="90000"/>
              </a:lnSpc>
              <a:spcBef>
                <a:spcPts val="0"/>
              </a:spcBef>
              <a:spcAft>
                <a:spcPts val="0"/>
              </a:spcAft>
              <a:buClr>
                <a:schemeClr val="accent1"/>
              </a:buClr>
              <a:buSzPts val="1400"/>
              <a:buNone/>
              <a:defRPr/>
            </a:lvl3pPr>
            <a:lvl4pPr lvl="3" algn="l">
              <a:lnSpc>
                <a:spcPct val="90000"/>
              </a:lnSpc>
              <a:spcBef>
                <a:spcPts val="0"/>
              </a:spcBef>
              <a:spcAft>
                <a:spcPts val="0"/>
              </a:spcAft>
              <a:buClr>
                <a:schemeClr val="accent1"/>
              </a:buClr>
              <a:buSzPts val="1400"/>
              <a:buNone/>
              <a:defRPr/>
            </a:lvl4pPr>
            <a:lvl5pPr lvl="4" algn="l">
              <a:lnSpc>
                <a:spcPct val="90000"/>
              </a:lnSpc>
              <a:spcBef>
                <a:spcPts val="0"/>
              </a:spcBef>
              <a:spcAft>
                <a:spcPts val="0"/>
              </a:spcAft>
              <a:buClr>
                <a:schemeClr val="accent1"/>
              </a:buClr>
              <a:buSzPts val="1400"/>
              <a:buNone/>
              <a:defRPr/>
            </a:lvl5pPr>
            <a:lvl6pPr lvl="5" algn="l">
              <a:lnSpc>
                <a:spcPct val="90000"/>
              </a:lnSpc>
              <a:spcBef>
                <a:spcPts val="0"/>
              </a:spcBef>
              <a:spcAft>
                <a:spcPts val="0"/>
              </a:spcAft>
              <a:buClr>
                <a:schemeClr val="accent1"/>
              </a:buClr>
              <a:buSzPts val="1400"/>
              <a:buNone/>
              <a:defRPr/>
            </a:lvl6pPr>
            <a:lvl7pPr lvl="6" algn="l">
              <a:lnSpc>
                <a:spcPct val="90000"/>
              </a:lnSpc>
              <a:spcBef>
                <a:spcPts val="0"/>
              </a:spcBef>
              <a:spcAft>
                <a:spcPts val="0"/>
              </a:spcAft>
              <a:buClr>
                <a:schemeClr val="accent1"/>
              </a:buClr>
              <a:buSzPts val="1400"/>
              <a:buNone/>
              <a:defRPr/>
            </a:lvl7pPr>
            <a:lvl8pPr lvl="7" algn="l">
              <a:lnSpc>
                <a:spcPct val="90000"/>
              </a:lnSpc>
              <a:spcBef>
                <a:spcPts val="0"/>
              </a:spcBef>
              <a:spcAft>
                <a:spcPts val="0"/>
              </a:spcAft>
              <a:buClr>
                <a:schemeClr val="accent1"/>
              </a:buClr>
              <a:buSzPts val="1400"/>
              <a:buNone/>
              <a:defRPr/>
            </a:lvl8pPr>
            <a:lvl9pPr lvl="8" algn="l">
              <a:lnSpc>
                <a:spcPct val="90000"/>
              </a:lnSpc>
              <a:spcBef>
                <a:spcPts val="0"/>
              </a:spcBef>
              <a:spcAft>
                <a:spcPts val="0"/>
              </a:spcAft>
              <a:buClr>
                <a:schemeClr val="accent1"/>
              </a:buClr>
              <a:buSzPts val="1400"/>
              <a:buNone/>
              <a:defRPr/>
            </a:lvl9pPr>
          </a:lstStyle>
          <a:p>
            <a:endParaRPr/>
          </a:p>
        </p:txBody>
      </p:sp>
      <p:sp>
        <p:nvSpPr>
          <p:cNvPr id="81" name="Google Shape;81;p19"/>
          <p:cNvSpPr/>
          <p:nvPr/>
        </p:nvSpPr>
        <p:spPr>
          <a:xfrm>
            <a:off x="525480" y="810491"/>
            <a:ext cx="2057400" cy="1371600"/>
          </a:xfrm>
          <a:prstGeom prst="rect">
            <a:avLst/>
          </a:prstGeom>
          <a:noFill/>
          <a:ln w="9525" cap="flat" cmpd="sng">
            <a:solidFill>
              <a:schemeClr val="accent2"/>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82" name="Google Shape;82;p19"/>
          <p:cNvCxnSpPr/>
          <p:nvPr/>
        </p:nvCxnSpPr>
        <p:spPr>
          <a:xfrm>
            <a:off x="2582880" y="2182091"/>
            <a:ext cx="960420" cy="960417"/>
          </a:xfrm>
          <a:prstGeom prst="straightConnector1">
            <a:avLst/>
          </a:prstGeom>
          <a:noFill/>
          <a:ln w="9525" cap="flat" cmpd="sng">
            <a:solidFill>
              <a:schemeClr val="accent2"/>
            </a:solidFill>
            <a:prstDash val="dash"/>
            <a:round/>
            <a:headEnd type="none" w="sm" len="sm"/>
            <a:tailEnd type="none" w="sm" len="sm"/>
          </a:ln>
        </p:spPr>
      </p:cxnSp>
      <p:sp>
        <p:nvSpPr>
          <p:cNvPr id="83" name="Google Shape;83;p19"/>
          <p:cNvSpPr/>
          <p:nvPr/>
        </p:nvSpPr>
        <p:spPr>
          <a:xfrm>
            <a:off x="3543300" y="3142508"/>
            <a:ext cx="2057400" cy="1371600"/>
          </a:xfrm>
          <a:prstGeom prst="rect">
            <a:avLst/>
          </a:prstGeom>
          <a:noFill/>
          <a:ln w="9525" cap="flat" cmpd="sng">
            <a:solidFill>
              <a:schemeClr val="accent2"/>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84" name="Google Shape;84;p19"/>
          <p:cNvCxnSpPr/>
          <p:nvPr/>
        </p:nvCxnSpPr>
        <p:spPr>
          <a:xfrm rot="10800000" flipH="1">
            <a:off x="5600700" y="2182091"/>
            <a:ext cx="864698" cy="960417"/>
          </a:xfrm>
          <a:prstGeom prst="straightConnector1">
            <a:avLst/>
          </a:prstGeom>
          <a:noFill/>
          <a:ln w="9525" cap="flat" cmpd="sng">
            <a:solidFill>
              <a:schemeClr val="accent2"/>
            </a:solidFill>
            <a:prstDash val="dash"/>
            <a:round/>
            <a:headEnd type="none" w="sm" len="sm"/>
            <a:tailEnd type="none" w="sm" len="sm"/>
          </a:ln>
        </p:spPr>
      </p:cxnSp>
      <p:sp>
        <p:nvSpPr>
          <p:cNvPr id="85" name="Google Shape;85;p19"/>
          <p:cNvSpPr/>
          <p:nvPr/>
        </p:nvSpPr>
        <p:spPr>
          <a:xfrm>
            <a:off x="6465398" y="810491"/>
            <a:ext cx="2057400" cy="1371600"/>
          </a:xfrm>
          <a:prstGeom prst="rect">
            <a:avLst/>
          </a:prstGeom>
          <a:noFill/>
          <a:ln w="9525" cap="flat" cmpd="sng">
            <a:solidFill>
              <a:schemeClr val="accent2"/>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86" name="Google Shape;86;p19"/>
          <p:cNvPicPr preferRelativeResize="0"/>
          <p:nvPr/>
        </p:nvPicPr>
        <p:blipFill rotWithShape="1">
          <a:blip r:embed="rId2">
            <a:alphaModFix/>
          </a:blip>
          <a:srcRect/>
          <a:stretch/>
        </p:blipFill>
        <p:spPr>
          <a:xfrm>
            <a:off x="259030" y="4663555"/>
            <a:ext cx="1335232" cy="252211"/>
          </a:xfrm>
          <a:prstGeom prst="rect">
            <a:avLst/>
          </a:prstGeom>
          <a:noFill/>
          <a:ln>
            <a:noFill/>
          </a:ln>
        </p:spPr>
      </p:pic>
      <p:sp>
        <p:nvSpPr>
          <p:cNvPr id="87" name="Google Shape;87;p19"/>
          <p:cNvSpPr txBox="1">
            <a:spLocks noGrp="1"/>
          </p:cNvSpPr>
          <p:nvPr>
            <p:ph type="body" idx="1"/>
          </p:nvPr>
        </p:nvSpPr>
        <p:spPr>
          <a:xfrm>
            <a:off x="2751881" y="810815"/>
            <a:ext cx="2848819" cy="508699"/>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1900">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88" name="Google Shape;88;p19"/>
          <p:cNvSpPr txBox="1">
            <a:spLocks noGrp="1"/>
          </p:cNvSpPr>
          <p:nvPr>
            <p:ph type="body" idx="2"/>
          </p:nvPr>
        </p:nvSpPr>
        <p:spPr>
          <a:xfrm>
            <a:off x="2751535" y="1423988"/>
            <a:ext cx="2849165" cy="85606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solidFill>
                  <a:srgbClr val="000000"/>
                </a:solidFill>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89" name="Google Shape;89;p19"/>
          <p:cNvSpPr txBox="1">
            <a:spLocks noGrp="1"/>
          </p:cNvSpPr>
          <p:nvPr>
            <p:ph type="body" idx="3"/>
          </p:nvPr>
        </p:nvSpPr>
        <p:spPr>
          <a:xfrm>
            <a:off x="177167" y="3142384"/>
            <a:ext cx="3082031" cy="411308"/>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2100"/>
              <a:buNone/>
              <a:defRPr sz="1900">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90" name="Google Shape;90;p19"/>
          <p:cNvSpPr txBox="1">
            <a:spLocks noGrp="1"/>
          </p:cNvSpPr>
          <p:nvPr>
            <p:ph type="body" idx="4"/>
          </p:nvPr>
        </p:nvSpPr>
        <p:spPr>
          <a:xfrm>
            <a:off x="177166" y="3637360"/>
            <a:ext cx="3082030" cy="8763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2100"/>
              <a:buNone/>
              <a:defRPr>
                <a:solidFill>
                  <a:srgbClr val="000000"/>
                </a:solidFill>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91" name="Google Shape;91;p19"/>
          <p:cNvSpPr txBox="1">
            <a:spLocks noGrp="1"/>
          </p:cNvSpPr>
          <p:nvPr>
            <p:ph type="body" idx="5"/>
          </p:nvPr>
        </p:nvSpPr>
        <p:spPr>
          <a:xfrm>
            <a:off x="6465399" y="2567153"/>
            <a:ext cx="2057400" cy="477515"/>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1900">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92" name="Google Shape;92;p19"/>
          <p:cNvSpPr txBox="1">
            <a:spLocks noGrp="1"/>
          </p:cNvSpPr>
          <p:nvPr>
            <p:ph type="body" idx="6"/>
          </p:nvPr>
        </p:nvSpPr>
        <p:spPr>
          <a:xfrm>
            <a:off x="6465094" y="3125147"/>
            <a:ext cx="2162175" cy="679847"/>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solidFill>
                  <a:srgbClr val="000000"/>
                </a:solidFill>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io page">
  <p:cSld name="1_bio page">
    <p:bg>
      <p:bgPr>
        <a:solidFill>
          <a:srgbClr val="FFFFFF"/>
        </a:solidFill>
        <a:effectLst/>
      </p:bgPr>
    </p:bg>
    <p:spTree>
      <p:nvGrpSpPr>
        <p:cNvPr id="1" name="Shape 93"/>
        <p:cNvGrpSpPr/>
        <p:nvPr/>
      </p:nvGrpSpPr>
      <p:grpSpPr>
        <a:xfrm>
          <a:off x="0" y="0"/>
          <a:ext cx="0" cy="0"/>
          <a:chOff x="0" y="0"/>
          <a:chExt cx="0" cy="0"/>
        </a:xfrm>
      </p:grpSpPr>
      <p:sp>
        <p:nvSpPr>
          <p:cNvPr id="94" name="Google Shape;94;p20"/>
          <p:cNvSpPr/>
          <p:nvPr/>
        </p:nvSpPr>
        <p:spPr>
          <a:xfrm>
            <a:off x="7470650" y="4767860"/>
            <a:ext cx="187037" cy="311413"/>
          </a:xfrm>
          <a:prstGeom prst="rect">
            <a:avLst/>
          </a:prstGeom>
          <a:noFill/>
          <a:ln>
            <a:noFill/>
          </a:ln>
        </p:spPr>
        <p:txBody>
          <a:bodyPr spcFirstLastPara="1" wrap="square" lIns="34275" tIns="34275" rIns="34275" bIns="34275" anchor="b" anchorCtr="0">
            <a:noAutofit/>
          </a:bodyPr>
          <a:lstStyle/>
          <a:p>
            <a:pPr marL="0" marR="0" lvl="0" indent="0" algn="r" rtl="0">
              <a:lnSpc>
                <a:spcPct val="90000"/>
              </a:lnSpc>
              <a:spcBef>
                <a:spcPts val="0"/>
              </a:spcBef>
              <a:spcAft>
                <a:spcPts val="0"/>
              </a:spcAft>
              <a:buClr>
                <a:schemeClr val="accent3"/>
              </a:buClr>
              <a:buSzPts val="900"/>
              <a:buFont typeface="Arial"/>
              <a:buNone/>
            </a:pPr>
            <a:endParaRPr sz="900" b="0" i="0" u="none" strike="noStrike" cap="none">
              <a:solidFill>
                <a:schemeClr val="accent1"/>
              </a:solidFill>
              <a:latin typeface="Arial"/>
              <a:ea typeface="Arial"/>
              <a:cs typeface="Arial"/>
              <a:sym typeface="Arial"/>
            </a:endParaRPr>
          </a:p>
        </p:txBody>
      </p:sp>
      <p:sp>
        <p:nvSpPr>
          <p:cNvPr id="95" name="Google Shape;95;p20"/>
          <p:cNvSpPr txBox="1">
            <a:spLocks noGrp="1"/>
          </p:cNvSpPr>
          <p:nvPr>
            <p:ph type="title"/>
          </p:nvPr>
        </p:nvSpPr>
        <p:spPr>
          <a:xfrm>
            <a:off x="720647" y="-994172"/>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2"/>
              </a:buClr>
              <a:buSzPts val="1400"/>
              <a:buNone/>
              <a:defRPr>
                <a:latin typeface="Arial"/>
                <a:ea typeface="Arial"/>
                <a:cs typeface="Arial"/>
                <a:sym typeface="Arial"/>
              </a:defRPr>
            </a:lvl1pPr>
            <a:lvl2pPr lvl="1" algn="l">
              <a:lnSpc>
                <a:spcPct val="90000"/>
              </a:lnSpc>
              <a:spcBef>
                <a:spcPts val="0"/>
              </a:spcBef>
              <a:spcAft>
                <a:spcPts val="0"/>
              </a:spcAft>
              <a:buClr>
                <a:schemeClr val="accent1"/>
              </a:buClr>
              <a:buSzPts val="1400"/>
              <a:buNone/>
              <a:defRPr/>
            </a:lvl2pPr>
            <a:lvl3pPr lvl="2" algn="l">
              <a:lnSpc>
                <a:spcPct val="90000"/>
              </a:lnSpc>
              <a:spcBef>
                <a:spcPts val="0"/>
              </a:spcBef>
              <a:spcAft>
                <a:spcPts val="0"/>
              </a:spcAft>
              <a:buClr>
                <a:schemeClr val="accent1"/>
              </a:buClr>
              <a:buSzPts val="1400"/>
              <a:buNone/>
              <a:defRPr/>
            </a:lvl3pPr>
            <a:lvl4pPr lvl="3" algn="l">
              <a:lnSpc>
                <a:spcPct val="90000"/>
              </a:lnSpc>
              <a:spcBef>
                <a:spcPts val="0"/>
              </a:spcBef>
              <a:spcAft>
                <a:spcPts val="0"/>
              </a:spcAft>
              <a:buClr>
                <a:schemeClr val="accent1"/>
              </a:buClr>
              <a:buSzPts val="1400"/>
              <a:buNone/>
              <a:defRPr/>
            </a:lvl4pPr>
            <a:lvl5pPr lvl="4" algn="l">
              <a:lnSpc>
                <a:spcPct val="90000"/>
              </a:lnSpc>
              <a:spcBef>
                <a:spcPts val="0"/>
              </a:spcBef>
              <a:spcAft>
                <a:spcPts val="0"/>
              </a:spcAft>
              <a:buClr>
                <a:schemeClr val="accent1"/>
              </a:buClr>
              <a:buSzPts val="1400"/>
              <a:buNone/>
              <a:defRPr/>
            </a:lvl5pPr>
            <a:lvl6pPr lvl="5" algn="l">
              <a:lnSpc>
                <a:spcPct val="90000"/>
              </a:lnSpc>
              <a:spcBef>
                <a:spcPts val="0"/>
              </a:spcBef>
              <a:spcAft>
                <a:spcPts val="0"/>
              </a:spcAft>
              <a:buClr>
                <a:schemeClr val="accent1"/>
              </a:buClr>
              <a:buSzPts val="1400"/>
              <a:buNone/>
              <a:defRPr/>
            </a:lvl6pPr>
            <a:lvl7pPr lvl="6" algn="l">
              <a:lnSpc>
                <a:spcPct val="90000"/>
              </a:lnSpc>
              <a:spcBef>
                <a:spcPts val="0"/>
              </a:spcBef>
              <a:spcAft>
                <a:spcPts val="0"/>
              </a:spcAft>
              <a:buClr>
                <a:schemeClr val="accent1"/>
              </a:buClr>
              <a:buSzPts val="1400"/>
              <a:buNone/>
              <a:defRPr/>
            </a:lvl7pPr>
            <a:lvl8pPr lvl="7" algn="l">
              <a:lnSpc>
                <a:spcPct val="90000"/>
              </a:lnSpc>
              <a:spcBef>
                <a:spcPts val="0"/>
              </a:spcBef>
              <a:spcAft>
                <a:spcPts val="0"/>
              </a:spcAft>
              <a:buClr>
                <a:schemeClr val="accent1"/>
              </a:buClr>
              <a:buSzPts val="1400"/>
              <a:buNone/>
              <a:defRPr/>
            </a:lvl8pPr>
            <a:lvl9pPr lvl="8" algn="l">
              <a:lnSpc>
                <a:spcPct val="90000"/>
              </a:lnSpc>
              <a:spcBef>
                <a:spcPts val="0"/>
              </a:spcBef>
              <a:spcAft>
                <a:spcPts val="0"/>
              </a:spcAft>
              <a:buClr>
                <a:schemeClr val="accent1"/>
              </a:buClr>
              <a:buSzPts val="1400"/>
              <a:buNone/>
              <a:defRPr/>
            </a:lvl9pPr>
          </a:lstStyle>
          <a:p>
            <a:endParaRPr/>
          </a:p>
        </p:txBody>
      </p:sp>
      <p:sp>
        <p:nvSpPr>
          <p:cNvPr id="96" name="Google Shape;96;p20"/>
          <p:cNvSpPr/>
          <p:nvPr/>
        </p:nvSpPr>
        <p:spPr>
          <a:xfrm>
            <a:off x="472042" y="810491"/>
            <a:ext cx="2057400" cy="1371600"/>
          </a:xfrm>
          <a:prstGeom prst="rect">
            <a:avLst/>
          </a:prstGeom>
          <a:noFill/>
          <a:ln w="9525" cap="flat" cmpd="sng">
            <a:solidFill>
              <a:schemeClr val="accent2"/>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97" name="Google Shape;97;p20"/>
          <p:cNvSpPr txBox="1">
            <a:spLocks noGrp="1"/>
          </p:cNvSpPr>
          <p:nvPr>
            <p:ph type="body" idx="1"/>
          </p:nvPr>
        </p:nvSpPr>
        <p:spPr>
          <a:xfrm>
            <a:off x="2734866" y="810492"/>
            <a:ext cx="5872162" cy="49166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98" name="Google Shape;98;p20"/>
          <p:cNvSpPr txBox="1">
            <a:spLocks noGrp="1"/>
          </p:cNvSpPr>
          <p:nvPr>
            <p:ph type="body" idx="2"/>
          </p:nvPr>
        </p:nvSpPr>
        <p:spPr>
          <a:xfrm>
            <a:off x="2734866" y="1414463"/>
            <a:ext cx="5872162" cy="813197"/>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a:solidFill>
                  <a:srgbClr val="000000"/>
                </a:solidFil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99" name="Google Shape;99;p20"/>
          <p:cNvSpPr txBox="1">
            <a:spLocks noGrp="1"/>
          </p:cNvSpPr>
          <p:nvPr>
            <p:ph type="body" idx="3"/>
          </p:nvPr>
        </p:nvSpPr>
        <p:spPr>
          <a:xfrm>
            <a:off x="471487" y="2915516"/>
            <a:ext cx="5811602" cy="49166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2100"/>
              <a:buNone/>
              <a:defRPr>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100" name="Google Shape;100;p20"/>
          <p:cNvSpPr txBox="1">
            <a:spLocks noGrp="1"/>
          </p:cNvSpPr>
          <p:nvPr>
            <p:ph type="body" idx="4"/>
          </p:nvPr>
        </p:nvSpPr>
        <p:spPr>
          <a:xfrm>
            <a:off x="471487" y="3519811"/>
            <a:ext cx="5811602" cy="81319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2100"/>
              <a:buNone/>
              <a:defRPr>
                <a:solidFill>
                  <a:srgbClr val="000000"/>
                </a:solidFil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101" name="Google Shape;101;p20"/>
          <p:cNvSpPr/>
          <p:nvPr/>
        </p:nvSpPr>
        <p:spPr>
          <a:xfrm>
            <a:off x="6549947" y="2916434"/>
            <a:ext cx="2057400" cy="1371600"/>
          </a:xfrm>
          <a:prstGeom prst="rect">
            <a:avLst/>
          </a:prstGeom>
          <a:noFill/>
          <a:ln w="9525" cap="flat" cmpd="sng">
            <a:solidFill>
              <a:schemeClr val="accent2"/>
            </a:solidFill>
            <a:prstDash val="dash"/>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102" name="Google Shape;102;p20"/>
          <p:cNvPicPr preferRelativeResize="0"/>
          <p:nvPr/>
        </p:nvPicPr>
        <p:blipFill rotWithShape="1">
          <a:blip r:embed="rId2">
            <a:alphaModFix/>
          </a:blip>
          <a:srcRect/>
          <a:stretch/>
        </p:blipFill>
        <p:spPr>
          <a:xfrm>
            <a:off x="259030" y="4663555"/>
            <a:ext cx="1335232" cy="25221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ight side photo">
  <p:cSld name="right side photo">
    <p:bg>
      <p:bgPr>
        <a:solidFill>
          <a:srgbClr val="FFFFFF"/>
        </a:solidFill>
        <a:effectLst/>
      </p:bgPr>
    </p:bg>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628650" y="322176"/>
            <a:ext cx="2994422" cy="65877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2"/>
              </a:buClr>
              <a:buSzPts val="1400"/>
              <a:buNone/>
              <a:defRPr>
                <a:latin typeface="Arial"/>
                <a:ea typeface="Arial"/>
                <a:cs typeface="Arial"/>
                <a:sym typeface="Arial"/>
              </a:defRPr>
            </a:lvl1pPr>
            <a:lvl2pPr lvl="1" algn="l">
              <a:lnSpc>
                <a:spcPct val="90000"/>
              </a:lnSpc>
              <a:spcBef>
                <a:spcPts val="0"/>
              </a:spcBef>
              <a:spcAft>
                <a:spcPts val="0"/>
              </a:spcAft>
              <a:buClr>
                <a:schemeClr val="accent1"/>
              </a:buClr>
              <a:buSzPts val="1400"/>
              <a:buNone/>
              <a:defRPr/>
            </a:lvl2pPr>
            <a:lvl3pPr lvl="2" algn="l">
              <a:lnSpc>
                <a:spcPct val="90000"/>
              </a:lnSpc>
              <a:spcBef>
                <a:spcPts val="0"/>
              </a:spcBef>
              <a:spcAft>
                <a:spcPts val="0"/>
              </a:spcAft>
              <a:buClr>
                <a:schemeClr val="accent1"/>
              </a:buClr>
              <a:buSzPts val="1400"/>
              <a:buNone/>
              <a:defRPr/>
            </a:lvl3pPr>
            <a:lvl4pPr lvl="3" algn="l">
              <a:lnSpc>
                <a:spcPct val="90000"/>
              </a:lnSpc>
              <a:spcBef>
                <a:spcPts val="0"/>
              </a:spcBef>
              <a:spcAft>
                <a:spcPts val="0"/>
              </a:spcAft>
              <a:buClr>
                <a:schemeClr val="accent1"/>
              </a:buClr>
              <a:buSzPts val="1400"/>
              <a:buNone/>
              <a:defRPr/>
            </a:lvl4pPr>
            <a:lvl5pPr lvl="4" algn="l">
              <a:lnSpc>
                <a:spcPct val="90000"/>
              </a:lnSpc>
              <a:spcBef>
                <a:spcPts val="0"/>
              </a:spcBef>
              <a:spcAft>
                <a:spcPts val="0"/>
              </a:spcAft>
              <a:buClr>
                <a:schemeClr val="accent1"/>
              </a:buClr>
              <a:buSzPts val="1400"/>
              <a:buNone/>
              <a:defRPr/>
            </a:lvl5pPr>
            <a:lvl6pPr lvl="5" algn="l">
              <a:lnSpc>
                <a:spcPct val="90000"/>
              </a:lnSpc>
              <a:spcBef>
                <a:spcPts val="0"/>
              </a:spcBef>
              <a:spcAft>
                <a:spcPts val="0"/>
              </a:spcAft>
              <a:buClr>
                <a:schemeClr val="accent1"/>
              </a:buClr>
              <a:buSzPts val="1400"/>
              <a:buNone/>
              <a:defRPr/>
            </a:lvl6pPr>
            <a:lvl7pPr lvl="6" algn="l">
              <a:lnSpc>
                <a:spcPct val="90000"/>
              </a:lnSpc>
              <a:spcBef>
                <a:spcPts val="0"/>
              </a:spcBef>
              <a:spcAft>
                <a:spcPts val="0"/>
              </a:spcAft>
              <a:buClr>
                <a:schemeClr val="accent1"/>
              </a:buClr>
              <a:buSzPts val="1400"/>
              <a:buNone/>
              <a:defRPr/>
            </a:lvl7pPr>
            <a:lvl8pPr lvl="7" algn="l">
              <a:lnSpc>
                <a:spcPct val="90000"/>
              </a:lnSpc>
              <a:spcBef>
                <a:spcPts val="0"/>
              </a:spcBef>
              <a:spcAft>
                <a:spcPts val="0"/>
              </a:spcAft>
              <a:buClr>
                <a:schemeClr val="accent1"/>
              </a:buClr>
              <a:buSzPts val="1400"/>
              <a:buNone/>
              <a:defRPr/>
            </a:lvl8pPr>
            <a:lvl9pPr lvl="8" algn="l">
              <a:lnSpc>
                <a:spcPct val="90000"/>
              </a:lnSpc>
              <a:spcBef>
                <a:spcPts val="0"/>
              </a:spcBef>
              <a:spcAft>
                <a:spcPts val="0"/>
              </a:spcAft>
              <a:buClr>
                <a:schemeClr val="accent1"/>
              </a:buClr>
              <a:buSzPts val="1400"/>
              <a:buNone/>
              <a:defRPr/>
            </a:lvl9pPr>
          </a:lstStyle>
          <a:p>
            <a:endParaRPr/>
          </a:p>
        </p:txBody>
      </p:sp>
      <p:sp>
        <p:nvSpPr>
          <p:cNvPr id="105" name="Google Shape;105;p21"/>
          <p:cNvSpPr txBox="1">
            <a:spLocks noGrp="1"/>
          </p:cNvSpPr>
          <p:nvPr>
            <p:ph type="body" idx="1"/>
          </p:nvPr>
        </p:nvSpPr>
        <p:spPr>
          <a:xfrm>
            <a:off x="628650" y="1067991"/>
            <a:ext cx="2994422" cy="870347"/>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
        <p:nvSpPr>
          <p:cNvPr id="106" name="Google Shape;106;p21"/>
          <p:cNvSpPr/>
          <p:nvPr/>
        </p:nvSpPr>
        <p:spPr>
          <a:xfrm>
            <a:off x="509634" y="2034032"/>
            <a:ext cx="1851660" cy="1851660"/>
          </a:xfrm>
          <a:prstGeom prst="ellipse">
            <a:avLst/>
          </a:prstGeom>
          <a:noFill/>
          <a:ln w="12700" cap="flat" cmpd="sng">
            <a:solidFill>
              <a:schemeClr val="accent2"/>
            </a:solidFill>
            <a:prstDash val="dash"/>
            <a:miter lim="800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accent2"/>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07" name="Google Shape;107;p21"/>
          <p:cNvSpPr/>
          <p:nvPr/>
        </p:nvSpPr>
        <p:spPr>
          <a:xfrm>
            <a:off x="1771904" y="2034032"/>
            <a:ext cx="1851660" cy="1851660"/>
          </a:xfrm>
          <a:prstGeom prst="ellipse">
            <a:avLst/>
          </a:prstGeom>
          <a:noFill/>
          <a:ln w="12700" cap="flat" cmpd="sng">
            <a:solidFill>
              <a:schemeClr val="accent1"/>
            </a:solidFill>
            <a:prstDash val="dash"/>
            <a:miter lim="800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accent2"/>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08" name="Google Shape;108;p21"/>
          <p:cNvSpPr/>
          <p:nvPr/>
        </p:nvSpPr>
        <p:spPr>
          <a:xfrm>
            <a:off x="1106479" y="2991171"/>
            <a:ext cx="1851660" cy="1851660"/>
          </a:xfrm>
          <a:prstGeom prst="ellipse">
            <a:avLst/>
          </a:prstGeom>
          <a:noFill/>
          <a:ln w="12700" cap="flat" cmpd="sng">
            <a:solidFill>
              <a:srgbClr val="3A3C3D"/>
            </a:solidFill>
            <a:prstDash val="dash"/>
            <a:miter lim="800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accent2"/>
              </a:buClr>
              <a:buSzPts val="1400"/>
              <a:buFont typeface="Calibri"/>
              <a:buNone/>
            </a:pPr>
            <a:endParaRPr sz="1400" b="0" i="0" u="none" strike="noStrike" cap="none">
              <a:solidFill>
                <a:schemeClr val="accen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empty background alt footer">
  <p:cSld name="1_maroon background">
    <p:bg>
      <p:bgPr>
        <a:solidFill>
          <a:schemeClr val="dk1"/>
        </a:solidFill>
        <a:effectLst/>
      </p:bgPr>
    </p:bg>
    <p:spTree>
      <p:nvGrpSpPr>
        <p:cNvPr id="1" name="Shape 109"/>
        <p:cNvGrpSpPr/>
        <p:nvPr/>
      </p:nvGrpSpPr>
      <p:grpSpPr>
        <a:xfrm>
          <a:off x="0" y="0"/>
          <a:ext cx="0" cy="0"/>
          <a:chOff x="0" y="0"/>
          <a:chExt cx="0" cy="0"/>
        </a:xfrm>
      </p:grpSpPr>
      <p:sp>
        <p:nvSpPr>
          <p:cNvPr id="110" name="Google Shape;110;p22"/>
          <p:cNvSpPr/>
          <p:nvPr/>
        </p:nvSpPr>
        <p:spPr>
          <a:xfrm>
            <a:off x="-11705" y="-482446"/>
            <a:ext cx="9167411" cy="6108393"/>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11" name="Google Shape;111;p22"/>
          <p:cNvSpPr txBox="1">
            <a:spLocks noGrp="1"/>
          </p:cNvSpPr>
          <p:nvPr>
            <p:ph type="title"/>
          </p:nvPr>
        </p:nvSpPr>
        <p:spPr>
          <a:xfrm>
            <a:off x="628650" y="379835"/>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2"/>
              </a:buClr>
              <a:buSzPts val="1400"/>
              <a:buNone/>
              <a:defRPr>
                <a:latin typeface="Arial"/>
                <a:ea typeface="Arial"/>
                <a:cs typeface="Arial"/>
                <a:sym typeface="Arial"/>
              </a:defRPr>
            </a:lvl1pPr>
            <a:lvl2pPr lvl="1" algn="l">
              <a:lnSpc>
                <a:spcPct val="90000"/>
              </a:lnSpc>
              <a:spcBef>
                <a:spcPts val="0"/>
              </a:spcBef>
              <a:spcAft>
                <a:spcPts val="0"/>
              </a:spcAft>
              <a:buClr>
                <a:schemeClr val="accent1"/>
              </a:buClr>
              <a:buSzPts val="1400"/>
              <a:buNone/>
              <a:defRPr/>
            </a:lvl2pPr>
            <a:lvl3pPr lvl="2" algn="l">
              <a:lnSpc>
                <a:spcPct val="90000"/>
              </a:lnSpc>
              <a:spcBef>
                <a:spcPts val="0"/>
              </a:spcBef>
              <a:spcAft>
                <a:spcPts val="0"/>
              </a:spcAft>
              <a:buClr>
                <a:schemeClr val="accent1"/>
              </a:buClr>
              <a:buSzPts val="1400"/>
              <a:buNone/>
              <a:defRPr/>
            </a:lvl3pPr>
            <a:lvl4pPr lvl="3" algn="l">
              <a:lnSpc>
                <a:spcPct val="90000"/>
              </a:lnSpc>
              <a:spcBef>
                <a:spcPts val="0"/>
              </a:spcBef>
              <a:spcAft>
                <a:spcPts val="0"/>
              </a:spcAft>
              <a:buClr>
                <a:schemeClr val="accent1"/>
              </a:buClr>
              <a:buSzPts val="1400"/>
              <a:buNone/>
              <a:defRPr/>
            </a:lvl4pPr>
            <a:lvl5pPr lvl="4" algn="l">
              <a:lnSpc>
                <a:spcPct val="90000"/>
              </a:lnSpc>
              <a:spcBef>
                <a:spcPts val="0"/>
              </a:spcBef>
              <a:spcAft>
                <a:spcPts val="0"/>
              </a:spcAft>
              <a:buClr>
                <a:schemeClr val="accent1"/>
              </a:buClr>
              <a:buSzPts val="1400"/>
              <a:buNone/>
              <a:defRPr/>
            </a:lvl5pPr>
            <a:lvl6pPr lvl="5" algn="l">
              <a:lnSpc>
                <a:spcPct val="90000"/>
              </a:lnSpc>
              <a:spcBef>
                <a:spcPts val="0"/>
              </a:spcBef>
              <a:spcAft>
                <a:spcPts val="0"/>
              </a:spcAft>
              <a:buClr>
                <a:schemeClr val="accent1"/>
              </a:buClr>
              <a:buSzPts val="1400"/>
              <a:buNone/>
              <a:defRPr/>
            </a:lvl6pPr>
            <a:lvl7pPr lvl="6" algn="l">
              <a:lnSpc>
                <a:spcPct val="90000"/>
              </a:lnSpc>
              <a:spcBef>
                <a:spcPts val="0"/>
              </a:spcBef>
              <a:spcAft>
                <a:spcPts val="0"/>
              </a:spcAft>
              <a:buClr>
                <a:schemeClr val="accent1"/>
              </a:buClr>
              <a:buSzPts val="1400"/>
              <a:buNone/>
              <a:defRPr/>
            </a:lvl7pPr>
            <a:lvl8pPr lvl="7" algn="l">
              <a:lnSpc>
                <a:spcPct val="90000"/>
              </a:lnSpc>
              <a:spcBef>
                <a:spcPts val="0"/>
              </a:spcBef>
              <a:spcAft>
                <a:spcPts val="0"/>
              </a:spcAft>
              <a:buClr>
                <a:schemeClr val="accent1"/>
              </a:buClr>
              <a:buSzPts val="1400"/>
              <a:buNone/>
              <a:defRPr/>
            </a:lvl8pPr>
            <a:lvl9pPr lvl="8" algn="l">
              <a:lnSpc>
                <a:spcPct val="90000"/>
              </a:lnSpc>
              <a:spcBef>
                <a:spcPts val="0"/>
              </a:spcBef>
              <a:spcAft>
                <a:spcPts val="0"/>
              </a:spcAft>
              <a:buClr>
                <a:schemeClr val="accent1"/>
              </a:buClr>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gray graphic empty background">
  <p:cSld name="maroon background, main logo corner">
    <p:bg>
      <p:bgPr>
        <a:solidFill>
          <a:schemeClr val="dk1"/>
        </a:solidFill>
        <a:effectLst/>
      </p:bgPr>
    </p:bg>
    <p:spTree>
      <p:nvGrpSpPr>
        <p:cNvPr id="1" name="Shape 112"/>
        <p:cNvGrpSpPr/>
        <p:nvPr/>
      </p:nvGrpSpPr>
      <p:grpSpPr>
        <a:xfrm>
          <a:off x="0" y="0"/>
          <a:ext cx="0" cy="0"/>
          <a:chOff x="0" y="0"/>
          <a:chExt cx="0" cy="0"/>
        </a:xfrm>
      </p:grpSpPr>
      <p:pic>
        <p:nvPicPr>
          <p:cNvPr id="113" name="Google Shape;113;p23"/>
          <p:cNvPicPr preferRelativeResize="0"/>
          <p:nvPr/>
        </p:nvPicPr>
        <p:blipFill rotWithShape="1">
          <a:blip r:embed="rId2">
            <a:alphaModFix/>
          </a:blip>
          <a:srcRect/>
          <a:stretch/>
        </p:blipFill>
        <p:spPr>
          <a:xfrm>
            <a:off x="177467" y="4709160"/>
            <a:ext cx="1289559" cy="24358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empty background alt footer">
  <p:cSld name="1_maroon background">
    <p:bg>
      <p:bgPr>
        <a:solidFill>
          <a:schemeClr val="dk1"/>
        </a:solidFill>
        <a:effectLst/>
      </p:bgPr>
    </p:bg>
    <p:spTree>
      <p:nvGrpSpPr>
        <p:cNvPr id="1" name="Shape 117"/>
        <p:cNvGrpSpPr/>
        <p:nvPr/>
      </p:nvGrpSpPr>
      <p:grpSpPr>
        <a:xfrm>
          <a:off x="0" y="0"/>
          <a:ext cx="0" cy="0"/>
          <a:chOff x="0" y="0"/>
          <a:chExt cx="0" cy="0"/>
        </a:xfrm>
      </p:grpSpPr>
      <p:sp>
        <p:nvSpPr>
          <p:cNvPr id="118" name="Google Shape;118;p25"/>
          <p:cNvSpPr/>
          <p:nvPr/>
        </p:nvSpPr>
        <p:spPr>
          <a:xfrm>
            <a:off x="-11705" y="-482446"/>
            <a:ext cx="9167400" cy="6108300"/>
          </a:xfrm>
          <a:prstGeom prst="rect">
            <a:avLst/>
          </a:prstGeom>
          <a:no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119" name="Google Shape;119;p25"/>
          <p:cNvSpPr txBox="1">
            <a:spLocks noGrp="1"/>
          </p:cNvSpPr>
          <p:nvPr>
            <p:ph type="title"/>
          </p:nvPr>
        </p:nvSpPr>
        <p:spPr>
          <a:xfrm>
            <a:off x="628650" y="258301"/>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2"/>
              </a:buClr>
              <a:buSzPts val="1400"/>
              <a:buNone/>
              <a:defRPr>
                <a:latin typeface="Arial"/>
                <a:ea typeface="Arial"/>
                <a:cs typeface="Arial"/>
                <a:sym typeface="Arial"/>
              </a:defRPr>
            </a:lvl1pPr>
            <a:lvl2pPr lvl="1" algn="l">
              <a:lnSpc>
                <a:spcPct val="90000"/>
              </a:lnSpc>
              <a:spcBef>
                <a:spcPts val="0"/>
              </a:spcBef>
              <a:spcAft>
                <a:spcPts val="0"/>
              </a:spcAft>
              <a:buClr>
                <a:schemeClr val="accent1"/>
              </a:buClr>
              <a:buSzPts val="1400"/>
              <a:buNone/>
              <a:defRPr/>
            </a:lvl2pPr>
            <a:lvl3pPr lvl="2" algn="l">
              <a:lnSpc>
                <a:spcPct val="90000"/>
              </a:lnSpc>
              <a:spcBef>
                <a:spcPts val="0"/>
              </a:spcBef>
              <a:spcAft>
                <a:spcPts val="0"/>
              </a:spcAft>
              <a:buClr>
                <a:schemeClr val="accent1"/>
              </a:buClr>
              <a:buSzPts val="1400"/>
              <a:buNone/>
              <a:defRPr/>
            </a:lvl3pPr>
            <a:lvl4pPr lvl="3" algn="l">
              <a:lnSpc>
                <a:spcPct val="90000"/>
              </a:lnSpc>
              <a:spcBef>
                <a:spcPts val="0"/>
              </a:spcBef>
              <a:spcAft>
                <a:spcPts val="0"/>
              </a:spcAft>
              <a:buClr>
                <a:schemeClr val="accent1"/>
              </a:buClr>
              <a:buSzPts val="1400"/>
              <a:buNone/>
              <a:defRPr/>
            </a:lvl4pPr>
            <a:lvl5pPr lvl="4" algn="l">
              <a:lnSpc>
                <a:spcPct val="90000"/>
              </a:lnSpc>
              <a:spcBef>
                <a:spcPts val="0"/>
              </a:spcBef>
              <a:spcAft>
                <a:spcPts val="0"/>
              </a:spcAft>
              <a:buClr>
                <a:schemeClr val="accent1"/>
              </a:buClr>
              <a:buSzPts val="1400"/>
              <a:buNone/>
              <a:defRPr/>
            </a:lvl5pPr>
            <a:lvl6pPr lvl="5" algn="l">
              <a:lnSpc>
                <a:spcPct val="90000"/>
              </a:lnSpc>
              <a:spcBef>
                <a:spcPts val="0"/>
              </a:spcBef>
              <a:spcAft>
                <a:spcPts val="0"/>
              </a:spcAft>
              <a:buClr>
                <a:schemeClr val="accent1"/>
              </a:buClr>
              <a:buSzPts val="1400"/>
              <a:buNone/>
              <a:defRPr/>
            </a:lvl6pPr>
            <a:lvl7pPr lvl="6" algn="l">
              <a:lnSpc>
                <a:spcPct val="90000"/>
              </a:lnSpc>
              <a:spcBef>
                <a:spcPts val="0"/>
              </a:spcBef>
              <a:spcAft>
                <a:spcPts val="0"/>
              </a:spcAft>
              <a:buClr>
                <a:schemeClr val="accent1"/>
              </a:buClr>
              <a:buSzPts val="1400"/>
              <a:buNone/>
              <a:defRPr/>
            </a:lvl7pPr>
            <a:lvl8pPr lvl="7" algn="l">
              <a:lnSpc>
                <a:spcPct val="90000"/>
              </a:lnSpc>
              <a:spcBef>
                <a:spcPts val="0"/>
              </a:spcBef>
              <a:spcAft>
                <a:spcPts val="0"/>
              </a:spcAft>
              <a:buClr>
                <a:schemeClr val="accent1"/>
              </a:buClr>
              <a:buSzPts val="1400"/>
              <a:buNone/>
              <a:defRPr/>
            </a:lvl8pPr>
            <a:lvl9pPr lvl="8" algn="l">
              <a:lnSpc>
                <a:spcPct val="90000"/>
              </a:lnSpc>
              <a:spcBef>
                <a:spcPts val="0"/>
              </a:spcBef>
              <a:spcAft>
                <a:spcPts val="0"/>
              </a:spcAft>
              <a:buClr>
                <a:schemeClr val="accent1"/>
              </a:buClr>
              <a:buSzPts val="1400"/>
              <a:buNone/>
              <a:defRPr/>
            </a:lvl9pPr>
          </a:lstStyle>
          <a:p>
            <a:endParaRPr/>
          </a:p>
        </p:txBody>
      </p:sp>
      <p:sp>
        <p:nvSpPr>
          <p:cNvPr id="120" name="Google Shape;120;p25"/>
          <p:cNvSpPr txBox="1">
            <a:spLocks noGrp="1"/>
          </p:cNvSpPr>
          <p:nvPr>
            <p:ph type="body" idx="1"/>
          </p:nvPr>
        </p:nvSpPr>
        <p:spPr>
          <a:xfrm>
            <a:off x="628650" y="1545221"/>
            <a:ext cx="7886700" cy="3021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1400">
                <a:solidFill>
                  <a:schemeClr val="lt1"/>
                </a:solidFill>
                <a:latin typeface="Arial"/>
                <a:ea typeface="Arial"/>
                <a:cs typeface="Arial"/>
                <a:sym typeface="Arial"/>
              </a:defRPr>
            </a:lvl1pPr>
            <a:lvl2pPr marL="914400" lvl="1" indent="-361950" algn="l">
              <a:lnSpc>
                <a:spcPct val="90000"/>
              </a:lnSpc>
              <a:spcBef>
                <a:spcPts val="800"/>
              </a:spcBef>
              <a:spcAft>
                <a:spcPts val="0"/>
              </a:spcAft>
              <a:buSzPts val="2100"/>
              <a:buChar char="•"/>
              <a:defRPr/>
            </a:lvl2pPr>
            <a:lvl3pPr marL="1371600" lvl="2" indent="-361950" algn="l">
              <a:lnSpc>
                <a:spcPct val="90000"/>
              </a:lnSpc>
              <a:spcBef>
                <a:spcPts val="800"/>
              </a:spcBef>
              <a:spcAft>
                <a:spcPts val="0"/>
              </a:spcAft>
              <a:buSzPts val="2100"/>
              <a:buChar char="•"/>
              <a:defRPr/>
            </a:lvl3pPr>
            <a:lvl4pPr marL="1828800" lvl="3" indent="-361950" algn="l">
              <a:lnSpc>
                <a:spcPct val="90000"/>
              </a:lnSpc>
              <a:spcBef>
                <a:spcPts val="800"/>
              </a:spcBef>
              <a:spcAft>
                <a:spcPts val="0"/>
              </a:spcAft>
              <a:buSzPts val="2100"/>
              <a:buChar char="•"/>
              <a:defRPr/>
            </a:lvl4pPr>
            <a:lvl5pPr marL="2286000" lvl="4" indent="-361950" algn="l">
              <a:lnSpc>
                <a:spcPct val="90000"/>
              </a:lnSpc>
              <a:spcBef>
                <a:spcPts val="800"/>
              </a:spcBef>
              <a:spcAft>
                <a:spcPts val="0"/>
              </a:spcAft>
              <a:buSzPts val="2100"/>
              <a:buChar char="•"/>
              <a:defRPr/>
            </a:lvl5pPr>
            <a:lvl6pPr marL="2743200" lvl="5" indent="-361950" algn="l">
              <a:lnSpc>
                <a:spcPct val="90000"/>
              </a:lnSpc>
              <a:spcBef>
                <a:spcPts val="800"/>
              </a:spcBef>
              <a:spcAft>
                <a:spcPts val="0"/>
              </a:spcAft>
              <a:buSzPts val="2100"/>
              <a:buChar char="•"/>
              <a:defRPr/>
            </a:lvl6pPr>
            <a:lvl7pPr marL="3200400" lvl="6" indent="-361950" algn="l">
              <a:lnSpc>
                <a:spcPct val="90000"/>
              </a:lnSpc>
              <a:spcBef>
                <a:spcPts val="800"/>
              </a:spcBef>
              <a:spcAft>
                <a:spcPts val="0"/>
              </a:spcAft>
              <a:buSzPts val="2100"/>
              <a:buChar char="•"/>
              <a:defRPr/>
            </a:lvl7pPr>
            <a:lvl8pPr marL="3657600" lvl="7" indent="-361950" algn="l">
              <a:lnSpc>
                <a:spcPct val="90000"/>
              </a:lnSpc>
              <a:spcBef>
                <a:spcPts val="800"/>
              </a:spcBef>
              <a:spcAft>
                <a:spcPts val="0"/>
              </a:spcAft>
              <a:buSzPts val="2100"/>
              <a:buChar char="•"/>
              <a:defRPr/>
            </a:lvl8pPr>
            <a:lvl9pPr marL="4114800" lvl="8" indent="-361950" algn="l">
              <a:lnSpc>
                <a:spcPct val="90000"/>
              </a:lnSpc>
              <a:spcBef>
                <a:spcPts val="800"/>
              </a:spcBef>
              <a:spcAft>
                <a:spcPts val="0"/>
              </a:spcAft>
              <a:buSzPts val="21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gray graphic empty background">
  <p:cSld name="maroon background, main logo corner">
    <p:bg>
      <p:bgPr>
        <a:solidFill>
          <a:schemeClr val="dk1"/>
        </a:solidFill>
        <a:effectLst/>
      </p:bgPr>
    </p:bg>
    <p:spTree>
      <p:nvGrpSpPr>
        <p:cNvPr id="1" name="Shape 121"/>
        <p:cNvGrpSpPr/>
        <p:nvPr/>
      </p:nvGrpSpPr>
      <p:grpSpPr>
        <a:xfrm>
          <a:off x="0" y="0"/>
          <a:ext cx="0" cy="0"/>
          <a:chOff x="0" y="0"/>
          <a:chExt cx="0" cy="0"/>
        </a:xfrm>
      </p:grpSpPr>
      <p:pic>
        <p:nvPicPr>
          <p:cNvPr id="122" name="Google Shape;122;p26"/>
          <p:cNvPicPr preferRelativeResize="0"/>
          <p:nvPr/>
        </p:nvPicPr>
        <p:blipFill rotWithShape="1">
          <a:blip r:embed="rId2">
            <a:alphaModFix/>
          </a:blip>
          <a:srcRect/>
          <a:stretch/>
        </p:blipFill>
        <p:spPr>
          <a:xfrm>
            <a:off x="177467" y="4709160"/>
            <a:ext cx="1289559" cy="24358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38531"/>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1pPr>
            <a:lvl2pPr marR="0" lvl="1"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2pPr>
            <a:lvl3pPr marR="0" lvl="2"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3pPr>
            <a:lvl4pPr marR="0" lvl="3"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4pPr>
            <a:lvl5pPr marR="0" lvl="4"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5pPr>
            <a:lvl6pPr marR="0" lvl="5"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6pPr>
            <a:lvl7pPr marR="0" lvl="6"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7pPr>
            <a:lvl8pPr marR="0" lvl="7"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8pPr>
            <a:lvl9pPr marR="0" lvl="8" algn="l" rtl="0">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1pPr>
            <a:lvl2pPr marL="914400" marR="0" lvl="1"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2pPr>
            <a:lvl3pPr marL="1371600" marR="0" lvl="2"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3pPr>
            <a:lvl4pPr marL="1828800" marR="0" lvl="3"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4pPr>
            <a:lvl5pPr marL="2286000" marR="0" lvl="4"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5pPr>
            <a:lvl6pPr marL="2743200" marR="0" lvl="5"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6pPr>
            <a:lvl7pPr marL="3200400" marR="0" lvl="6"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7pPr>
            <a:lvl8pPr marL="3657600" marR="0" lvl="7"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8pPr>
            <a:lvl9pPr marL="4114800" marR="0" lvl="8"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4" r:id="rId5"/>
    <p:sldLayoutId id="2147483665" r:id="rId6"/>
    <p:sldLayoutId id="2147483666" r:id="rId7"/>
    <p:sldLayoutId id="2147483667" r:id="rId8"/>
    <p:sldLayoutId id="214748366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14"/>
        <p:cNvGrpSpPr/>
        <p:nvPr/>
      </p:nvGrpSpPr>
      <p:grpSpPr>
        <a:xfrm>
          <a:off x="0" y="0"/>
          <a:ext cx="0" cy="0"/>
          <a:chOff x="0" y="0"/>
          <a:chExt cx="0" cy="0"/>
        </a:xfrm>
      </p:grpSpPr>
      <p:sp>
        <p:nvSpPr>
          <p:cNvPr id="115" name="Google Shape;115;p24"/>
          <p:cNvSpPr txBox="1">
            <a:spLocks noGrp="1"/>
          </p:cNvSpPr>
          <p:nvPr>
            <p:ph type="title"/>
          </p:nvPr>
        </p:nvSpPr>
        <p:spPr>
          <a:xfrm>
            <a:off x="628650" y="160402"/>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1pPr>
            <a:lvl2pPr marR="0" lvl="1" algn="l">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2pPr>
            <a:lvl3pPr marR="0" lvl="2" algn="l">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3pPr>
            <a:lvl4pPr marR="0" lvl="3" algn="l">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4pPr>
            <a:lvl5pPr marR="0" lvl="4" algn="l">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5pPr>
            <a:lvl6pPr marR="0" lvl="5" algn="l">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6pPr>
            <a:lvl7pPr marR="0" lvl="6" algn="l">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7pPr>
            <a:lvl8pPr marR="0" lvl="7" algn="l">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8pPr>
            <a:lvl9pPr marR="0" lvl="8" algn="l">
              <a:lnSpc>
                <a:spcPct val="90000"/>
              </a:lnSpc>
              <a:spcBef>
                <a:spcPts val="0"/>
              </a:spcBef>
              <a:spcAft>
                <a:spcPts val="0"/>
              </a:spcAft>
              <a:buClr>
                <a:schemeClr val="accent1"/>
              </a:buClr>
              <a:buSzPts val="2600"/>
              <a:buFont typeface="Arial"/>
              <a:buNone/>
              <a:defRPr sz="2600" b="0" i="0" u="none" strike="noStrike" cap="none">
                <a:solidFill>
                  <a:schemeClr val="accent1"/>
                </a:solidFill>
                <a:latin typeface="Arial"/>
                <a:ea typeface="Arial"/>
                <a:cs typeface="Arial"/>
                <a:sym typeface="Arial"/>
              </a:defRPr>
            </a:lvl9pPr>
          </a:lstStyle>
          <a:p>
            <a:endParaRPr/>
          </a:p>
        </p:txBody>
      </p:sp>
      <p:sp>
        <p:nvSpPr>
          <p:cNvPr id="116" name="Google Shape;116;p2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1pPr>
            <a:lvl2pPr marL="914400" marR="0" lvl="1" indent="-361950" algn="l">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2pPr>
            <a:lvl3pPr marL="1371600" marR="0" lvl="2" indent="-361950" algn="l">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3pPr>
            <a:lvl4pPr marL="1828800" marR="0" lvl="3" indent="-361950" algn="l">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4pPr>
            <a:lvl5pPr marL="2286000" marR="0" lvl="4" indent="-361950" algn="l">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5pPr>
            <a:lvl6pPr marL="2743200" marR="0" lvl="5" indent="-361950" algn="l">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6pPr>
            <a:lvl7pPr marL="3200400" marR="0" lvl="6" indent="-361950" algn="l">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7pPr>
            <a:lvl8pPr marL="3657600" marR="0" lvl="7" indent="-361950" algn="l">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8pPr>
            <a:lvl9pPr marL="4114800" marR="0" lvl="8" indent="-361950" algn="l">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dl.handle.net/10919/125076"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hyperlink" Target="http://fox.cs.vt.edu/talks/2025/20250926ETD2025MaoFox.ppt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sp>
        <p:nvSpPr>
          <p:cNvPr id="127" name="Google Shape;127;p27"/>
          <p:cNvSpPr txBox="1">
            <a:spLocks noGrp="1"/>
          </p:cNvSpPr>
          <p:nvPr>
            <p:ph type="title"/>
          </p:nvPr>
        </p:nvSpPr>
        <p:spPr>
          <a:xfrm>
            <a:off x="-1" y="193327"/>
            <a:ext cx="9613127" cy="1783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ct val="100000"/>
              <a:buNone/>
            </a:pPr>
            <a:r>
              <a:rPr lang="en" sz="3600" dirty="0">
                <a:solidFill>
                  <a:schemeClr val="dk1"/>
                </a:solidFill>
              </a:rPr>
              <a:t>Enhancing Layout Understanding</a:t>
            </a:r>
            <a:br>
              <a:rPr lang="en" sz="3600" dirty="0">
                <a:solidFill>
                  <a:schemeClr val="dk1"/>
                </a:solidFill>
              </a:rPr>
            </a:br>
            <a:r>
              <a:rPr lang="en" sz="3600" dirty="0">
                <a:solidFill>
                  <a:schemeClr val="dk1"/>
                </a:solidFill>
              </a:rPr>
              <a:t>via Human-in-the-Loop:</a:t>
            </a:r>
            <a:br>
              <a:rPr lang="en" sz="3600" dirty="0">
                <a:solidFill>
                  <a:schemeClr val="dk1"/>
                </a:solidFill>
              </a:rPr>
            </a:br>
            <a:r>
              <a:rPr lang="en" sz="3600" dirty="0">
                <a:solidFill>
                  <a:schemeClr val="dk1"/>
                </a:solidFill>
              </a:rPr>
              <a:t>A User Study on PDF-to-HTML Conversion</a:t>
            </a:r>
            <a:br>
              <a:rPr lang="en" sz="3600" dirty="0">
                <a:solidFill>
                  <a:schemeClr val="dk1"/>
                </a:solidFill>
              </a:rPr>
            </a:br>
            <a:r>
              <a:rPr lang="en" sz="3600" dirty="0">
                <a:solidFill>
                  <a:schemeClr val="dk1"/>
                </a:solidFill>
              </a:rPr>
              <a:t>for Long Documents</a:t>
            </a:r>
            <a:endParaRPr sz="3600" dirty="0">
              <a:solidFill>
                <a:srgbClr val="000000"/>
              </a:solidFill>
            </a:endParaRPr>
          </a:p>
        </p:txBody>
      </p:sp>
      <p:sp>
        <p:nvSpPr>
          <p:cNvPr id="128" name="Google Shape;128;p27"/>
          <p:cNvSpPr txBox="1">
            <a:spLocks noGrp="1"/>
          </p:cNvSpPr>
          <p:nvPr>
            <p:ph type="body" idx="1"/>
          </p:nvPr>
        </p:nvSpPr>
        <p:spPr>
          <a:xfrm>
            <a:off x="219972" y="2047896"/>
            <a:ext cx="4701886" cy="408300"/>
          </a:xfrm>
          <a:prstGeom prst="rect">
            <a:avLst/>
          </a:prstGeom>
          <a:noFill/>
          <a:ln>
            <a:noFill/>
          </a:ln>
        </p:spPr>
        <p:txBody>
          <a:bodyPr spcFirstLastPara="1" wrap="square" lIns="68575" tIns="34275" rIns="68575" bIns="34275" anchor="t" anchorCtr="0">
            <a:noAutofit/>
          </a:bodyPr>
          <a:lstStyle/>
          <a:p>
            <a:pPr marL="38100" lvl="0" indent="0" algn="l" rtl="0">
              <a:lnSpc>
                <a:spcPct val="90000"/>
              </a:lnSpc>
              <a:spcBef>
                <a:spcPts val="800"/>
              </a:spcBef>
              <a:spcAft>
                <a:spcPts val="0"/>
              </a:spcAft>
              <a:buSzPts val="2100"/>
              <a:buNone/>
            </a:pPr>
            <a:r>
              <a:rPr lang="en" sz="2300" b="1" dirty="0">
                <a:solidFill>
                  <a:schemeClr val="accent2"/>
                </a:solidFill>
              </a:rPr>
              <a:t>Chenyu Mao and Edward A. Fox</a:t>
            </a:r>
            <a:endParaRPr sz="2300" b="1" dirty="0">
              <a:solidFill>
                <a:srgbClr val="000000"/>
              </a:solidFill>
            </a:endParaRPr>
          </a:p>
        </p:txBody>
      </p:sp>
      <p:sp>
        <p:nvSpPr>
          <p:cNvPr id="129" name="Google Shape;129;p27"/>
          <p:cNvSpPr txBox="1">
            <a:spLocks noGrp="1"/>
          </p:cNvSpPr>
          <p:nvPr>
            <p:ph type="body" idx="2"/>
          </p:nvPr>
        </p:nvSpPr>
        <p:spPr>
          <a:xfrm>
            <a:off x="219970" y="4026783"/>
            <a:ext cx="8796807" cy="1030180"/>
          </a:xfrm>
          <a:prstGeom prst="rect">
            <a:avLst/>
          </a:prstGeom>
          <a:noFill/>
          <a:ln>
            <a:noFill/>
          </a:ln>
        </p:spPr>
        <p:txBody>
          <a:bodyPr spcFirstLastPara="1" wrap="square" lIns="68575" tIns="34275" rIns="68575" bIns="34275" anchor="t" anchorCtr="0">
            <a:normAutofit/>
          </a:bodyPr>
          <a:lstStyle/>
          <a:p>
            <a:pPr marL="38100" lvl="0" indent="0"/>
            <a:r>
              <a:rPr lang="en" sz="2000" dirty="0">
                <a:solidFill>
                  <a:srgbClr val="3A3C3D"/>
                </a:solidFill>
              </a:rPr>
              <a:t>Based on VT CS MS Thesis at </a:t>
            </a:r>
            <a:r>
              <a:rPr lang="en-US" sz="2000" dirty="0">
                <a:hlinkClick r:id="rId3"/>
              </a:rPr>
              <a:t>https://hdl.handle.net/10919/125076</a:t>
            </a:r>
            <a:r>
              <a:rPr lang="en-US" sz="2000" dirty="0"/>
              <a:t> </a:t>
            </a:r>
            <a:endParaRPr lang="en" sz="2000" dirty="0">
              <a:solidFill>
                <a:srgbClr val="3A3C3D"/>
              </a:solidFill>
            </a:endParaRPr>
          </a:p>
          <a:p>
            <a:pPr marL="38100" lvl="0" indent="0"/>
            <a:r>
              <a:rPr lang="en" sz="2000" dirty="0">
                <a:solidFill>
                  <a:srgbClr val="3A3C3D"/>
                </a:solidFill>
              </a:rPr>
              <a:t>Available at </a:t>
            </a:r>
            <a:r>
              <a:rPr lang="en" sz="2000" dirty="0">
                <a:solidFill>
                  <a:srgbClr val="3A3C3D"/>
                </a:solidFill>
                <a:hlinkClick r:id="rId4"/>
              </a:rPr>
              <a:t>http://</a:t>
            </a:r>
            <a:r>
              <a:rPr lang="en" sz="2000" dirty="0" err="1">
                <a:solidFill>
                  <a:srgbClr val="3A3C3D"/>
                </a:solidFill>
                <a:hlinkClick r:id="rId4"/>
              </a:rPr>
              <a:t>fox.cs.vt.edu</a:t>
            </a:r>
            <a:r>
              <a:rPr lang="en" sz="2000" dirty="0">
                <a:solidFill>
                  <a:srgbClr val="3A3C3D"/>
                </a:solidFill>
                <a:hlinkClick r:id="rId4"/>
              </a:rPr>
              <a:t>/talks/2025/</a:t>
            </a:r>
            <a:r>
              <a:rPr lang="en-US" sz="2000" dirty="0">
                <a:solidFill>
                  <a:srgbClr val="3A3C3D"/>
                </a:solidFill>
                <a:hlinkClick r:id="rId4"/>
              </a:rPr>
              <a:t>20250926ETD2025MaoFox.pptx</a:t>
            </a:r>
            <a:r>
              <a:rPr lang="en-US" sz="2000" dirty="0">
                <a:solidFill>
                  <a:srgbClr val="3A3C3D"/>
                </a:solidFill>
              </a:rPr>
              <a:t> </a:t>
            </a:r>
            <a:endParaRPr sz="2000" dirty="0"/>
          </a:p>
        </p:txBody>
      </p:sp>
      <p:sp>
        <p:nvSpPr>
          <p:cNvPr id="130" name="Google Shape;130;p27"/>
          <p:cNvSpPr/>
          <p:nvPr/>
        </p:nvSpPr>
        <p:spPr>
          <a:xfrm>
            <a:off x="6940544" y="-4575"/>
            <a:ext cx="2205160" cy="656920"/>
          </a:xfrm>
          <a:prstGeom prst="rect">
            <a:avLst/>
          </a:prstGeom>
          <a:solidFill>
            <a:schemeClr val="dk1"/>
          </a:solidFill>
          <a:ln w="12700" cap="flat" cmpd="sng">
            <a:solidFill>
              <a:schemeClr val="accent1"/>
            </a:solidFill>
            <a:prstDash val="solid"/>
            <a:miter lim="800000"/>
            <a:headEnd type="none" w="sm" len="sm"/>
            <a:tailEnd type="none" w="sm" len="sm"/>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accent1"/>
              </a:buClr>
              <a:buSzPts val="1400"/>
              <a:buFont typeface="Calibri"/>
              <a:buNone/>
            </a:pPr>
            <a:endParaRPr sz="1400" b="0" i="0" u="none" strike="noStrike" cap="none">
              <a:solidFill>
                <a:schemeClr val="accent1"/>
              </a:solidFill>
              <a:latin typeface="Calibri"/>
              <a:ea typeface="Calibri"/>
              <a:cs typeface="Calibri"/>
              <a:sym typeface="Calibri"/>
            </a:endParaRPr>
          </a:p>
        </p:txBody>
      </p:sp>
      <p:pic>
        <p:nvPicPr>
          <p:cNvPr id="131" name="Google Shape;131;p27" descr="Virginia Tech"/>
          <p:cNvPicPr preferRelativeResize="0"/>
          <p:nvPr/>
        </p:nvPicPr>
        <p:blipFill rotWithShape="1">
          <a:blip r:embed="rId5">
            <a:alphaModFix/>
          </a:blip>
          <a:srcRect/>
          <a:stretch/>
        </p:blipFill>
        <p:spPr>
          <a:xfrm>
            <a:off x="7221627" y="193327"/>
            <a:ext cx="1539752" cy="290842"/>
          </a:xfrm>
          <a:prstGeom prst="rect">
            <a:avLst/>
          </a:prstGeom>
          <a:noFill/>
          <a:ln>
            <a:noFill/>
          </a:ln>
        </p:spPr>
      </p:pic>
      <p:sp>
        <p:nvSpPr>
          <p:cNvPr id="132" name="Google Shape;132;p27"/>
          <p:cNvSpPr txBox="1">
            <a:spLocks noGrp="1"/>
          </p:cNvSpPr>
          <p:nvPr>
            <p:ph type="body" idx="1"/>
          </p:nvPr>
        </p:nvSpPr>
        <p:spPr>
          <a:xfrm>
            <a:off x="219971" y="2571750"/>
            <a:ext cx="8796807" cy="408300"/>
          </a:xfrm>
          <a:prstGeom prst="rect">
            <a:avLst/>
          </a:prstGeom>
          <a:noFill/>
          <a:ln>
            <a:noFill/>
          </a:ln>
        </p:spPr>
        <p:txBody>
          <a:bodyPr spcFirstLastPara="1" wrap="square" lIns="68575" tIns="34275" rIns="68575" bIns="34275" anchor="t" anchorCtr="0">
            <a:noAutofit/>
          </a:bodyPr>
          <a:lstStyle/>
          <a:p>
            <a:pPr marL="38100" lvl="0" indent="0"/>
            <a:r>
              <a:rPr lang="en-US" sz="2300" dirty="0">
                <a:solidFill>
                  <a:schemeClr val="accent2"/>
                </a:solidFill>
              </a:rPr>
              <a:t>ETD 2025, the 28th International Symposium on Electronic Theses and Dissertations (ETDs) and USETDA 2025, the 15th National US Conference on ETDs --- September 25-26, 2025 (Virtual)</a:t>
            </a:r>
            <a:endParaRPr sz="2300" dirty="0">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3"/>
        <p:cNvGrpSpPr/>
        <p:nvPr/>
      </p:nvGrpSpPr>
      <p:grpSpPr>
        <a:xfrm>
          <a:off x="0" y="0"/>
          <a:ext cx="0" cy="0"/>
          <a:chOff x="0" y="0"/>
          <a:chExt cx="0" cy="0"/>
        </a:xfrm>
      </p:grpSpPr>
      <p:sp>
        <p:nvSpPr>
          <p:cNvPr id="284" name="Google Shape;284;p46"/>
          <p:cNvSpPr/>
          <p:nvPr/>
        </p:nvSpPr>
        <p:spPr>
          <a:xfrm>
            <a:off x="452561" y="747356"/>
            <a:ext cx="4479000" cy="672600"/>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chemeClr val="dk1"/>
              </a:buClr>
              <a:buSzPts val="3300"/>
              <a:buFont typeface="Arial"/>
              <a:buNone/>
            </a:pPr>
            <a:endParaRPr sz="1100" b="0" i="0" u="none" strike="noStrike" cap="none">
              <a:solidFill>
                <a:srgbClr val="000000"/>
              </a:solidFill>
              <a:latin typeface="Arial"/>
              <a:ea typeface="Arial"/>
              <a:cs typeface="Arial"/>
              <a:sym typeface="Arial"/>
            </a:endParaRPr>
          </a:p>
        </p:txBody>
      </p:sp>
      <p:sp>
        <p:nvSpPr>
          <p:cNvPr id="285" name="Google Shape;285;p46"/>
          <p:cNvSpPr txBox="1">
            <a:spLocks noGrp="1"/>
          </p:cNvSpPr>
          <p:nvPr>
            <p:ph type="title"/>
          </p:nvPr>
        </p:nvSpPr>
        <p:spPr>
          <a:xfrm>
            <a:off x="247461" y="47890"/>
            <a:ext cx="7161600" cy="115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None/>
            </a:pPr>
            <a:r>
              <a:rPr lang="en" sz="3300" dirty="0">
                <a:solidFill>
                  <a:schemeClr val="dk1"/>
                </a:solidFill>
              </a:rPr>
              <a:t>Wrong Labels (WL)</a:t>
            </a:r>
            <a:endParaRPr sz="3300" dirty="0">
              <a:solidFill>
                <a:schemeClr val="dk1"/>
              </a:solidFill>
            </a:endParaRPr>
          </a:p>
        </p:txBody>
      </p:sp>
      <p:pic>
        <p:nvPicPr>
          <p:cNvPr id="286" name="Google Shape;286;p46" descr="An ETD page showing wrong labels, such as a figure caption labeled as a table, and a paragraph labeled as a figure caption."/>
          <p:cNvPicPr preferRelativeResize="0"/>
          <p:nvPr/>
        </p:nvPicPr>
        <p:blipFill>
          <a:blip r:embed="rId3">
            <a:alphaModFix/>
          </a:blip>
          <a:stretch>
            <a:fillRect/>
          </a:stretch>
        </p:blipFill>
        <p:spPr>
          <a:xfrm>
            <a:off x="58189" y="1146975"/>
            <a:ext cx="4479000" cy="3890538"/>
          </a:xfrm>
          <a:prstGeom prst="rect">
            <a:avLst/>
          </a:prstGeom>
          <a:noFill/>
          <a:ln>
            <a:noFill/>
          </a:ln>
        </p:spPr>
      </p:pic>
      <p:pic>
        <p:nvPicPr>
          <p:cNvPr id="287" name="Google Shape;287;p46" descr="An ETD page showing wrong labels, such as a subheading labeled as an equation"/>
          <p:cNvPicPr preferRelativeResize="0"/>
          <p:nvPr/>
        </p:nvPicPr>
        <p:blipFill>
          <a:blip r:embed="rId4">
            <a:alphaModFix/>
          </a:blip>
          <a:stretch>
            <a:fillRect/>
          </a:stretch>
        </p:blipFill>
        <p:spPr>
          <a:xfrm>
            <a:off x="5070764" y="1146975"/>
            <a:ext cx="3503813" cy="38905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1"/>
        <p:cNvGrpSpPr/>
        <p:nvPr/>
      </p:nvGrpSpPr>
      <p:grpSpPr>
        <a:xfrm>
          <a:off x="0" y="0"/>
          <a:ext cx="0" cy="0"/>
          <a:chOff x="0" y="0"/>
          <a:chExt cx="0" cy="0"/>
        </a:xfrm>
      </p:grpSpPr>
      <p:sp>
        <p:nvSpPr>
          <p:cNvPr id="292" name="Google Shape;292;p47"/>
          <p:cNvSpPr/>
          <p:nvPr/>
        </p:nvSpPr>
        <p:spPr>
          <a:xfrm>
            <a:off x="452561" y="747356"/>
            <a:ext cx="4479000" cy="672600"/>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chemeClr val="dk1"/>
              </a:buClr>
              <a:buSzPts val="3300"/>
              <a:buFont typeface="Arial"/>
              <a:buNone/>
            </a:pPr>
            <a:endParaRPr sz="1100" b="0" i="0" u="none" strike="noStrike" cap="none">
              <a:solidFill>
                <a:srgbClr val="000000"/>
              </a:solidFill>
              <a:latin typeface="Arial"/>
              <a:ea typeface="Arial"/>
              <a:cs typeface="Arial"/>
              <a:sym typeface="Arial"/>
            </a:endParaRPr>
          </a:p>
        </p:txBody>
      </p:sp>
      <p:sp>
        <p:nvSpPr>
          <p:cNvPr id="293" name="Google Shape;293;p47"/>
          <p:cNvSpPr txBox="1">
            <a:spLocks noGrp="1"/>
          </p:cNvSpPr>
          <p:nvPr>
            <p:ph type="title"/>
          </p:nvPr>
        </p:nvSpPr>
        <p:spPr>
          <a:xfrm>
            <a:off x="247461" y="47890"/>
            <a:ext cx="7161600" cy="115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None/>
            </a:pPr>
            <a:r>
              <a:rPr lang="en" sz="3300" dirty="0">
                <a:solidFill>
                  <a:schemeClr val="dk1"/>
                </a:solidFill>
              </a:rPr>
              <a:t>Flawed Elements (FE)</a:t>
            </a:r>
            <a:endParaRPr sz="3300" dirty="0">
              <a:solidFill>
                <a:srgbClr val="000000"/>
              </a:solidFill>
            </a:endParaRPr>
          </a:p>
        </p:txBody>
      </p:sp>
      <p:pic>
        <p:nvPicPr>
          <p:cNvPr id="294" name="Google Shape;294;p47" descr="An ETD page showing a flawed element, with the bounding box for a figure caption inside the bounding box for its figure."/>
          <p:cNvPicPr preferRelativeResize="0"/>
          <p:nvPr/>
        </p:nvPicPr>
        <p:blipFill>
          <a:blip r:embed="rId3">
            <a:alphaModFix/>
          </a:blip>
          <a:stretch>
            <a:fillRect/>
          </a:stretch>
        </p:blipFill>
        <p:spPr>
          <a:xfrm>
            <a:off x="45721" y="1146975"/>
            <a:ext cx="4081548" cy="3873912"/>
          </a:xfrm>
          <a:prstGeom prst="rect">
            <a:avLst/>
          </a:prstGeom>
          <a:noFill/>
          <a:ln>
            <a:noFill/>
          </a:ln>
        </p:spPr>
      </p:pic>
      <p:pic>
        <p:nvPicPr>
          <p:cNvPr id="295" name="Google Shape;295;p47" descr="An ETD cover page with flawed elements, like two degree elements that are not split up to label the university name, name of degree, and name of degree program."/>
          <p:cNvPicPr preferRelativeResize="0"/>
          <p:nvPr/>
        </p:nvPicPr>
        <p:blipFill>
          <a:blip r:embed="rId4">
            <a:alphaModFix/>
          </a:blip>
          <a:stretch>
            <a:fillRect/>
          </a:stretch>
        </p:blipFill>
        <p:spPr>
          <a:xfrm>
            <a:off x="4987637" y="1005189"/>
            <a:ext cx="3595255" cy="40156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607D8-6731-713B-7CD5-ACDC8F3E4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B0736E-F0BF-B2D6-BAA9-6356AAE74805}"/>
              </a:ext>
            </a:extLst>
          </p:cNvPr>
          <p:cNvSpPr>
            <a:spLocks noGrp="1"/>
          </p:cNvSpPr>
          <p:nvPr>
            <p:ph type="title"/>
          </p:nvPr>
        </p:nvSpPr>
        <p:spPr>
          <a:xfrm>
            <a:off x="720329" y="0"/>
            <a:ext cx="7886700" cy="1155031"/>
          </a:xfrm>
        </p:spPr>
        <p:txBody>
          <a:bodyPr/>
          <a:lstStyle/>
          <a:p>
            <a:r>
              <a:rPr lang="en-US" dirty="0"/>
              <a:t>*Solution Scenario</a:t>
            </a:r>
          </a:p>
        </p:txBody>
      </p:sp>
      <p:sp>
        <p:nvSpPr>
          <p:cNvPr id="3" name="Text Placeholder 2">
            <a:extLst>
              <a:ext uri="{FF2B5EF4-FFF2-40B4-BE49-F238E27FC236}">
                <a16:creationId xmlns:a16="http://schemas.microsoft.com/office/drawing/2014/main" id="{B741A506-BD26-53BD-4471-52B4569299F0}"/>
              </a:ext>
            </a:extLst>
          </p:cNvPr>
          <p:cNvSpPr>
            <a:spLocks noGrp="1"/>
          </p:cNvSpPr>
          <p:nvPr>
            <p:ph type="body" idx="1"/>
          </p:nvPr>
        </p:nvSpPr>
        <p:spPr>
          <a:xfrm>
            <a:off x="720329" y="1348978"/>
            <a:ext cx="7951231" cy="3573542"/>
          </a:xfrm>
        </p:spPr>
        <p:txBody>
          <a:bodyPr>
            <a:normAutofit/>
          </a:bodyPr>
          <a:lstStyle/>
          <a:p>
            <a:pPr marL="571500" indent="-342900">
              <a:buFont typeface="Arial" panose="020B0604020202020204" pitchFamily="34" charset="0"/>
              <a:buChar char="•"/>
            </a:pPr>
            <a:r>
              <a:rPr lang="en-US" dirty="0">
                <a:latin typeface="+mj-lt"/>
              </a:rPr>
              <a:t>Implement Currently Best Object Detection System</a:t>
            </a:r>
          </a:p>
          <a:p>
            <a:pPr marL="571500" indent="-342900">
              <a:buFont typeface="Arial" panose="020B0604020202020204" pitchFamily="34" charset="0"/>
              <a:buChar char="•"/>
            </a:pPr>
            <a:r>
              <a:rPr lang="en-US" dirty="0">
                <a:latin typeface="+mj-lt"/>
              </a:rPr>
              <a:t>Train on Related Documents and then on ETDs</a:t>
            </a:r>
          </a:p>
          <a:p>
            <a:pPr marL="571500" indent="-342900">
              <a:buFont typeface="Arial" panose="020B0604020202020204" pitchFamily="34" charset="0"/>
              <a:buChar char="•"/>
            </a:pPr>
            <a:r>
              <a:rPr lang="en-US" dirty="0">
                <a:latin typeface="+mj-lt"/>
              </a:rPr>
              <a:t>Encourage Use of Tool</a:t>
            </a:r>
          </a:p>
          <a:p>
            <a:pPr marL="1028700" lvl="1" indent="-342900">
              <a:buFont typeface="Arial" panose="020B0604020202020204" pitchFamily="34" charset="0"/>
              <a:buChar char="•"/>
            </a:pPr>
            <a:r>
              <a:rPr lang="en-US" dirty="0">
                <a:latin typeface="+mj-lt"/>
              </a:rPr>
              <a:t>With Object Detection System as “Back-End”</a:t>
            </a:r>
          </a:p>
          <a:p>
            <a:pPr marL="1028700" lvl="1" indent="-342900">
              <a:buFont typeface="Arial" panose="020B0604020202020204" pitchFamily="34" charset="0"/>
              <a:buChar char="•"/>
            </a:pPr>
            <a:r>
              <a:rPr lang="en-US" dirty="0">
                <a:latin typeface="+mj-lt"/>
              </a:rPr>
              <a:t>With Usable “UI/Front-end” (Like that Discussed Herein)</a:t>
            </a:r>
          </a:p>
          <a:p>
            <a:pPr marL="571500" indent="-342900">
              <a:buFont typeface="Arial" panose="020B0604020202020204" pitchFamily="34" charset="0"/>
              <a:buChar char="•"/>
            </a:pPr>
            <a:r>
              <a:rPr lang="en-US" dirty="0">
                <a:latin typeface="+mj-lt"/>
              </a:rPr>
              <a:t>Users Each Fix a Document of Interest to Them</a:t>
            </a:r>
          </a:p>
          <a:p>
            <a:pPr marL="571500" indent="-342900">
              <a:buFont typeface="Arial" panose="020B0604020202020204" pitchFamily="34" charset="0"/>
              <a:buChar char="•"/>
            </a:pPr>
            <a:r>
              <a:rPr lang="en-US" dirty="0">
                <a:latin typeface="+mj-lt"/>
              </a:rPr>
              <a:t>Fixes from Such Users are Collected and Used to Improve Further Object Detection</a:t>
            </a:r>
          </a:p>
        </p:txBody>
      </p:sp>
    </p:spTree>
    <p:extLst>
      <p:ext uri="{BB962C8B-B14F-4D97-AF65-F5344CB8AC3E}">
        <p14:creationId xmlns:p14="http://schemas.microsoft.com/office/powerpoint/2010/main" val="2553996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DADA-35D1-CE54-7630-318275909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1ECD3-E1C7-7442-C0B2-15E5862770D1}"/>
              </a:ext>
            </a:extLst>
          </p:cNvPr>
          <p:cNvSpPr>
            <a:spLocks noGrp="1"/>
          </p:cNvSpPr>
          <p:nvPr>
            <p:ph type="title"/>
          </p:nvPr>
        </p:nvSpPr>
        <p:spPr>
          <a:xfrm>
            <a:off x="720329" y="0"/>
            <a:ext cx="7886700" cy="1155031"/>
          </a:xfrm>
        </p:spPr>
        <p:txBody>
          <a:bodyPr/>
          <a:lstStyle/>
          <a:p>
            <a:r>
              <a:rPr lang="en-US" dirty="0"/>
              <a:t>*Approach</a:t>
            </a:r>
          </a:p>
        </p:txBody>
      </p:sp>
      <p:sp>
        <p:nvSpPr>
          <p:cNvPr id="3" name="Text Placeholder 2">
            <a:extLst>
              <a:ext uri="{FF2B5EF4-FFF2-40B4-BE49-F238E27FC236}">
                <a16:creationId xmlns:a16="http://schemas.microsoft.com/office/drawing/2014/main" id="{4B9BA7B4-603E-DCEC-0A79-BABB2DE11D8C}"/>
              </a:ext>
            </a:extLst>
          </p:cNvPr>
          <p:cNvSpPr>
            <a:spLocks noGrp="1"/>
          </p:cNvSpPr>
          <p:nvPr>
            <p:ph type="body" idx="1"/>
          </p:nvPr>
        </p:nvSpPr>
        <p:spPr>
          <a:xfrm>
            <a:off x="720329" y="1348978"/>
            <a:ext cx="7783591" cy="3573542"/>
          </a:xfrm>
        </p:spPr>
        <p:txBody>
          <a:bodyPr>
            <a:normAutofit/>
          </a:bodyPr>
          <a:lstStyle/>
          <a:p>
            <a:pPr marL="571500" indent="-342900">
              <a:buFont typeface="Arial" panose="020B0604020202020204" pitchFamily="34" charset="0"/>
              <a:buChar char="•"/>
            </a:pPr>
            <a:r>
              <a:rPr lang="en-US" dirty="0"/>
              <a:t>Architecture of Human-in-the-loop ETD Improvement Tool</a:t>
            </a:r>
          </a:p>
          <a:p>
            <a:pPr marL="571500" indent="-342900">
              <a:buFont typeface="Arial" panose="020B0604020202020204" pitchFamily="34" charset="0"/>
              <a:buChar char="•"/>
            </a:pPr>
            <a:r>
              <a:rPr lang="en-US" dirty="0"/>
              <a:t>Dataset for User Study</a:t>
            </a:r>
          </a:p>
        </p:txBody>
      </p:sp>
    </p:spTree>
    <p:extLst>
      <p:ext uri="{BB962C8B-B14F-4D97-AF65-F5344CB8AC3E}">
        <p14:creationId xmlns:p14="http://schemas.microsoft.com/office/powerpoint/2010/main" val="383907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9"/>
        <p:cNvGrpSpPr/>
        <p:nvPr/>
      </p:nvGrpSpPr>
      <p:grpSpPr>
        <a:xfrm>
          <a:off x="0" y="0"/>
          <a:ext cx="0" cy="0"/>
          <a:chOff x="0" y="0"/>
          <a:chExt cx="0" cy="0"/>
        </a:xfrm>
      </p:grpSpPr>
      <p:sp>
        <p:nvSpPr>
          <p:cNvPr id="221" name="Google Shape;221;p39"/>
          <p:cNvSpPr txBox="1">
            <a:spLocks noGrp="1"/>
          </p:cNvSpPr>
          <p:nvPr>
            <p:ph type="title"/>
          </p:nvPr>
        </p:nvSpPr>
        <p:spPr>
          <a:xfrm>
            <a:off x="486770" y="65690"/>
            <a:ext cx="8147713" cy="11550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None/>
            </a:pPr>
            <a:r>
              <a:rPr lang="en" sz="3300" dirty="0">
                <a:solidFill>
                  <a:schemeClr val="dk1"/>
                </a:solidFill>
              </a:rPr>
              <a:t>Human-in-the-loop ETD Improvement Tool</a:t>
            </a:r>
            <a:endParaRPr sz="3300" dirty="0">
              <a:solidFill>
                <a:schemeClr val="dk1"/>
              </a:solidFill>
            </a:endParaRPr>
          </a:p>
        </p:txBody>
      </p:sp>
      <p:pic>
        <p:nvPicPr>
          <p:cNvPr id="222" name="Google Shape;222;p39" descr="Pipeline for the human in the loop improvement tool, listing preprocessing, object detection of page images, correcting labels and bounding boxes, processing ETD elements for XML, the ETD in XML format, and that format rendered in HTML"/>
          <p:cNvPicPr preferRelativeResize="0"/>
          <p:nvPr/>
        </p:nvPicPr>
        <p:blipFill>
          <a:blip r:embed="rId3">
            <a:alphaModFix/>
          </a:blip>
          <a:stretch>
            <a:fillRect/>
          </a:stretch>
        </p:blipFill>
        <p:spPr>
          <a:xfrm>
            <a:off x="178724" y="1097281"/>
            <a:ext cx="8721521" cy="64431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ABBED-CFE5-AFFF-FAFC-1F057E40114D}"/>
              </a:ext>
            </a:extLst>
          </p:cNvPr>
          <p:cNvSpPr>
            <a:spLocks noGrp="1"/>
          </p:cNvSpPr>
          <p:nvPr>
            <p:ph type="title"/>
          </p:nvPr>
        </p:nvSpPr>
        <p:spPr>
          <a:xfrm>
            <a:off x="571674" y="-10744"/>
            <a:ext cx="5014809" cy="504907"/>
          </a:xfrm>
        </p:spPr>
        <p:txBody>
          <a:bodyPr>
            <a:normAutofit/>
          </a:bodyPr>
          <a:lstStyle/>
          <a:p>
            <a:r>
              <a:rPr lang="en-US" dirty="0"/>
              <a:t>Dataset for User Study</a:t>
            </a:r>
          </a:p>
        </p:txBody>
      </p:sp>
      <p:pic>
        <p:nvPicPr>
          <p:cNvPr id="6" name="Picture 5" descr="Table 2.2 from Chenyu Mao’s thesis, listing for each of the test set of 16 documents, if it is STEM or non-STEM, number of pages, and counts for flawed elements and wrong labels">
            <a:extLst>
              <a:ext uri="{FF2B5EF4-FFF2-40B4-BE49-F238E27FC236}">
                <a16:creationId xmlns:a16="http://schemas.microsoft.com/office/drawing/2014/main" id="{2C0EAA86-0C1D-4F18-342D-195D3E98ED44}"/>
              </a:ext>
            </a:extLst>
          </p:cNvPr>
          <p:cNvPicPr>
            <a:picLocks noChangeAspect="1"/>
          </p:cNvPicPr>
          <p:nvPr/>
        </p:nvPicPr>
        <p:blipFill>
          <a:blip r:embed="rId2"/>
          <a:stretch>
            <a:fillRect/>
          </a:stretch>
        </p:blipFill>
        <p:spPr>
          <a:xfrm>
            <a:off x="59357" y="494163"/>
            <a:ext cx="6842280" cy="4649337"/>
          </a:xfrm>
          <a:prstGeom prst="rect">
            <a:avLst/>
          </a:prstGeom>
        </p:spPr>
      </p:pic>
    </p:spTree>
    <p:extLst>
      <p:ext uri="{BB962C8B-B14F-4D97-AF65-F5344CB8AC3E}">
        <p14:creationId xmlns:p14="http://schemas.microsoft.com/office/powerpoint/2010/main" val="3392514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7F0BF-8481-504B-ED0B-DFE1368C2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3C9FA7-DD29-5D08-DCE1-040B6DFE08FF}"/>
              </a:ext>
            </a:extLst>
          </p:cNvPr>
          <p:cNvSpPr>
            <a:spLocks noGrp="1"/>
          </p:cNvSpPr>
          <p:nvPr>
            <p:ph type="title"/>
          </p:nvPr>
        </p:nvSpPr>
        <p:spPr>
          <a:xfrm>
            <a:off x="720329" y="0"/>
            <a:ext cx="7886700" cy="1155031"/>
          </a:xfrm>
        </p:spPr>
        <p:txBody>
          <a:bodyPr/>
          <a:lstStyle/>
          <a:p>
            <a:r>
              <a:rPr lang="en-US" dirty="0"/>
              <a:t>*ETD Analysis/Parsing</a:t>
            </a:r>
          </a:p>
        </p:txBody>
      </p:sp>
      <p:sp>
        <p:nvSpPr>
          <p:cNvPr id="3" name="Text Placeholder 2">
            <a:extLst>
              <a:ext uri="{FF2B5EF4-FFF2-40B4-BE49-F238E27FC236}">
                <a16:creationId xmlns:a16="http://schemas.microsoft.com/office/drawing/2014/main" id="{395EA428-C23A-1C34-53EB-41826ED73861}"/>
              </a:ext>
            </a:extLst>
          </p:cNvPr>
          <p:cNvSpPr>
            <a:spLocks noGrp="1"/>
          </p:cNvSpPr>
          <p:nvPr>
            <p:ph type="body" idx="1"/>
          </p:nvPr>
        </p:nvSpPr>
        <p:spPr>
          <a:xfrm>
            <a:off x="720329" y="1348978"/>
            <a:ext cx="7783591" cy="3573542"/>
          </a:xfrm>
        </p:spPr>
        <p:txBody>
          <a:bodyPr>
            <a:normAutofit/>
          </a:bodyPr>
          <a:lstStyle/>
          <a:p>
            <a:pPr marL="571500" indent="-342900">
              <a:buFont typeface="Arial" panose="020B0604020202020204" pitchFamily="34" charset="0"/>
              <a:buChar char="•"/>
            </a:pPr>
            <a:r>
              <a:rPr lang="en-US" dirty="0"/>
              <a:t>Select AI Model</a:t>
            </a:r>
          </a:p>
          <a:p>
            <a:pPr marL="571500" indent="-342900">
              <a:buFont typeface="Arial" panose="020B0604020202020204" pitchFamily="34" charset="0"/>
              <a:buChar char="•"/>
            </a:pPr>
            <a:r>
              <a:rPr lang="en-US" dirty="0"/>
              <a:t>Upload ETD</a:t>
            </a:r>
          </a:p>
          <a:p>
            <a:pPr marL="571500" indent="-342900">
              <a:buFont typeface="Arial" panose="020B0604020202020204" pitchFamily="34" charset="0"/>
              <a:buChar char="•"/>
            </a:pPr>
            <a:r>
              <a:rPr lang="en-US" dirty="0"/>
              <a:t>ETD Browser (applied to analyzed ETD)</a:t>
            </a:r>
          </a:p>
        </p:txBody>
      </p:sp>
    </p:spTree>
    <p:extLst>
      <p:ext uri="{BB962C8B-B14F-4D97-AF65-F5344CB8AC3E}">
        <p14:creationId xmlns:p14="http://schemas.microsoft.com/office/powerpoint/2010/main" val="3379058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E8BC-E69F-10C0-4DDF-8C57A75A38CC}"/>
              </a:ext>
            </a:extLst>
          </p:cNvPr>
          <p:cNvSpPr>
            <a:spLocks noGrp="1"/>
          </p:cNvSpPr>
          <p:nvPr>
            <p:ph type="title"/>
          </p:nvPr>
        </p:nvSpPr>
        <p:spPr>
          <a:xfrm>
            <a:off x="601355" y="222263"/>
            <a:ext cx="2842431" cy="606412"/>
          </a:xfrm>
        </p:spPr>
        <p:txBody>
          <a:bodyPr/>
          <a:lstStyle/>
          <a:p>
            <a:r>
              <a:rPr lang="en-US" dirty="0"/>
              <a:t>Select AI Model</a:t>
            </a:r>
          </a:p>
        </p:txBody>
      </p:sp>
      <p:pic>
        <p:nvPicPr>
          <p:cNvPr id="6" name="Picture 5" descr="Screenshot of ETD parser, showing screen to choose an AI model to use for object detection">
            <a:extLst>
              <a:ext uri="{FF2B5EF4-FFF2-40B4-BE49-F238E27FC236}">
                <a16:creationId xmlns:a16="http://schemas.microsoft.com/office/drawing/2014/main" id="{9E798DE5-B376-FBC8-E36F-DE37EB8A4573}"/>
              </a:ext>
            </a:extLst>
          </p:cNvPr>
          <p:cNvPicPr>
            <a:picLocks noChangeAspect="1"/>
          </p:cNvPicPr>
          <p:nvPr/>
        </p:nvPicPr>
        <p:blipFill>
          <a:blip r:embed="rId2"/>
          <a:stretch>
            <a:fillRect/>
          </a:stretch>
        </p:blipFill>
        <p:spPr>
          <a:xfrm>
            <a:off x="218365" y="1457349"/>
            <a:ext cx="8604638" cy="1181217"/>
          </a:xfrm>
          <a:prstGeom prst="rect">
            <a:avLst/>
          </a:prstGeom>
        </p:spPr>
      </p:pic>
    </p:spTree>
    <p:extLst>
      <p:ext uri="{BB962C8B-B14F-4D97-AF65-F5344CB8AC3E}">
        <p14:creationId xmlns:p14="http://schemas.microsoft.com/office/powerpoint/2010/main" val="2885057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99;p36" descr="Screenshot of ETD parser, showing screen to upload a file, including allowing browsing of the local computer">
            <a:extLst>
              <a:ext uri="{FF2B5EF4-FFF2-40B4-BE49-F238E27FC236}">
                <a16:creationId xmlns:a16="http://schemas.microsoft.com/office/drawing/2014/main" id="{9AE772D6-D1C9-BC84-E60B-56BB69136F05}"/>
              </a:ext>
            </a:extLst>
          </p:cNvPr>
          <p:cNvPicPr preferRelativeResize="0"/>
          <p:nvPr/>
        </p:nvPicPr>
        <p:blipFill>
          <a:blip r:embed="rId2">
            <a:alphaModFix/>
          </a:blip>
          <a:stretch>
            <a:fillRect/>
          </a:stretch>
        </p:blipFill>
        <p:spPr>
          <a:xfrm>
            <a:off x="49876" y="1296785"/>
            <a:ext cx="8965277" cy="3308465"/>
          </a:xfrm>
          <a:prstGeom prst="rect">
            <a:avLst/>
          </a:prstGeom>
          <a:noFill/>
          <a:ln>
            <a:noFill/>
          </a:ln>
        </p:spPr>
      </p:pic>
      <p:sp>
        <p:nvSpPr>
          <p:cNvPr id="3" name="Title 2">
            <a:extLst>
              <a:ext uri="{FF2B5EF4-FFF2-40B4-BE49-F238E27FC236}">
                <a16:creationId xmlns:a16="http://schemas.microsoft.com/office/drawing/2014/main" id="{FE34BFB0-3B71-90AE-AB47-948BDBF14479}"/>
              </a:ext>
            </a:extLst>
          </p:cNvPr>
          <p:cNvSpPr>
            <a:spLocks noGrp="1"/>
          </p:cNvSpPr>
          <p:nvPr>
            <p:ph type="title"/>
          </p:nvPr>
        </p:nvSpPr>
        <p:spPr>
          <a:xfrm>
            <a:off x="589164" y="86496"/>
            <a:ext cx="7886700" cy="1155031"/>
          </a:xfrm>
        </p:spPr>
        <p:txBody>
          <a:bodyPr/>
          <a:lstStyle/>
          <a:p>
            <a:r>
              <a:rPr lang="en-US" dirty="0"/>
              <a:t>Upload ETD</a:t>
            </a:r>
          </a:p>
        </p:txBody>
      </p:sp>
    </p:spTree>
    <p:extLst>
      <p:ext uri="{BB962C8B-B14F-4D97-AF65-F5344CB8AC3E}">
        <p14:creationId xmlns:p14="http://schemas.microsoft.com/office/powerpoint/2010/main" val="1153664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3"/>
        <p:cNvGrpSpPr/>
        <p:nvPr/>
      </p:nvGrpSpPr>
      <p:grpSpPr>
        <a:xfrm>
          <a:off x="0" y="0"/>
          <a:ext cx="0" cy="0"/>
          <a:chOff x="0" y="0"/>
          <a:chExt cx="0" cy="0"/>
        </a:xfrm>
      </p:grpSpPr>
      <p:pic>
        <p:nvPicPr>
          <p:cNvPr id="205" name="Google Shape;205;p37" descr="Screenshot of an early version of the ETD browser with the left showing the document using the generated XML and the right showing the PDF pages"/>
          <p:cNvPicPr preferRelativeResize="0"/>
          <p:nvPr/>
        </p:nvPicPr>
        <p:blipFill>
          <a:blip r:embed="rId3">
            <a:alphaModFix/>
          </a:blip>
          <a:stretch>
            <a:fillRect/>
          </a:stretch>
        </p:blipFill>
        <p:spPr>
          <a:xfrm>
            <a:off x="103909" y="337299"/>
            <a:ext cx="8923713" cy="4608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A175-CF63-A988-2301-732974ED71B9}"/>
              </a:ext>
            </a:extLst>
          </p:cNvPr>
          <p:cNvSpPr>
            <a:spLocks noGrp="1"/>
          </p:cNvSpPr>
          <p:nvPr>
            <p:ph type="title"/>
          </p:nvPr>
        </p:nvSpPr>
        <p:spPr>
          <a:xfrm>
            <a:off x="720329" y="107444"/>
            <a:ext cx="7886700" cy="590825"/>
          </a:xfrm>
        </p:spPr>
        <p:txBody>
          <a:bodyPr/>
          <a:lstStyle/>
          <a:p>
            <a:r>
              <a:rPr lang="en-US" dirty="0"/>
              <a:t>Outline</a:t>
            </a:r>
          </a:p>
        </p:txBody>
      </p:sp>
      <p:sp>
        <p:nvSpPr>
          <p:cNvPr id="3" name="Text Placeholder 2">
            <a:extLst>
              <a:ext uri="{FF2B5EF4-FFF2-40B4-BE49-F238E27FC236}">
                <a16:creationId xmlns:a16="http://schemas.microsoft.com/office/drawing/2014/main" id="{22076C25-53CF-69A3-E926-6E60A6939464}"/>
              </a:ext>
            </a:extLst>
          </p:cNvPr>
          <p:cNvSpPr>
            <a:spLocks noGrp="1"/>
          </p:cNvSpPr>
          <p:nvPr>
            <p:ph type="body" idx="1"/>
          </p:nvPr>
        </p:nvSpPr>
        <p:spPr>
          <a:xfrm>
            <a:off x="563880" y="791332"/>
            <a:ext cx="8460187" cy="4108328"/>
          </a:xfrm>
        </p:spPr>
        <p:txBody>
          <a:bodyPr>
            <a:normAutofit lnSpcReduction="10000"/>
          </a:bodyPr>
          <a:lstStyle/>
          <a:p>
            <a:pPr marL="571500" indent="-342900">
              <a:buFont typeface="Arial" panose="020B0604020202020204" pitchFamily="34" charset="0"/>
              <a:buChar char="•"/>
            </a:pPr>
            <a:r>
              <a:rPr lang="en-US" dirty="0"/>
              <a:t>Acknowledgements</a:t>
            </a:r>
          </a:p>
          <a:p>
            <a:pPr marL="571500" indent="-342900">
              <a:buFont typeface="Arial" panose="020B0604020202020204" pitchFamily="34" charset="0"/>
              <a:buChar char="•"/>
            </a:pPr>
            <a:r>
              <a:rPr lang="en-US" dirty="0"/>
              <a:t>Overview</a:t>
            </a:r>
          </a:p>
          <a:p>
            <a:pPr marL="571500" indent="-342900">
              <a:buFont typeface="Arial" panose="020B0604020202020204" pitchFamily="34" charset="0"/>
              <a:buChar char="•"/>
            </a:pPr>
            <a:r>
              <a:rPr lang="en-US" dirty="0"/>
              <a:t>Problem Situation</a:t>
            </a:r>
          </a:p>
          <a:p>
            <a:pPr marL="571500" indent="-342900">
              <a:buFont typeface="Arial" panose="020B0604020202020204" pitchFamily="34" charset="0"/>
              <a:buChar char="•"/>
            </a:pPr>
            <a:r>
              <a:rPr lang="en-US" dirty="0"/>
              <a:t>Solution Scenario</a:t>
            </a:r>
          </a:p>
          <a:p>
            <a:pPr marL="571500" indent="-342900">
              <a:buFont typeface="Arial" panose="020B0604020202020204" pitchFamily="34" charset="0"/>
              <a:buChar char="•"/>
            </a:pPr>
            <a:r>
              <a:rPr lang="en-US" dirty="0"/>
              <a:t>Approach</a:t>
            </a:r>
          </a:p>
          <a:p>
            <a:pPr marL="571500" indent="-342900">
              <a:buFont typeface="Arial" panose="020B0604020202020204" pitchFamily="34" charset="0"/>
              <a:buChar char="•"/>
            </a:pPr>
            <a:r>
              <a:rPr lang="en-US" dirty="0"/>
              <a:t>ETD Analysis/Parsing</a:t>
            </a:r>
          </a:p>
          <a:p>
            <a:pPr marL="571500" indent="-342900">
              <a:buFont typeface="Arial" panose="020B0604020202020204" pitchFamily="34" charset="0"/>
              <a:buChar char="•"/>
            </a:pPr>
            <a:r>
              <a:rPr lang="en-US" dirty="0"/>
              <a:t>ETD Labeling/Annotation</a:t>
            </a:r>
          </a:p>
          <a:p>
            <a:pPr marL="571500" indent="-342900">
              <a:buFont typeface="Arial" panose="020B0604020202020204" pitchFamily="34" charset="0"/>
              <a:buChar char="•"/>
            </a:pPr>
            <a:r>
              <a:rPr lang="en-US" dirty="0"/>
              <a:t>Human-in-the-loop ETD Improvement Tool</a:t>
            </a:r>
          </a:p>
          <a:p>
            <a:pPr marL="571500" indent="-342900">
              <a:buFont typeface="Arial" panose="020B0604020202020204" pitchFamily="34" charset="0"/>
              <a:buChar char="•"/>
            </a:pPr>
            <a:r>
              <a:rPr lang="en-US" dirty="0"/>
              <a:t>User Study</a:t>
            </a:r>
          </a:p>
          <a:p>
            <a:pPr marL="571500" indent="-342900">
              <a:buFont typeface="Arial" panose="020B0604020202020204" pitchFamily="34" charset="0"/>
              <a:buChar char="•"/>
            </a:pPr>
            <a:r>
              <a:rPr lang="en-US" dirty="0"/>
              <a:t>Summary</a:t>
            </a:r>
          </a:p>
          <a:p>
            <a:pPr marL="571500" indent="-342900">
              <a:buFont typeface="Arial" panose="020B0604020202020204" pitchFamily="34" charset="0"/>
              <a:buChar char="•"/>
            </a:pPr>
            <a:r>
              <a:rPr lang="en-US" dirty="0"/>
              <a:t>Discussion</a:t>
            </a:r>
          </a:p>
        </p:txBody>
      </p:sp>
    </p:spTree>
    <p:extLst>
      <p:ext uri="{BB962C8B-B14F-4D97-AF65-F5344CB8AC3E}">
        <p14:creationId xmlns:p14="http://schemas.microsoft.com/office/powerpoint/2010/main" val="3090858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7476E-BB58-7ACA-E7BD-75D780531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4B3C3-4E26-1CD4-6C86-7A8D7BCA032F}"/>
              </a:ext>
            </a:extLst>
          </p:cNvPr>
          <p:cNvSpPr>
            <a:spLocks noGrp="1"/>
          </p:cNvSpPr>
          <p:nvPr>
            <p:ph type="title"/>
          </p:nvPr>
        </p:nvSpPr>
        <p:spPr>
          <a:xfrm>
            <a:off x="720329" y="0"/>
            <a:ext cx="7886700" cy="1155031"/>
          </a:xfrm>
        </p:spPr>
        <p:txBody>
          <a:bodyPr/>
          <a:lstStyle/>
          <a:p>
            <a:r>
              <a:rPr lang="en-US" dirty="0"/>
              <a:t>*ETD Labeling/Annotation</a:t>
            </a:r>
          </a:p>
        </p:txBody>
      </p:sp>
      <p:sp>
        <p:nvSpPr>
          <p:cNvPr id="3" name="Text Placeholder 2">
            <a:extLst>
              <a:ext uri="{FF2B5EF4-FFF2-40B4-BE49-F238E27FC236}">
                <a16:creationId xmlns:a16="http://schemas.microsoft.com/office/drawing/2014/main" id="{873E5FD1-5BDF-1401-CF3F-6FA5BF291217}"/>
              </a:ext>
            </a:extLst>
          </p:cNvPr>
          <p:cNvSpPr>
            <a:spLocks noGrp="1"/>
          </p:cNvSpPr>
          <p:nvPr>
            <p:ph type="body" idx="1"/>
          </p:nvPr>
        </p:nvSpPr>
        <p:spPr>
          <a:xfrm>
            <a:off x="720329" y="1348978"/>
            <a:ext cx="7783591" cy="3573542"/>
          </a:xfrm>
        </p:spPr>
        <p:txBody>
          <a:bodyPr>
            <a:normAutofit/>
          </a:bodyPr>
          <a:lstStyle/>
          <a:p>
            <a:pPr marL="571500" indent="-342900">
              <a:buFont typeface="Arial" panose="020B0604020202020204" pitchFamily="34" charset="0"/>
              <a:buChar char="•"/>
            </a:pPr>
            <a:r>
              <a:rPr lang="en-US" dirty="0"/>
              <a:t>Upload Amount: Batch vs. Single</a:t>
            </a:r>
          </a:p>
          <a:p>
            <a:pPr marL="571500" indent="-342900">
              <a:buFont typeface="Arial" panose="020B0604020202020204" pitchFamily="34" charset="0"/>
              <a:buChar char="•"/>
            </a:pPr>
            <a:r>
              <a:rPr lang="en-US" dirty="0"/>
              <a:t>Select File(s) to Upload</a:t>
            </a:r>
          </a:p>
          <a:p>
            <a:pPr marL="571500" indent="-342900">
              <a:buFont typeface="Arial" panose="020B0604020202020204" pitchFamily="34" charset="0"/>
              <a:buChar char="•"/>
            </a:pPr>
            <a:r>
              <a:rPr lang="en-US" dirty="0"/>
              <a:t>Specify Categories (in YAML)</a:t>
            </a:r>
          </a:p>
          <a:p>
            <a:pPr marL="571500" indent="-342900">
              <a:buFont typeface="Arial" panose="020B0604020202020204" pitchFamily="34" charset="0"/>
              <a:buChar char="•"/>
            </a:pPr>
            <a:r>
              <a:rPr lang="en-US" dirty="0"/>
              <a:t>Select AI Object Detection Model</a:t>
            </a:r>
          </a:p>
          <a:p>
            <a:pPr marL="571500" indent="-342900">
              <a:buFont typeface="Arial" panose="020B0604020202020204" pitchFamily="34" charset="0"/>
              <a:buChar char="•"/>
            </a:pPr>
            <a:r>
              <a:rPr lang="en-US" dirty="0"/>
              <a:t>Object Detection Correction Example</a:t>
            </a:r>
          </a:p>
          <a:p>
            <a:pPr marL="571500" indent="-342900">
              <a:buFont typeface="Arial" panose="020B0604020202020204" pitchFamily="34" charset="0"/>
              <a:buChar char="•"/>
            </a:pPr>
            <a:r>
              <a:rPr lang="en-US" dirty="0"/>
              <a:t>Download Results</a:t>
            </a:r>
          </a:p>
        </p:txBody>
      </p:sp>
    </p:spTree>
    <p:extLst>
      <p:ext uri="{BB962C8B-B14F-4D97-AF65-F5344CB8AC3E}">
        <p14:creationId xmlns:p14="http://schemas.microsoft.com/office/powerpoint/2010/main" val="1445473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E6548-BF41-77B6-9915-F1E258126182}"/>
              </a:ext>
            </a:extLst>
          </p:cNvPr>
          <p:cNvSpPr>
            <a:spLocks noGrp="1"/>
          </p:cNvSpPr>
          <p:nvPr>
            <p:ph type="title"/>
          </p:nvPr>
        </p:nvSpPr>
        <p:spPr>
          <a:xfrm>
            <a:off x="720329" y="59202"/>
            <a:ext cx="5689570" cy="682328"/>
          </a:xfrm>
        </p:spPr>
        <p:txBody>
          <a:bodyPr>
            <a:normAutofit/>
          </a:bodyPr>
          <a:lstStyle/>
          <a:p>
            <a:r>
              <a:rPr lang="en-US" dirty="0"/>
              <a:t>Upload Amount: Batch vs. Single</a:t>
            </a:r>
          </a:p>
        </p:txBody>
      </p:sp>
      <p:pic>
        <p:nvPicPr>
          <p:cNvPr id="6" name="Picture 5" descr="Screenshot of the ETD annotator, showing Step 1 for uploading a single or batch of images">
            <a:extLst>
              <a:ext uri="{FF2B5EF4-FFF2-40B4-BE49-F238E27FC236}">
                <a16:creationId xmlns:a16="http://schemas.microsoft.com/office/drawing/2014/main" id="{7BAD1D29-3067-5B26-E949-8233C408B578}"/>
              </a:ext>
            </a:extLst>
          </p:cNvPr>
          <p:cNvPicPr>
            <a:picLocks noChangeAspect="1"/>
          </p:cNvPicPr>
          <p:nvPr/>
        </p:nvPicPr>
        <p:blipFill>
          <a:blip r:embed="rId2"/>
          <a:stretch>
            <a:fillRect/>
          </a:stretch>
        </p:blipFill>
        <p:spPr>
          <a:xfrm>
            <a:off x="0" y="1467723"/>
            <a:ext cx="7772400" cy="1876845"/>
          </a:xfrm>
          <a:prstGeom prst="rect">
            <a:avLst/>
          </a:prstGeom>
        </p:spPr>
      </p:pic>
    </p:spTree>
    <p:extLst>
      <p:ext uri="{BB962C8B-B14F-4D97-AF65-F5344CB8AC3E}">
        <p14:creationId xmlns:p14="http://schemas.microsoft.com/office/powerpoint/2010/main" val="1159420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672F4-7F99-D4D9-224B-9C6DE089F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1FFCD9-4707-36E9-4824-7BC528C8324B}"/>
              </a:ext>
            </a:extLst>
          </p:cNvPr>
          <p:cNvSpPr>
            <a:spLocks noGrp="1"/>
          </p:cNvSpPr>
          <p:nvPr>
            <p:ph type="title"/>
          </p:nvPr>
        </p:nvSpPr>
        <p:spPr>
          <a:xfrm>
            <a:off x="720329" y="59202"/>
            <a:ext cx="4602992" cy="682328"/>
          </a:xfrm>
        </p:spPr>
        <p:txBody>
          <a:bodyPr/>
          <a:lstStyle/>
          <a:p>
            <a:r>
              <a:rPr lang="en-US" dirty="0"/>
              <a:t>Select File(s) to Upload</a:t>
            </a:r>
          </a:p>
        </p:txBody>
      </p:sp>
      <p:pic>
        <p:nvPicPr>
          <p:cNvPr id="4" name="Picture 3" descr="Screenshot of the ETD annotator, showing Step 1 for uploading that allows dropping files or clicking to browse and upload">
            <a:extLst>
              <a:ext uri="{FF2B5EF4-FFF2-40B4-BE49-F238E27FC236}">
                <a16:creationId xmlns:a16="http://schemas.microsoft.com/office/drawing/2014/main" id="{C7475D94-30B8-7D3A-5210-6E5334BB1A73}"/>
              </a:ext>
            </a:extLst>
          </p:cNvPr>
          <p:cNvPicPr>
            <a:picLocks noChangeAspect="1"/>
          </p:cNvPicPr>
          <p:nvPr/>
        </p:nvPicPr>
        <p:blipFill>
          <a:blip r:embed="rId2"/>
          <a:stretch>
            <a:fillRect/>
          </a:stretch>
        </p:blipFill>
        <p:spPr>
          <a:xfrm>
            <a:off x="0" y="1038395"/>
            <a:ext cx="7772400" cy="2606703"/>
          </a:xfrm>
          <a:prstGeom prst="rect">
            <a:avLst/>
          </a:prstGeom>
        </p:spPr>
      </p:pic>
    </p:spTree>
    <p:extLst>
      <p:ext uri="{BB962C8B-B14F-4D97-AF65-F5344CB8AC3E}">
        <p14:creationId xmlns:p14="http://schemas.microsoft.com/office/powerpoint/2010/main" val="2242300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ADC5D-A90A-6C14-A34E-3B60DF590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F93B5E-DAE2-C773-7B5C-73C989B9B097}"/>
              </a:ext>
            </a:extLst>
          </p:cNvPr>
          <p:cNvSpPr>
            <a:spLocks noGrp="1"/>
          </p:cNvSpPr>
          <p:nvPr>
            <p:ph type="title"/>
          </p:nvPr>
        </p:nvSpPr>
        <p:spPr>
          <a:xfrm>
            <a:off x="720329" y="59202"/>
            <a:ext cx="4602992" cy="682328"/>
          </a:xfrm>
        </p:spPr>
        <p:txBody>
          <a:bodyPr/>
          <a:lstStyle/>
          <a:p>
            <a:r>
              <a:rPr lang="en-US" dirty="0"/>
              <a:t>Specify Categories (in YAML)</a:t>
            </a:r>
          </a:p>
        </p:txBody>
      </p:sp>
      <p:pic>
        <p:nvPicPr>
          <p:cNvPr id="4" name="Picture 3" descr="Screenshot of the ETD annotator, showing Step 2 for choosing and uploading a YAML file that describes the element categories to detect">
            <a:extLst>
              <a:ext uri="{FF2B5EF4-FFF2-40B4-BE49-F238E27FC236}">
                <a16:creationId xmlns:a16="http://schemas.microsoft.com/office/drawing/2014/main" id="{9D41A4D4-62BA-FBD8-520C-29C5F762B72C}"/>
              </a:ext>
            </a:extLst>
          </p:cNvPr>
          <p:cNvPicPr>
            <a:picLocks noChangeAspect="1"/>
          </p:cNvPicPr>
          <p:nvPr/>
        </p:nvPicPr>
        <p:blipFill>
          <a:blip r:embed="rId2"/>
          <a:stretch>
            <a:fillRect/>
          </a:stretch>
        </p:blipFill>
        <p:spPr>
          <a:xfrm>
            <a:off x="0" y="2007904"/>
            <a:ext cx="7772400" cy="958538"/>
          </a:xfrm>
          <a:prstGeom prst="rect">
            <a:avLst/>
          </a:prstGeom>
        </p:spPr>
      </p:pic>
    </p:spTree>
    <p:extLst>
      <p:ext uri="{BB962C8B-B14F-4D97-AF65-F5344CB8AC3E}">
        <p14:creationId xmlns:p14="http://schemas.microsoft.com/office/powerpoint/2010/main" val="3294243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9E661-30CD-2174-F16F-8F5C0E4B47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0A646-245A-E756-6984-3EF6A5E025B8}"/>
              </a:ext>
            </a:extLst>
          </p:cNvPr>
          <p:cNvSpPr>
            <a:spLocks noGrp="1"/>
          </p:cNvSpPr>
          <p:nvPr>
            <p:ph type="title"/>
          </p:nvPr>
        </p:nvSpPr>
        <p:spPr>
          <a:xfrm>
            <a:off x="720329" y="59202"/>
            <a:ext cx="5175504" cy="682328"/>
          </a:xfrm>
        </p:spPr>
        <p:txBody>
          <a:bodyPr>
            <a:normAutofit/>
          </a:bodyPr>
          <a:lstStyle/>
          <a:p>
            <a:r>
              <a:rPr lang="en-US" dirty="0"/>
              <a:t>Select AI Object Detection Model</a:t>
            </a:r>
          </a:p>
        </p:txBody>
      </p:sp>
      <p:pic>
        <p:nvPicPr>
          <p:cNvPr id="4" name="Picture 3" descr="Screenshot of the ETD annotator, showing Step 3 for choosing and uploading an object detection model">
            <a:extLst>
              <a:ext uri="{FF2B5EF4-FFF2-40B4-BE49-F238E27FC236}">
                <a16:creationId xmlns:a16="http://schemas.microsoft.com/office/drawing/2014/main" id="{CAB41071-3610-9FB2-5E87-157E499699B1}"/>
              </a:ext>
            </a:extLst>
          </p:cNvPr>
          <p:cNvPicPr>
            <a:picLocks noChangeAspect="1"/>
          </p:cNvPicPr>
          <p:nvPr/>
        </p:nvPicPr>
        <p:blipFill>
          <a:blip r:embed="rId2"/>
          <a:stretch>
            <a:fillRect/>
          </a:stretch>
        </p:blipFill>
        <p:spPr>
          <a:xfrm>
            <a:off x="0" y="2018109"/>
            <a:ext cx="7772400" cy="941188"/>
          </a:xfrm>
          <a:prstGeom prst="rect">
            <a:avLst/>
          </a:prstGeom>
        </p:spPr>
      </p:pic>
    </p:spTree>
    <p:extLst>
      <p:ext uri="{BB962C8B-B14F-4D97-AF65-F5344CB8AC3E}">
        <p14:creationId xmlns:p14="http://schemas.microsoft.com/office/powerpoint/2010/main" val="1682417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F5221-7F45-717E-CCED-857FAA1B1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CB8E2-5720-46FE-05B4-D11C94ACA173}"/>
              </a:ext>
            </a:extLst>
          </p:cNvPr>
          <p:cNvSpPr>
            <a:spLocks noGrp="1"/>
          </p:cNvSpPr>
          <p:nvPr>
            <p:ph type="title"/>
          </p:nvPr>
        </p:nvSpPr>
        <p:spPr>
          <a:xfrm>
            <a:off x="720328" y="59202"/>
            <a:ext cx="5657725" cy="682328"/>
          </a:xfrm>
        </p:spPr>
        <p:txBody>
          <a:bodyPr/>
          <a:lstStyle/>
          <a:p>
            <a:r>
              <a:rPr lang="en-US" dirty="0"/>
              <a:t>Object Detection Correction Example</a:t>
            </a:r>
          </a:p>
        </p:txBody>
      </p:sp>
      <p:pic>
        <p:nvPicPr>
          <p:cNvPr id="4" name="Picture 3" descr="Screenshot of the ETD annotator, showing Step 3 for drawing and labeling bounding boxes for each document element, like list of content heading and list of content text">
            <a:extLst>
              <a:ext uri="{FF2B5EF4-FFF2-40B4-BE49-F238E27FC236}">
                <a16:creationId xmlns:a16="http://schemas.microsoft.com/office/drawing/2014/main" id="{174820D4-40E6-5B5F-7BF2-6A7119F12CED}"/>
              </a:ext>
            </a:extLst>
          </p:cNvPr>
          <p:cNvPicPr>
            <a:picLocks noChangeAspect="1"/>
          </p:cNvPicPr>
          <p:nvPr/>
        </p:nvPicPr>
        <p:blipFill>
          <a:blip r:embed="rId2"/>
          <a:stretch>
            <a:fillRect/>
          </a:stretch>
        </p:blipFill>
        <p:spPr>
          <a:xfrm>
            <a:off x="0" y="1191000"/>
            <a:ext cx="7772400" cy="2347274"/>
          </a:xfrm>
          <a:prstGeom prst="rect">
            <a:avLst/>
          </a:prstGeom>
        </p:spPr>
      </p:pic>
    </p:spTree>
    <p:extLst>
      <p:ext uri="{BB962C8B-B14F-4D97-AF65-F5344CB8AC3E}">
        <p14:creationId xmlns:p14="http://schemas.microsoft.com/office/powerpoint/2010/main" val="1927158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26AB5-912F-4EB7-887A-0B932D3E6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0F8066-D59F-94C3-6266-54C55F5F0CE4}"/>
              </a:ext>
            </a:extLst>
          </p:cNvPr>
          <p:cNvSpPr>
            <a:spLocks noGrp="1"/>
          </p:cNvSpPr>
          <p:nvPr>
            <p:ph type="title"/>
          </p:nvPr>
        </p:nvSpPr>
        <p:spPr>
          <a:xfrm>
            <a:off x="720329" y="59202"/>
            <a:ext cx="4602992" cy="682328"/>
          </a:xfrm>
        </p:spPr>
        <p:txBody>
          <a:bodyPr/>
          <a:lstStyle/>
          <a:p>
            <a:r>
              <a:rPr lang="en-US" dirty="0"/>
              <a:t>Download Results</a:t>
            </a:r>
          </a:p>
        </p:txBody>
      </p:sp>
      <p:pic>
        <p:nvPicPr>
          <p:cNvPr id="4" name="Picture 3" descr="Screenshot of the ETD annotator, showing Step 5 for post-processing, describing what to download for model training including augmentation options">
            <a:extLst>
              <a:ext uri="{FF2B5EF4-FFF2-40B4-BE49-F238E27FC236}">
                <a16:creationId xmlns:a16="http://schemas.microsoft.com/office/drawing/2014/main" id="{AEF40FD7-01B3-DAA0-A686-1828B2CDF8CC}"/>
              </a:ext>
            </a:extLst>
          </p:cNvPr>
          <p:cNvPicPr>
            <a:picLocks noChangeAspect="1"/>
          </p:cNvPicPr>
          <p:nvPr/>
        </p:nvPicPr>
        <p:blipFill>
          <a:blip r:embed="rId2"/>
          <a:stretch>
            <a:fillRect/>
          </a:stretch>
        </p:blipFill>
        <p:spPr>
          <a:xfrm>
            <a:off x="36394" y="741530"/>
            <a:ext cx="7772400" cy="4252822"/>
          </a:xfrm>
          <a:prstGeom prst="rect">
            <a:avLst/>
          </a:prstGeom>
        </p:spPr>
      </p:pic>
    </p:spTree>
    <p:extLst>
      <p:ext uri="{BB962C8B-B14F-4D97-AF65-F5344CB8AC3E}">
        <p14:creationId xmlns:p14="http://schemas.microsoft.com/office/powerpoint/2010/main" val="3756993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74848-2E83-7F5A-8D19-51384037C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0032B3-ECD6-DF4E-00C9-0575E9EE2AB5}"/>
              </a:ext>
            </a:extLst>
          </p:cNvPr>
          <p:cNvSpPr>
            <a:spLocks noGrp="1"/>
          </p:cNvSpPr>
          <p:nvPr>
            <p:ph type="title"/>
          </p:nvPr>
        </p:nvSpPr>
        <p:spPr>
          <a:xfrm>
            <a:off x="265403" y="0"/>
            <a:ext cx="6535731" cy="868428"/>
          </a:xfrm>
        </p:spPr>
        <p:txBody>
          <a:bodyPr/>
          <a:lstStyle/>
          <a:p>
            <a:r>
              <a:rPr lang="en-US" dirty="0"/>
              <a:t>*Human-in-the-loop ETD Improvement Tool</a:t>
            </a:r>
          </a:p>
        </p:txBody>
      </p:sp>
      <p:sp>
        <p:nvSpPr>
          <p:cNvPr id="3" name="Text Placeholder 2">
            <a:extLst>
              <a:ext uri="{FF2B5EF4-FFF2-40B4-BE49-F238E27FC236}">
                <a16:creationId xmlns:a16="http://schemas.microsoft.com/office/drawing/2014/main" id="{0AD7D1CE-49A0-48EF-D209-06871F38391D}"/>
              </a:ext>
            </a:extLst>
          </p:cNvPr>
          <p:cNvSpPr>
            <a:spLocks noGrp="1"/>
          </p:cNvSpPr>
          <p:nvPr>
            <p:ph type="body" idx="1"/>
          </p:nvPr>
        </p:nvSpPr>
        <p:spPr>
          <a:xfrm>
            <a:off x="720329" y="1348978"/>
            <a:ext cx="7783591" cy="3573542"/>
          </a:xfrm>
        </p:spPr>
        <p:txBody>
          <a:bodyPr>
            <a:normAutofit/>
          </a:bodyPr>
          <a:lstStyle/>
          <a:p>
            <a:pPr marL="571500" indent="-342900">
              <a:buFont typeface="Arial" panose="020B0604020202020204" pitchFamily="34" charset="0"/>
              <a:buChar char="•"/>
            </a:pPr>
            <a:r>
              <a:rPr lang="en-US" dirty="0"/>
              <a:t>Human-in-the-loop ETD Improvement Tool</a:t>
            </a:r>
          </a:p>
          <a:p>
            <a:pPr marL="571500" indent="-342900">
              <a:buFont typeface="Arial" panose="020B0604020202020204" pitchFamily="34" charset="0"/>
              <a:buChar char="•"/>
            </a:pPr>
            <a:r>
              <a:rPr lang="en-US" dirty="0"/>
              <a:t>Select Upload Amount</a:t>
            </a:r>
          </a:p>
          <a:p>
            <a:pPr marL="571500" indent="-342900">
              <a:buFont typeface="Arial" panose="020B0604020202020204" pitchFamily="34" charset="0"/>
              <a:buChar char="•"/>
            </a:pPr>
            <a:r>
              <a:rPr lang="en-US" dirty="0"/>
              <a:t>Upload PDFs/JPGs</a:t>
            </a:r>
          </a:p>
          <a:p>
            <a:pPr marL="571500" indent="-342900">
              <a:buFont typeface="Arial" panose="020B0604020202020204" pitchFamily="34" charset="0"/>
              <a:buChar char="•"/>
            </a:pPr>
            <a:r>
              <a:rPr lang="en-US" dirty="0"/>
              <a:t>Annotation Page</a:t>
            </a:r>
          </a:p>
          <a:p>
            <a:pPr marL="571500" indent="-342900">
              <a:buFont typeface="Arial" panose="020B0604020202020204" pitchFamily="34" charset="0"/>
              <a:buChar char="•"/>
            </a:pPr>
            <a:r>
              <a:rPr lang="en-US" dirty="0"/>
              <a:t>Visualize with ETD Browser</a:t>
            </a:r>
          </a:p>
          <a:p>
            <a:pPr marL="571500" indent="-342900">
              <a:buFont typeface="Arial" panose="020B0604020202020204" pitchFamily="34" charset="0"/>
              <a:buChar char="•"/>
            </a:pPr>
            <a:r>
              <a:rPr lang="en-US" dirty="0"/>
              <a:t>Download for Post-processing</a:t>
            </a:r>
          </a:p>
        </p:txBody>
      </p:sp>
    </p:spTree>
    <p:extLst>
      <p:ext uri="{BB962C8B-B14F-4D97-AF65-F5344CB8AC3E}">
        <p14:creationId xmlns:p14="http://schemas.microsoft.com/office/powerpoint/2010/main" val="827366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F7B0D120-4340-DA1A-C438-D014F236C7E5}"/>
            </a:ext>
          </a:extLst>
        </p:cNvPr>
        <p:cNvGrpSpPr/>
        <p:nvPr/>
      </p:nvGrpSpPr>
      <p:grpSpPr>
        <a:xfrm>
          <a:off x="0" y="0"/>
          <a:ext cx="0" cy="0"/>
          <a:chOff x="0" y="0"/>
          <a:chExt cx="0" cy="0"/>
        </a:xfrm>
      </p:grpSpPr>
      <p:sp>
        <p:nvSpPr>
          <p:cNvPr id="221" name="Google Shape;221;p39">
            <a:extLst>
              <a:ext uri="{FF2B5EF4-FFF2-40B4-BE49-F238E27FC236}">
                <a16:creationId xmlns:a16="http://schemas.microsoft.com/office/drawing/2014/main" id="{463AEB59-7144-EA07-C314-0796385C1D0D}"/>
              </a:ext>
            </a:extLst>
          </p:cNvPr>
          <p:cNvSpPr txBox="1">
            <a:spLocks noGrp="1"/>
          </p:cNvSpPr>
          <p:nvPr>
            <p:ph type="title"/>
          </p:nvPr>
        </p:nvSpPr>
        <p:spPr>
          <a:xfrm>
            <a:off x="486770" y="65690"/>
            <a:ext cx="8147713" cy="11550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None/>
            </a:pPr>
            <a:r>
              <a:rPr lang="en" sz="3300" dirty="0">
                <a:solidFill>
                  <a:schemeClr val="dk1"/>
                </a:solidFill>
              </a:rPr>
              <a:t>Human-in-the-loop ETD Improvement Tool</a:t>
            </a:r>
            <a:endParaRPr sz="3300" dirty="0">
              <a:solidFill>
                <a:schemeClr val="dk1"/>
              </a:solidFill>
            </a:endParaRPr>
          </a:p>
        </p:txBody>
      </p:sp>
      <p:pic>
        <p:nvPicPr>
          <p:cNvPr id="222" name="Google Shape;222;p39" descr="Pipeline for the human in the loop improvement tool, listing preprocessing, object detection of page images, correcting labels and bounding boxes, processing ETD elements for XML, the ETD in XML format, and that format rendered in HTML">
            <a:extLst>
              <a:ext uri="{FF2B5EF4-FFF2-40B4-BE49-F238E27FC236}">
                <a16:creationId xmlns:a16="http://schemas.microsoft.com/office/drawing/2014/main" id="{148856D7-5EE3-FA84-7880-EFE9683F4E8D}"/>
              </a:ext>
            </a:extLst>
          </p:cNvPr>
          <p:cNvPicPr preferRelativeResize="0"/>
          <p:nvPr/>
        </p:nvPicPr>
        <p:blipFill>
          <a:blip r:embed="rId3">
            <a:alphaModFix/>
          </a:blip>
          <a:stretch>
            <a:fillRect/>
          </a:stretch>
        </p:blipFill>
        <p:spPr>
          <a:xfrm>
            <a:off x="178724" y="1097281"/>
            <a:ext cx="8721521" cy="6443102"/>
          </a:xfrm>
          <a:prstGeom prst="rect">
            <a:avLst/>
          </a:prstGeom>
          <a:noFill/>
          <a:ln>
            <a:noFill/>
          </a:ln>
        </p:spPr>
      </p:pic>
    </p:spTree>
    <p:extLst>
      <p:ext uri="{BB962C8B-B14F-4D97-AF65-F5344CB8AC3E}">
        <p14:creationId xmlns:p14="http://schemas.microsoft.com/office/powerpoint/2010/main" val="3249099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4DDB8-3054-11A8-F23B-8A741540C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23C7C-EBF2-C0DC-2D3D-BAC3ACBB22BB}"/>
              </a:ext>
            </a:extLst>
          </p:cNvPr>
          <p:cNvSpPr>
            <a:spLocks noGrp="1"/>
          </p:cNvSpPr>
          <p:nvPr>
            <p:ph type="title"/>
          </p:nvPr>
        </p:nvSpPr>
        <p:spPr>
          <a:xfrm>
            <a:off x="265403" y="0"/>
            <a:ext cx="6535731" cy="868428"/>
          </a:xfrm>
        </p:spPr>
        <p:txBody>
          <a:bodyPr/>
          <a:lstStyle/>
          <a:p>
            <a:r>
              <a:rPr lang="en-US" dirty="0"/>
              <a:t>Select Upload Amount</a:t>
            </a:r>
          </a:p>
        </p:txBody>
      </p:sp>
      <p:pic>
        <p:nvPicPr>
          <p:cNvPr id="4" name="Picture 3" descr="Screenshot for the human in the loop improvement tool page to choose upload option for a single page or batch of pages">
            <a:extLst>
              <a:ext uri="{FF2B5EF4-FFF2-40B4-BE49-F238E27FC236}">
                <a16:creationId xmlns:a16="http://schemas.microsoft.com/office/drawing/2014/main" id="{8AA4F63B-0ED8-691A-0970-4FAA9057B1E8}"/>
              </a:ext>
            </a:extLst>
          </p:cNvPr>
          <p:cNvPicPr>
            <a:picLocks noChangeAspect="1"/>
          </p:cNvPicPr>
          <p:nvPr/>
        </p:nvPicPr>
        <p:blipFill>
          <a:blip r:embed="rId2"/>
          <a:stretch>
            <a:fillRect/>
          </a:stretch>
        </p:blipFill>
        <p:spPr>
          <a:xfrm>
            <a:off x="0" y="1201681"/>
            <a:ext cx="7772400" cy="2329117"/>
          </a:xfrm>
          <a:prstGeom prst="rect">
            <a:avLst/>
          </a:prstGeom>
        </p:spPr>
      </p:pic>
    </p:spTree>
    <p:extLst>
      <p:ext uri="{BB962C8B-B14F-4D97-AF65-F5344CB8AC3E}">
        <p14:creationId xmlns:p14="http://schemas.microsoft.com/office/powerpoint/2010/main" val="3033761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E16C-5D91-96BC-B635-3316DFE78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188AB-3A6A-276F-A3E1-0925573B86CD}"/>
              </a:ext>
            </a:extLst>
          </p:cNvPr>
          <p:cNvSpPr>
            <a:spLocks noGrp="1"/>
          </p:cNvSpPr>
          <p:nvPr>
            <p:ph type="title"/>
          </p:nvPr>
        </p:nvSpPr>
        <p:spPr>
          <a:xfrm>
            <a:off x="720329" y="107444"/>
            <a:ext cx="7886700" cy="590825"/>
          </a:xfrm>
        </p:spPr>
        <p:txBody>
          <a:bodyPr/>
          <a:lstStyle/>
          <a:p>
            <a:r>
              <a:rPr lang="en-US" dirty="0"/>
              <a:t>*Acknowledgements</a:t>
            </a:r>
          </a:p>
        </p:txBody>
      </p:sp>
      <p:sp>
        <p:nvSpPr>
          <p:cNvPr id="3" name="Text Placeholder 2">
            <a:extLst>
              <a:ext uri="{FF2B5EF4-FFF2-40B4-BE49-F238E27FC236}">
                <a16:creationId xmlns:a16="http://schemas.microsoft.com/office/drawing/2014/main" id="{64091323-3BC8-3173-D4BE-FCD87691ADCE}"/>
              </a:ext>
            </a:extLst>
          </p:cNvPr>
          <p:cNvSpPr>
            <a:spLocks noGrp="1"/>
          </p:cNvSpPr>
          <p:nvPr>
            <p:ph type="body" idx="1"/>
          </p:nvPr>
        </p:nvSpPr>
        <p:spPr>
          <a:xfrm>
            <a:off x="265889" y="1294251"/>
            <a:ext cx="8634556" cy="3589669"/>
          </a:xfrm>
        </p:spPr>
        <p:txBody>
          <a:bodyPr>
            <a:normAutofit fontScale="92500"/>
          </a:bodyPr>
          <a:lstStyle/>
          <a:p>
            <a:pPr marL="571500" indent="-342900">
              <a:buFont typeface="Arial" panose="020B0604020202020204" pitchFamily="34" charset="0"/>
              <a:buChar char="•"/>
            </a:pPr>
            <a:r>
              <a:rPr lang="en-US" dirty="0"/>
              <a:t>Thesis Committee: Chair: Edward A. Fox</a:t>
            </a:r>
          </a:p>
          <a:p>
            <a:pPr marL="1028700" lvl="1" indent="-342900">
              <a:buFont typeface="Arial" panose="020B0604020202020204" pitchFamily="34" charset="0"/>
              <a:buChar char="•"/>
            </a:pPr>
            <a:r>
              <a:rPr lang="en-US" dirty="0"/>
              <a:t>Members: Sang Won Lee, Yan Chen</a:t>
            </a:r>
          </a:p>
          <a:p>
            <a:pPr marL="571500" indent="-342900">
              <a:buFont typeface="Arial" panose="020B0604020202020204" pitchFamily="34" charset="0"/>
              <a:buChar char="•"/>
            </a:pPr>
            <a:r>
              <a:rPr lang="en-US" dirty="0"/>
              <a:t>Related Funding: Institute of Museum and Library Services (IMLS) LG-256638-OLS-24 and LG-256694-OLS-24</a:t>
            </a:r>
          </a:p>
          <a:p>
            <a:pPr marL="571500" indent="-342900">
              <a:buFont typeface="Arial" panose="020B0604020202020204" pitchFamily="34" charset="0"/>
              <a:buChar char="•"/>
            </a:pPr>
            <a:r>
              <a:rPr lang="en-US" dirty="0"/>
              <a:t>Prior Related Dissertation</a:t>
            </a:r>
          </a:p>
          <a:p>
            <a:pPr marL="1028700" lvl="1" indent="-342900">
              <a:buFont typeface="Arial" panose="020B0604020202020204" pitchFamily="34" charset="0"/>
              <a:buChar char="•"/>
            </a:pPr>
            <a:r>
              <a:rPr lang="en-US" dirty="0"/>
              <a:t>Aman Ahuja. “Analyzing and Navigating Electronic Theses and Dissertations”, PhD defense 12 June 2023, Virginia Tech, Computer Science, with demonstration of HTML results and related user manual, http://</a:t>
            </a:r>
            <a:r>
              <a:rPr lang="en-US" dirty="0" err="1"/>
              <a:t>hdl.handle.net</a:t>
            </a:r>
            <a:r>
              <a:rPr lang="en-US" dirty="0"/>
              <a:t>/10919/115817, winner of 2023 Innovative ETD Award (https://</a:t>
            </a:r>
            <a:r>
              <a:rPr lang="en-US" dirty="0" err="1"/>
              <a:t>www.youtube.com</a:t>
            </a:r>
            <a:r>
              <a:rPr lang="en-US" dirty="0"/>
              <a:t>/</a:t>
            </a:r>
            <a:r>
              <a:rPr lang="en-US" dirty="0" err="1"/>
              <a:t>watch?v</a:t>
            </a:r>
            <a:r>
              <a:rPr lang="en-US" dirty="0"/>
              <a:t>=cvu0hgoy2I0&amp;list=PLkkCGJAzvhIiPSMdnMnr6or6QzUdiLPVT&amp;index=26&amp;pp=</a:t>
            </a:r>
            <a:r>
              <a:rPr lang="en-US" dirty="0" err="1"/>
              <a:t>iAQB</a:t>
            </a:r>
            <a:r>
              <a:rPr lang="en-US" dirty="0"/>
              <a:t>)</a:t>
            </a:r>
          </a:p>
          <a:p>
            <a:endParaRPr lang="en-US" dirty="0"/>
          </a:p>
        </p:txBody>
      </p:sp>
    </p:spTree>
    <p:extLst>
      <p:ext uri="{BB962C8B-B14F-4D97-AF65-F5344CB8AC3E}">
        <p14:creationId xmlns:p14="http://schemas.microsoft.com/office/powerpoint/2010/main" val="632183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C76A-A478-20CF-E391-6CE98840E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DD769-BB9E-D274-34B6-ADD99C6D2577}"/>
              </a:ext>
            </a:extLst>
          </p:cNvPr>
          <p:cNvSpPr>
            <a:spLocks noGrp="1"/>
          </p:cNvSpPr>
          <p:nvPr>
            <p:ph type="title"/>
          </p:nvPr>
        </p:nvSpPr>
        <p:spPr>
          <a:xfrm>
            <a:off x="265403" y="0"/>
            <a:ext cx="6535731" cy="868428"/>
          </a:xfrm>
        </p:spPr>
        <p:txBody>
          <a:bodyPr/>
          <a:lstStyle/>
          <a:p>
            <a:r>
              <a:rPr lang="en-US" dirty="0"/>
              <a:t>Upload PDFs/JPGs</a:t>
            </a:r>
          </a:p>
        </p:txBody>
      </p:sp>
      <p:pic>
        <p:nvPicPr>
          <p:cNvPr id="4" name="Picture 3" descr="Screenshot for the human in the loop improvement tool page to upload PDF or JPEG files that can be dropped or browsed">
            <a:extLst>
              <a:ext uri="{FF2B5EF4-FFF2-40B4-BE49-F238E27FC236}">
                <a16:creationId xmlns:a16="http://schemas.microsoft.com/office/drawing/2014/main" id="{0E408FF8-BCBD-88B2-C461-7F5F27049644}"/>
              </a:ext>
            </a:extLst>
          </p:cNvPr>
          <p:cNvPicPr>
            <a:picLocks noChangeAspect="1"/>
          </p:cNvPicPr>
          <p:nvPr/>
        </p:nvPicPr>
        <p:blipFill>
          <a:blip r:embed="rId2"/>
          <a:stretch>
            <a:fillRect/>
          </a:stretch>
        </p:blipFill>
        <p:spPr>
          <a:xfrm>
            <a:off x="0" y="1056254"/>
            <a:ext cx="7772400" cy="2576342"/>
          </a:xfrm>
          <a:prstGeom prst="rect">
            <a:avLst/>
          </a:prstGeom>
        </p:spPr>
      </p:pic>
    </p:spTree>
    <p:extLst>
      <p:ext uri="{BB962C8B-B14F-4D97-AF65-F5344CB8AC3E}">
        <p14:creationId xmlns:p14="http://schemas.microsoft.com/office/powerpoint/2010/main" val="4197213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B7105-7AF0-293B-6820-7EEA44876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CC866-B9BD-3CDF-6848-92E1DA97468A}"/>
              </a:ext>
            </a:extLst>
          </p:cNvPr>
          <p:cNvSpPr>
            <a:spLocks noGrp="1"/>
          </p:cNvSpPr>
          <p:nvPr>
            <p:ph type="title"/>
          </p:nvPr>
        </p:nvSpPr>
        <p:spPr>
          <a:xfrm>
            <a:off x="265403" y="0"/>
            <a:ext cx="6535731" cy="868428"/>
          </a:xfrm>
        </p:spPr>
        <p:txBody>
          <a:bodyPr/>
          <a:lstStyle/>
          <a:p>
            <a:r>
              <a:rPr lang="en-US" dirty="0"/>
              <a:t>Annotation Page</a:t>
            </a:r>
          </a:p>
        </p:txBody>
      </p:sp>
      <p:pic>
        <p:nvPicPr>
          <p:cNvPr id="4" name="Picture 3" descr="Screenshot for the human in the loop improvement tool page to draw and label bounding boxes, showing a figure and figure caption">
            <a:extLst>
              <a:ext uri="{FF2B5EF4-FFF2-40B4-BE49-F238E27FC236}">
                <a16:creationId xmlns:a16="http://schemas.microsoft.com/office/drawing/2014/main" id="{95548F3D-B4E7-0688-20C5-3ED2F1AAC9D0}"/>
              </a:ext>
            </a:extLst>
          </p:cNvPr>
          <p:cNvPicPr>
            <a:picLocks noChangeAspect="1"/>
          </p:cNvPicPr>
          <p:nvPr/>
        </p:nvPicPr>
        <p:blipFill>
          <a:blip r:embed="rId2"/>
          <a:stretch>
            <a:fillRect/>
          </a:stretch>
        </p:blipFill>
        <p:spPr>
          <a:xfrm>
            <a:off x="395785" y="683569"/>
            <a:ext cx="7433481" cy="4416150"/>
          </a:xfrm>
          <a:prstGeom prst="rect">
            <a:avLst/>
          </a:prstGeom>
        </p:spPr>
      </p:pic>
    </p:spTree>
    <p:extLst>
      <p:ext uri="{BB962C8B-B14F-4D97-AF65-F5344CB8AC3E}">
        <p14:creationId xmlns:p14="http://schemas.microsoft.com/office/powerpoint/2010/main" val="4198612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of the ETD browser visualizing an ETD. The left panel is a hierarchical outline with indents. The center panel shows the corresponding document text from XML for a screen reader. The right panel shows corresponding PDF pages.">
            <a:extLst>
              <a:ext uri="{FF2B5EF4-FFF2-40B4-BE49-F238E27FC236}">
                <a16:creationId xmlns:a16="http://schemas.microsoft.com/office/drawing/2014/main" id="{ACC2F2F7-C7B1-CF9C-5832-8D87FFF19DFF}"/>
              </a:ext>
            </a:extLst>
          </p:cNvPr>
          <p:cNvPicPr>
            <a:picLocks noChangeAspect="1"/>
          </p:cNvPicPr>
          <p:nvPr/>
        </p:nvPicPr>
        <p:blipFill>
          <a:blip r:embed="rId2"/>
          <a:stretch>
            <a:fillRect/>
          </a:stretch>
        </p:blipFill>
        <p:spPr>
          <a:xfrm>
            <a:off x="172791" y="677839"/>
            <a:ext cx="7772400" cy="4384987"/>
          </a:xfrm>
          <a:prstGeom prst="rect">
            <a:avLst/>
          </a:prstGeom>
        </p:spPr>
      </p:pic>
      <p:sp>
        <p:nvSpPr>
          <p:cNvPr id="7" name="Title 1">
            <a:extLst>
              <a:ext uri="{FF2B5EF4-FFF2-40B4-BE49-F238E27FC236}">
                <a16:creationId xmlns:a16="http://schemas.microsoft.com/office/drawing/2014/main" id="{A614D0DE-EE13-B453-547D-9EA4973EADD0}"/>
              </a:ext>
            </a:extLst>
          </p:cNvPr>
          <p:cNvSpPr>
            <a:spLocks noGrp="1"/>
          </p:cNvSpPr>
          <p:nvPr>
            <p:ph type="title"/>
          </p:nvPr>
        </p:nvSpPr>
        <p:spPr>
          <a:xfrm>
            <a:off x="265403" y="0"/>
            <a:ext cx="6535731" cy="868428"/>
          </a:xfrm>
        </p:spPr>
        <p:txBody>
          <a:bodyPr/>
          <a:lstStyle/>
          <a:p>
            <a:r>
              <a:rPr lang="en-US" dirty="0"/>
              <a:t>Visualize with ETD Browser</a:t>
            </a:r>
          </a:p>
        </p:txBody>
      </p:sp>
    </p:spTree>
    <p:extLst>
      <p:ext uri="{BB962C8B-B14F-4D97-AF65-F5344CB8AC3E}">
        <p14:creationId xmlns:p14="http://schemas.microsoft.com/office/powerpoint/2010/main" val="88748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FAF81-ADFE-9BCF-881C-6FFBBF3137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9E7AE-1D55-6F76-6E15-371E9A0B3692}"/>
              </a:ext>
            </a:extLst>
          </p:cNvPr>
          <p:cNvSpPr>
            <a:spLocks noGrp="1"/>
          </p:cNvSpPr>
          <p:nvPr>
            <p:ph type="title"/>
          </p:nvPr>
        </p:nvSpPr>
        <p:spPr>
          <a:xfrm>
            <a:off x="265403" y="0"/>
            <a:ext cx="6535731" cy="868428"/>
          </a:xfrm>
        </p:spPr>
        <p:txBody>
          <a:bodyPr/>
          <a:lstStyle/>
          <a:p>
            <a:r>
              <a:rPr lang="en-US" dirty="0"/>
              <a:t>Download for Post-processing</a:t>
            </a:r>
          </a:p>
        </p:txBody>
      </p:sp>
      <p:pic>
        <p:nvPicPr>
          <p:cNvPr id="4" name="Picture 3" descr="Screenshot for the human in the loop improvement tool page to download for model training, including split and format options">
            <a:extLst>
              <a:ext uri="{FF2B5EF4-FFF2-40B4-BE49-F238E27FC236}">
                <a16:creationId xmlns:a16="http://schemas.microsoft.com/office/drawing/2014/main" id="{79136F9B-D853-07AA-EAD6-AF27D60EC27D}"/>
              </a:ext>
            </a:extLst>
          </p:cNvPr>
          <p:cNvPicPr>
            <a:picLocks noChangeAspect="1"/>
          </p:cNvPicPr>
          <p:nvPr/>
        </p:nvPicPr>
        <p:blipFill>
          <a:blip r:embed="rId2"/>
          <a:stretch>
            <a:fillRect/>
          </a:stretch>
        </p:blipFill>
        <p:spPr>
          <a:xfrm>
            <a:off x="0" y="1342004"/>
            <a:ext cx="7772400" cy="2090567"/>
          </a:xfrm>
          <a:prstGeom prst="rect">
            <a:avLst/>
          </a:prstGeom>
        </p:spPr>
      </p:pic>
    </p:spTree>
    <p:extLst>
      <p:ext uri="{BB962C8B-B14F-4D97-AF65-F5344CB8AC3E}">
        <p14:creationId xmlns:p14="http://schemas.microsoft.com/office/powerpoint/2010/main" val="3763257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E8DE2-929F-CE9D-7A3E-0FB7FEE85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03AFBE-1C02-B482-1BFD-2B68F5F3439E}"/>
              </a:ext>
            </a:extLst>
          </p:cNvPr>
          <p:cNvSpPr>
            <a:spLocks noGrp="1"/>
          </p:cNvSpPr>
          <p:nvPr>
            <p:ph type="title"/>
          </p:nvPr>
        </p:nvSpPr>
        <p:spPr>
          <a:xfrm>
            <a:off x="720329" y="0"/>
            <a:ext cx="7886700" cy="1155031"/>
          </a:xfrm>
        </p:spPr>
        <p:txBody>
          <a:bodyPr/>
          <a:lstStyle/>
          <a:p>
            <a:r>
              <a:rPr lang="en-US" dirty="0"/>
              <a:t>*User Study</a:t>
            </a:r>
          </a:p>
        </p:txBody>
      </p:sp>
      <p:sp>
        <p:nvSpPr>
          <p:cNvPr id="3" name="Text Placeholder 2">
            <a:extLst>
              <a:ext uri="{FF2B5EF4-FFF2-40B4-BE49-F238E27FC236}">
                <a16:creationId xmlns:a16="http://schemas.microsoft.com/office/drawing/2014/main" id="{C807C930-7933-9504-E04C-577C28C8242D}"/>
              </a:ext>
            </a:extLst>
          </p:cNvPr>
          <p:cNvSpPr>
            <a:spLocks noGrp="1"/>
          </p:cNvSpPr>
          <p:nvPr>
            <p:ph type="body" idx="1"/>
          </p:nvPr>
        </p:nvSpPr>
        <p:spPr>
          <a:xfrm>
            <a:off x="720329" y="1348978"/>
            <a:ext cx="7783591" cy="3573542"/>
          </a:xfrm>
        </p:spPr>
        <p:txBody>
          <a:bodyPr>
            <a:normAutofit/>
          </a:bodyPr>
          <a:lstStyle/>
          <a:p>
            <a:pPr marL="571500" indent="-342900">
              <a:buFont typeface="Arial" panose="020B0604020202020204" pitchFamily="34" charset="0"/>
              <a:buChar char="•"/>
            </a:pPr>
            <a:r>
              <a:rPr lang="en-US" dirty="0"/>
              <a:t>Hypotheses</a:t>
            </a:r>
          </a:p>
          <a:p>
            <a:pPr marL="571500" indent="-342900">
              <a:buFont typeface="Arial" panose="020B0604020202020204" pitchFamily="34" charset="0"/>
              <a:buChar char="•"/>
            </a:pPr>
            <a:r>
              <a:rPr lang="en-US" dirty="0"/>
              <a:t>Study Design</a:t>
            </a:r>
          </a:p>
          <a:p>
            <a:pPr marL="571500" indent="-342900">
              <a:buFont typeface="Arial" panose="020B0604020202020204" pitchFamily="34" charset="0"/>
              <a:buChar char="•"/>
            </a:pPr>
            <a:r>
              <a:rPr lang="en-US" dirty="0"/>
              <a:t>Study Setting</a:t>
            </a:r>
          </a:p>
          <a:p>
            <a:pPr marL="571500" indent="-342900">
              <a:buFont typeface="Arial" panose="020B0604020202020204" pitchFamily="34" charset="0"/>
              <a:buChar char="•"/>
            </a:pPr>
            <a:r>
              <a:rPr lang="en-US" dirty="0"/>
              <a:t>Overall Results</a:t>
            </a:r>
          </a:p>
          <a:p>
            <a:pPr marL="571500" indent="-342900">
              <a:buFont typeface="Arial" panose="020B0604020202020204" pitchFamily="34" charset="0"/>
              <a:buChar char="•"/>
            </a:pPr>
            <a:r>
              <a:rPr lang="en-US" dirty="0"/>
              <a:t>Hypotheses and Related Results</a:t>
            </a:r>
          </a:p>
          <a:p>
            <a:pPr marL="571500" indent="-342900">
              <a:buFont typeface="Arial" panose="020B0604020202020204" pitchFamily="34" charset="0"/>
              <a:buChar char="•"/>
            </a:pPr>
            <a:r>
              <a:rPr lang="en-US" dirty="0"/>
              <a:t>Limitations</a:t>
            </a:r>
          </a:p>
          <a:p>
            <a:pPr marL="571500" indent="-342900">
              <a:buFont typeface="Arial" panose="020B0604020202020204" pitchFamily="34" charset="0"/>
              <a:buChar char="•"/>
            </a:pPr>
            <a:r>
              <a:rPr lang="en-US" dirty="0"/>
              <a:t>Future Work</a:t>
            </a:r>
          </a:p>
        </p:txBody>
      </p:sp>
    </p:spTree>
    <p:extLst>
      <p:ext uri="{BB962C8B-B14F-4D97-AF65-F5344CB8AC3E}">
        <p14:creationId xmlns:p14="http://schemas.microsoft.com/office/powerpoint/2010/main" val="2702294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0"/>
        <p:cNvGrpSpPr/>
        <p:nvPr/>
      </p:nvGrpSpPr>
      <p:grpSpPr>
        <a:xfrm>
          <a:off x="0" y="0"/>
          <a:ext cx="0" cy="0"/>
          <a:chOff x="0" y="0"/>
          <a:chExt cx="0" cy="0"/>
        </a:xfrm>
      </p:grpSpPr>
      <p:sp>
        <p:nvSpPr>
          <p:cNvPr id="251" name="Google Shape;251;p44"/>
          <p:cNvSpPr txBox="1">
            <a:spLocks noGrp="1"/>
          </p:cNvSpPr>
          <p:nvPr>
            <p:ph type="title"/>
          </p:nvPr>
        </p:nvSpPr>
        <p:spPr>
          <a:xfrm>
            <a:off x="720518" y="0"/>
            <a:ext cx="7344767" cy="78208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2"/>
              </a:buClr>
              <a:buSzPts val="3300"/>
              <a:buNone/>
            </a:pPr>
            <a:r>
              <a:rPr lang="en" sz="3300" dirty="0">
                <a:solidFill>
                  <a:srgbClr val="3A3C3D"/>
                </a:solidFill>
              </a:rPr>
              <a:t>Hypotheses</a:t>
            </a:r>
            <a:endParaRPr dirty="0"/>
          </a:p>
        </p:txBody>
      </p:sp>
      <p:sp>
        <p:nvSpPr>
          <p:cNvPr id="252" name="Google Shape;252;p44"/>
          <p:cNvSpPr txBox="1">
            <a:spLocks noGrp="1"/>
          </p:cNvSpPr>
          <p:nvPr>
            <p:ph type="body" idx="2"/>
          </p:nvPr>
        </p:nvSpPr>
        <p:spPr>
          <a:xfrm>
            <a:off x="271776" y="3397999"/>
            <a:ext cx="2849100" cy="4083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rgbClr val="000000"/>
              </a:buClr>
              <a:buSzPts val="1800"/>
              <a:buNone/>
            </a:pPr>
            <a:r>
              <a:rPr lang="en" sz="1500" dirty="0">
                <a:solidFill>
                  <a:srgbClr val="3A3C3D"/>
                </a:solidFill>
              </a:rPr>
              <a:t>Manual correction will lead to the identification of many problems with the current system and its object detection model.</a:t>
            </a:r>
            <a:endParaRPr sz="1500" dirty="0">
              <a:solidFill>
                <a:srgbClr val="000000"/>
              </a:solidFill>
            </a:endParaRPr>
          </a:p>
        </p:txBody>
      </p:sp>
      <p:sp>
        <p:nvSpPr>
          <p:cNvPr id="253" name="Google Shape;253;p44"/>
          <p:cNvSpPr/>
          <p:nvPr/>
        </p:nvSpPr>
        <p:spPr>
          <a:xfrm>
            <a:off x="839113" y="1483901"/>
            <a:ext cx="1714500" cy="1714500"/>
          </a:xfrm>
          <a:prstGeom prst="ellipse">
            <a:avLst/>
          </a:prstGeom>
          <a:solidFill>
            <a:srgbClr val="EDEDE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accent2"/>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54" name="Google Shape;254;p44"/>
          <p:cNvSpPr/>
          <p:nvPr/>
        </p:nvSpPr>
        <p:spPr>
          <a:xfrm>
            <a:off x="770533" y="1415321"/>
            <a:ext cx="1851600" cy="1851600"/>
          </a:xfrm>
          <a:prstGeom prst="ellipse">
            <a:avLst/>
          </a:prstGeom>
          <a:noFill/>
          <a:ln w="9525" cap="flat" cmpd="sng">
            <a:solidFill>
              <a:schemeClr val="accent2"/>
            </a:solidFill>
            <a:prstDash val="dash"/>
            <a:miter lim="800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accent2"/>
              </a:buClr>
              <a:buSzPts val="1400"/>
              <a:buFont typeface="Calibri"/>
              <a:buNone/>
            </a:pPr>
            <a:endParaRPr sz="1400" b="0" i="0" u="none" strike="noStrike" cap="none">
              <a:solidFill>
                <a:schemeClr val="accent1"/>
              </a:solidFill>
              <a:latin typeface="Arial"/>
              <a:ea typeface="Arial"/>
              <a:cs typeface="Arial"/>
              <a:sym typeface="Arial"/>
            </a:endParaRPr>
          </a:p>
        </p:txBody>
      </p:sp>
      <p:pic>
        <p:nvPicPr>
          <p:cNvPr id="255" name="Google Shape;255;p44" descr="Icon of three generic heads with the middle head wearing a tie"/>
          <p:cNvPicPr preferRelativeResize="0"/>
          <p:nvPr/>
        </p:nvPicPr>
        <p:blipFill rotWithShape="1">
          <a:blip r:embed="rId3">
            <a:alphaModFix/>
          </a:blip>
          <a:srcRect/>
          <a:stretch/>
        </p:blipFill>
        <p:spPr>
          <a:xfrm>
            <a:off x="819911" y="1715779"/>
            <a:ext cx="1761527" cy="1172326"/>
          </a:xfrm>
          <a:prstGeom prst="rect">
            <a:avLst/>
          </a:prstGeom>
          <a:noFill/>
          <a:ln>
            <a:noFill/>
          </a:ln>
        </p:spPr>
      </p:pic>
      <p:sp>
        <p:nvSpPr>
          <p:cNvPr id="256" name="Google Shape;256;p44"/>
          <p:cNvSpPr txBox="1">
            <a:spLocks noGrp="1"/>
          </p:cNvSpPr>
          <p:nvPr>
            <p:ph type="body" idx="4294967295"/>
          </p:nvPr>
        </p:nvSpPr>
        <p:spPr>
          <a:xfrm>
            <a:off x="3147417" y="3398005"/>
            <a:ext cx="2849100" cy="7524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rgbClr val="000000"/>
              </a:buClr>
              <a:buSzPts val="1530"/>
              <a:buNone/>
            </a:pPr>
            <a:r>
              <a:rPr lang="en" sz="1530" dirty="0">
                <a:solidFill>
                  <a:srgbClr val="3A3C3D"/>
                </a:solidFill>
                <a:latin typeface="Arial"/>
                <a:ea typeface="Arial"/>
                <a:cs typeface="Arial"/>
                <a:sym typeface="Arial"/>
              </a:rPr>
              <a:t>Higher user satisfaction scores will be positively correlated with perceived ease of use.</a:t>
            </a:r>
            <a:endParaRPr sz="1530" dirty="0">
              <a:solidFill>
                <a:srgbClr val="000000"/>
              </a:solidFill>
              <a:latin typeface="Arial"/>
              <a:ea typeface="Arial"/>
              <a:cs typeface="Arial"/>
              <a:sym typeface="Arial"/>
            </a:endParaRPr>
          </a:p>
        </p:txBody>
      </p:sp>
      <p:sp>
        <p:nvSpPr>
          <p:cNvPr id="257" name="Google Shape;257;p44"/>
          <p:cNvSpPr/>
          <p:nvPr/>
        </p:nvSpPr>
        <p:spPr>
          <a:xfrm>
            <a:off x="3714750" y="1518668"/>
            <a:ext cx="1714500" cy="1714500"/>
          </a:xfrm>
          <a:prstGeom prst="ellipse">
            <a:avLst/>
          </a:prstGeom>
          <a:solidFill>
            <a:srgbClr val="EDEDE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accent2"/>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58" name="Google Shape;258;p44"/>
          <p:cNvSpPr/>
          <p:nvPr/>
        </p:nvSpPr>
        <p:spPr>
          <a:xfrm>
            <a:off x="3646170" y="1450088"/>
            <a:ext cx="1851600" cy="1851600"/>
          </a:xfrm>
          <a:prstGeom prst="ellipse">
            <a:avLst/>
          </a:prstGeom>
          <a:noFill/>
          <a:ln w="9525" cap="flat" cmpd="sng">
            <a:solidFill>
              <a:schemeClr val="accent2"/>
            </a:solidFill>
            <a:prstDash val="dash"/>
            <a:miter lim="800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accent2"/>
              </a:buClr>
              <a:buSzPts val="1400"/>
              <a:buFont typeface="Calibri"/>
              <a:buNone/>
            </a:pPr>
            <a:endParaRPr sz="1400" b="0" i="0" u="none" strike="noStrike" cap="none">
              <a:solidFill>
                <a:schemeClr val="accent1"/>
              </a:solidFill>
              <a:latin typeface="Arial"/>
              <a:ea typeface="Arial"/>
              <a:cs typeface="Arial"/>
              <a:sym typeface="Arial"/>
            </a:endParaRPr>
          </a:p>
        </p:txBody>
      </p:sp>
      <p:pic>
        <p:nvPicPr>
          <p:cNvPr id="259" name="Google Shape;259;p44" descr="Icon of a person climbing increasing height step facing to the left"/>
          <p:cNvPicPr preferRelativeResize="0"/>
          <p:nvPr/>
        </p:nvPicPr>
        <p:blipFill rotWithShape="1">
          <a:blip r:embed="rId4">
            <a:alphaModFix/>
          </a:blip>
          <a:srcRect/>
          <a:stretch/>
        </p:blipFill>
        <p:spPr>
          <a:xfrm>
            <a:off x="4067723" y="1800071"/>
            <a:ext cx="1008554" cy="1008554"/>
          </a:xfrm>
          <a:prstGeom prst="rect">
            <a:avLst/>
          </a:prstGeom>
          <a:noFill/>
          <a:ln>
            <a:noFill/>
          </a:ln>
        </p:spPr>
      </p:pic>
      <p:sp>
        <p:nvSpPr>
          <p:cNvPr id="260" name="Google Shape;260;p44"/>
          <p:cNvSpPr txBox="1">
            <a:spLocks noGrp="1"/>
          </p:cNvSpPr>
          <p:nvPr>
            <p:ph type="body" idx="4294967295"/>
          </p:nvPr>
        </p:nvSpPr>
        <p:spPr>
          <a:xfrm>
            <a:off x="6366579" y="3434303"/>
            <a:ext cx="2162100" cy="6798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rgbClr val="000000"/>
              </a:buClr>
              <a:buSzPts val="1125"/>
              <a:buNone/>
            </a:pPr>
            <a:r>
              <a:rPr lang="en" sz="1525" dirty="0">
                <a:solidFill>
                  <a:srgbClr val="3A3C3D"/>
                </a:solidFill>
                <a:latin typeface="Arial"/>
                <a:ea typeface="Arial"/>
                <a:cs typeface="Arial"/>
                <a:sym typeface="Arial"/>
              </a:rPr>
              <a:t>Users with more significant academic experience and domain-specific knowledge will perform better at our task.</a:t>
            </a:r>
            <a:endParaRPr sz="1525" dirty="0">
              <a:solidFill>
                <a:srgbClr val="000000"/>
              </a:solidFill>
              <a:latin typeface="Arial"/>
              <a:ea typeface="Arial"/>
              <a:cs typeface="Arial"/>
              <a:sym typeface="Arial"/>
            </a:endParaRPr>
          </a:p>
        </p:txBody>
      </p:sp>
      <p:sp>
        <p:nvSpPr>
          <p:cNvPr id="261" name="Google Shape;261;p44" descr="Academic building"/>
          <p:cNvSpPr/>
          <p:nvPr/>
        </p:nvSpPr>
        <p:spPr>
          <a:xfrm>
            <a:off x="6590387" y="1483901"/>
            <a:ext cx="1714500" cy="1714500"/>
          </a:xfrm>
          <a:prstGeom prst="ellipse">
            <a:avLst/>
          </a:prstGeom>
          <a:solidFill>
            <a:srgbClr val="EDEDED"/>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accent2"/>
              </a:buClr>
              <a:buSzPts val="1400"/>
              <a:buFont typeface="Calibri"/>
              <a:buNone/>
            </a:pPr>
            <a:endParaRPr sz="1400" b="0" i="0" u="none" strike="noStrike" cap="none">
              <a:solidFill>
                <a:schemeClr val="accent1"/>
              </a:solidFill>
              <a:latin typeface="Arial"/>
              <a:ea typeface="Arial"/>
              <a:cs typeface="Arial"/>
              <a:sym typeface="Arial"/>
            </a:endParaRPr>
          </a:p>
        </p:txBody>
      </p:sp>
      <p:sp>
        <p:nvSpPr>
          <p:cNvPr id="262" name="Google Shape;262;p44"/>
          <p:cNvSpPr/>
          <p:nvPr/>
        </p:nvSpPr>
        <p:spPr>
          <a:xfrm>
            <a:off x="6521807" y="1415321"/>
            <a:ext cx="1851600" cy="1851600"/>
          </a:xfrm>
          <a:prstGeom prst="ellipse">
            <a:avLst/>
          </a:prstGeom>
          <a:noFill/>
          <a:ln w="9525" cap="flat" cmpd="sng">
            <a:solidFill>
              <a:schemeClr val="accent2"/>
            </a:solidFill>
            <a:prstDash val="dash"/>
            <a:miter lim="800000"/>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accent2"/>
              </a:buClr>
              <a:buSzPts val="1400"/>
              <a:buFont typeface="Calibri"/>
              <a:buNone/>
            </a:pPr>
            <a:endParaRPr sz="1400" b="0" i="0" u="none" strike="noStrike" cap="none">
              <a:solidFill>
                <a:schemeClr val="accent1"/>
              </a:solidFill>
              <a:latin typeface="Arial"/>
              <a:ea typeface="Arial"/>
              <a:cs typeface="Arial"/>
              <a:sym typeface="Arial"/>
            </a:endParaRPr>
          </a:p>
        </p:txBody>
      </p:sp>
      <p:pic>
        <p:nvPicPr>
          <p:cNvPr id="263" name="Google Shape;263;p44" descr="Icon of an office building"/>
          <p:cNvPicPr preferRelativeResize="0"/>
          <p:nvPr/>
        </p:nvPicPr>
        <p:blipFill rotWithShape="1">
          <a:blip r:embed="rId5">
            <a:alphaModFix/>
          </a:blip>
          <a:srcRect/>
          <a:stretch/>
        </p:blipFill>
        <p:spPr>
          <a:xfrm>
            <a:off x="6977802" y="1951531"/>
            <a:ext cx="939671" cy="77923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58828-5FE1-DBA0-3326-E18AEF208425}"/>
              </a:ext>
            </a:extLst>
          </p:cNvPr>
          <p:cNvSpPr>
            <a:spLocks noGrp="1"/>
          </p:cNvSpPr>
          <p:nvPr>
            <p:ph type="title"/>
          </p:nvPr>
        </p:nvSpPr>
        <p:spPr>
          <a:xfrm>
            <a:off x="720329" y="0"/>
            <a:ext cx="7886700" cy="1155031"/>
          </a:xfrm>
        </p:spPr>
        <p:txBody>
          <a:bodyPr/>
          <a:lstStyle/>
          <a:p>
            <a:r>
              <a:rPr lang="en-US" dirty="0"/>
              <a:t>Study Design</a:t>
            </a:r>
          </a:p>
        </p:txBody>
      </p:sp>
      <p:grpSp>
        <p:nvGrpSpPr>
          <p:cNvPr id="5" name="Google Shape;271;p45" descr="Right panel about post-survey which collects feedback using a Likert scale">
            <a:extLst>
              <a:ext uri="{FF2B5EF4-FFF2-40B4-BE49-F238E27FC236}">
                <a16:creationId xmlns:a16="http://schemas.microsoft.com/office/drawing/2014/main" id="{00584690-9D40-5C2B-667D-04458706B806}"/>
              </a:ext>
            </a:extLst>
          </p:cNvPr>
          <p:cNvGrpSpPr/>
          <p:nvPr/>
        </p:nvGrpSpPr>
        <p:grpSpPr>
          <a:xfrm>
            <a:off x="5666235" y="1189775"/>
            <a:ext cx="3271781" cy="3483050"/>
            <a:chOff x="5632317" y="1189775"/>
            <a:chExt cx="3305700" cy="3483050"/>
          </a:xfrm>
        </p:grpSpPr>
        <p:sp>
          <p:nvSpPr>
            <p:cNvPr id="6" name="Google Shape;272;p45">
              <a:extLst>
                <a:ext uri="{FF2B5EF4-FFF2-40B4-BE49-F238E27FC236}">
                  <a16:creationId xmlns:a16="http://schemas.microsoft.com/office/drawing/2014/main" id="{F9C11AF9-DD98-8D66-7EDC-FAFC6B88F1F9}"/>
                </a:ext>
              </a:extLst>
            </p:cNvPr>
            <p:cNvSpPr/>
            <p:nvPr/>
          </p:nvSpPr>
          <p:spPr>
            <a:xfrm>
              <a:off x="5632317" y="1189775"/>
              <a:ext cx="3305700" cy="669000"/>
            </a:xfrm>
            <a:prstGeom prst="chevron">
              <a:avLst>
                <a:gd name="adj" fmla="val 50000"/>
              </a:avLst>
            </a:prstGeom>
            <a:solidFill>
              <a:srgbClr val="D837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Post-Survey</a:t>
              </a:r>
              <a:endParaRPr>
                <a:solidFill>
                  <a:srgbClr val="FFFFFF"/>
                </a:solidFill>
                <a:latin typeface="Roboto"/>
                <a:ea typeface="Roboto"/>
                <a:cs typeface="Roboto"/>
                <a:sym typeface="Roboto"/>
              </a:endParaRPr>
            </a:p>
          </p:txBody>
        </p:sp>
        <p:sp>
          <p:nvSpPr>
            <p:cNvPr id="7" name="Google Shape;273;p45">
              <a:extLst>
                <a:ext uri="{FF2B5EF4-FFF2-40B4-BE49-F238E27FC236}">
                  <a16:creationId xmlns:a16="http://schemas.microsoft.com/office/drawing/2014/main" id="{612CFD32-EA4D-6F2E-F8C0-5785F37D7F9C}"/>
                </a:ext>
              </a:extLst>
            </p:cNvPr>
            <p:cNvSpPr txBox="1"/>
            <p:nvPr/>
          </p:nvSpPr>
          <p:spPr>
            <a:xfrm>
              <a:off x="6167063" y="2057125"/>
              <a:ext cx="2236200" cy="2615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Roboto"/>
                <a:buChar char="●"/>
              </a:pPr>
              <a:r>
                <a:rPr lang="en" sz="1200">
                  <a:latin typeface="Roboto"/>
                  <a:ea typeface="Roboto"/>
                  <a:cs typeface="Roboto"/>
                  <a:sym typeface="Roboto"/>
                </a:rPr>
                <a:t>Ratings of Usability via Likert scale</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a:latin typeface="Roboto"/>
                  <a:ea typeface="Roboto"/>
                  <a:cs typeface="Roboto"/>
                  <a:sym typeface="Roboto"/>
                </a:rPr>
                <a:t>Feedback</a:t>
              </a:r>
              <a:endParaRPr sz="1200">
                <a:latin typeface="Roboto"/>
                <a:ea typeface="Roboto"/>
                <a:cs typeface="Roboto"/>
                <a:sym typeface="Roboto"/>
              </a:endParaRPr>
            </a:p>
          </p:txBody>
        </p:sp>
      </p:grpSp>
      <p:grpSp>
        <p:nvGrpSpPr>
          <p:cNvPr id="8" name="Google Shape;274;p45" descr="Left panel showing demographic information including gender, academic status, major, and familiarity with ETDs">
            <a:extLst>
              <a:ext uri="{FF2B5EF4-FFF2-40B4-BE49-F238E27FC236}">
                <a16:creationId xmlns:a16="http://schemas.microsoft.com/office/drawing/2014/main" id="{9DDC68DB-6E07-9C61-3BA2-AB05D986E5F1}"/>
              </a:ext>
            </a:extLst>
          </p:cNvPr>
          <p:cNvGrpSpPr/>
          <p:nvPr/>
        </p:nvGrpSpPr>
        <p:grpSpPr>
          <a:xfrm>
            <a:off x="36394" y="1189989"/>
            <a:ext cx="3510506" cy="3482836"/>
            <a:chOff x="0" y="1189989"/>
            <a:chExt cx="3546900" cy="3482836"/>
          </a:xfrm>
        </p:grpSpPr>
        <p:sp>
          <p:nvSpPr>
            <p:cNvPr id="9" name="Google Shape;275;p45">
              <a:extLst>
                <a:ext uri="{FF2B5EF4-FFF2-40B4-BE49-F238E27FC236}">
                  <a16:creationId xmlns:a16="http://schemas.microsoft.com/office/drawing/2014/main" id="{C261B70A-C1B3-9EEB-CD94-1E2416F23670}"/>
                </a:ext>
              </a:extLst>
            </p:cNvPr>
            <p:cNvSpPr/>
            <p:nvPr/>
          </p:nvSpPr>
          <p:spPr>
            <a:xfrm>
              <a:off x="0" y="1189989"/>
              <a:ext cx="3546900" cy="669000"/>
            </a:xfrm>
            <a:prstGeom prst="homePlate">
              <a:avLst>
                <a:gd name="adj" fmla="val 50000"/>
              </a:avLst>
            </a:prstGeom>
            <a:solidFill>
              <a:srgbClr val="801F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latin typeface="Roboto"/>
                  <a:ea typeface="Roboto"/>
                  <a:cs typeface="Roboto"/>
                  <a:sym typeface="Roboto"/>
                </a:rPr>
                <a:t>Demographics</a:t>
              </a:r>
              <a:endParaRPr dirty="0">
                <a:solidFill>
                  <a:srgbClr val="FFFFFF"/>
                </a:solidFill>
                <a:latin typeface="Roboto"/>
                <a:ea typeface="Roboto"/>
                <a:cs typeface="Roboto"/>
                <a:sym typeface="Roboto"/>
              </a:endParaRPr>
            </a:p>
          </p:txBody>
        </p:sp>
        <p:sp>
          <p:nvSpPr>
            <p:cNvPr id="10" name="Google Shape;276;p45">
              <a:extLst>
                <a:ext uri="{FF2B5EF4-FFF2-40B4-BE49-F238E27FC236}">
                  <a16:creationId xmlns:a16="http://schemas.microsoft.com/office/drawing/2014/main" id="{A9754A87-F051-ACE4-3AA5-6E91B4D55329}"/>
                </a:ext>
              </a:extLst>
            </p:cNvPr>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Gender</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Academic Status</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Major</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Familiarity of ETDs </a:t>
              </a:r>
              <a:endParaRPr sz="1200" dirty="0">
                <a:latin typeface="Roboto"/>
                <a:ea typeface="Roboto"/>
                <a:cs typeface="Roboto"/>
                <a:sym typeface="Roboto"/>
              </a:endParaRPr>
            </a:p>
          </p:txBody>
        </p:sp>
      </p:grpSp>
      <p:grpSp>
        <p:nvGrpSpPr>
          <p:cNvPr id="11" name="Google Shape;277;p45">
            <a:extLst>
              <a:ext uri="{FF2B5EF4-FFF2-40B4-BE49-F238E27FC236}">
                <a16:creationId xmlns:a16="http://schemas.microsoft.com/office/drawing/2014/main" id="{C0ABD350-C02B-03C3-000D-D9494FB56E30}"/>
              </a:ext>
            </a:extLst>
          </p:cNvPr>
          <p:cNvGrpSpPr/>
          <p:nvPr/>
        </p:nvGrpSpPr>
        <p:grpSpPr>
          <a:xfrm>
            <a:off x="2978122" y="1189775"/>
            <a:ext cx="3271781" cy="3483050"/>
            <a:chOff x="2944204" y="1189775"/>
            <a:chExt cx="3305700" cy="3483050"/>
          </a:xfrm>
        </p:grpSpPr>
        <p:sp>
          <p:nvSpPr>
            <p:cNvPr id="12" name="Google Shape;278;p45">
              <a:extLst>
                <a:ext uri="{FF2B5EF4-FFF2-40B4-BE49-F238E27FC236}">
                  <a16:creationId xmlns:a16="http://schemas.microsoft.com/office/drawing/2014/main" id="{3037AAD0-E043-0649-A844-2D683AC07008}"/>
                </a:ext>
              </a:extLst>
            </p:cNvPr>
            <p:cNvSpPr/>
            <p:nvPr/>
          </p:nvSpPr>
          <p:spPr>
            <a:xfrm>
              <a:off x="2944204" y="1189775"/>
              <a:ext cx="3305700" cy="669000"/>
            </a:xfrm>
            <a:prstGeom prst="chevron">
              <a:avLst>
                <a:gd name="adj" fmla="val 50000"/>
              </a:avLst>
            </a:prstGeom>
            <a:solidFill>
              <a:srgbClr val="B02B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Annotation</a:t>
              </a:r>
              <a:endParaRPr>
                <a:solidFill>
                  <a:srgbClr val="FFFFFF"/>
                </a:solidFill>
                <a:latin typeface="Roboto"/>
                <a:ea typeface="Roboto"/>
                <a:cs typeface="Roboto"/>
                <a:sym typeface="Roboto"/>
              </a:endParaRPr>
            </a:p>
          </p:txBody>
        </p:sp>
        <p:sp>
          <p:nvSpPr>
            <p:cNvPr id="13" name="Google Shape;279;p45">
              <a:extLst>
                <a:ext uri="{FF2B5EF4-FFF2-40B4-BE49-F238E27FC236}">
                  <a16:creationId xmlns:a16="http://schemas.microsoft.com/office/drawing/2014/main" id="{E3B99C38-66B5-B301-1AA0-6ABB188C805B}"/>
                </a:ext>
              </a:extLst>
            </p:cNvPr>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Roboto"/>
                <a:buChar char="●"/>
              </a:pPr>
              <a:r>
                <a:rPr lang="en" sz="1200">
                  <a:latin typeface="Roboto"/>
                  <a:ea typeface="Roboto"/>
                  <a:cs typeface="Roboto"/>
                  <a:sym typeface="Roboto"/>
                </a:rPr>
                <a:t>Time spent to annotate 4 ETDs</a:t>
              </a:r>
              <a:endParaRPr sz="120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a:latin typeface="Roboto"/>
                  <a:ea typeface="Roboto"/>
                  <a:cs typeface="Roboto"/>
                  <a:sym typeface="Roboto"/>
                </a:rPr>
                <a:t>Number of </a:t>
              </a:r>
              <a:r>
                <a:rPr lang="en" sz="1200" b="1">
                  <a:latin typeface="Roboto"/>
                  <a:ea typeface="Roboto"/>
                  <a:cs typeface="Roboto"/>
                  <a:sym typeface="Roboto"/>
                </a:rPr>
                <a:t>Wrong Labels</a:t>
              </a:r>
              <a:endParaRPr sz="1200" b="1">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a:latin typeface="Roboto"/>
                  <a:ea typeface="Roboto"/>
                  <a:cs typeface="Roboto"/>
                  <a:sym typeface="Roboto"/>
                </a:rPr>
                <a:t>Number of </a:t>
              </a:r>
              <a:r>
                <a:rPr lang="en" sz="1200" b="1">
                  <a:latin typeface="Roboto"/>
                  <a:ea typeface="Roboto"/>
                  <a:cs typeface="Roboto"/>
                  <a:sym typeface="Roboto"/>
                </a:rPr>
                <a:t>Flawed Elements</a:t>
              </a:r>
              <a:endParaRPr sz="1200" b="1">
                <a:latin typeface="Roboto"/>
                <a:ea typeface="Roboto"/>
                <a:cs typeface="Roboto"/>
                <a:sym typeface="Roboto"/>
              </a:endParaRPr>
            </a:p>
          </p:txBody>
        </p:sp>
      </p:grpSp>
      <p:grpSp>
        <p:nvGrpSpPr>
          <p:cNvPr id="3" name="Google Shape;277;p45" descr="Center panel abut annotation, including time to annotate 4 ETDs, and numbers of wrong labels and flawed elements">
            <a:extLst>
              <a:ext uri="{FF2B5EF4-FFF2-40B4-BE49-F238E27FC236}">
                <a16:creationId xmlns:a16="http://schemas.microsoft.com/office/drawing/2014/main" id="{CE546D2F-7FDA-4183-ECAC-6F9F67A0595A}"/>
              </a:ext>
            </a:extLst>
          </p:cNvPr>
          <p:cNvGrpSpPr/>
          <p:nvPr/>
        </p:nvGrpSpPr>
        <p:grpSpPr>
          <a:xfrm>
            <a:off x="2973936" y="1189775"/>
            <a:ext cx="3271781" cy="3483050"/>
            <a:chOff x="2944204" y="1189775"/>
            <a:chExt cx="3305700" cy="3483050"/>
          </a:xfrm>
        </p:grpSpPr>
        <p:sp>
          <p:nvSpPr>
            <p:cNvPr id="4" name="Google Shape;278;p45">
              <a:extLst>
                <a:ext uri="{FF2B5EF4-FFF2-40B4-BE49-F238E27FC236}">
                  <a16:creationId xmlns:a16="http://schemas.microsoft.com/office/drawing/2014/main" id="{01C21958-041A-F00C-B8C4-9220FBD4F222}"/>
                </a:ext>
              </a:extLst>
            </p:cNvPr>
            <p:cNvSpPr/>
            <p:nvPr/>
          </p:nvSpPr>
          <p:spPr>
            <a:xfrm>
              <a:off x="2944204" y="1189775"/>
              <a:ext cx="3305700" cy="669000"/>
            </a:xfrm>
            <a:prstGeom prst="chevron">
              <a:avLst>
                <a:gd name="adj" fmla="val 50000"/>
              </a:avLst>
            </a:prstGeom>
            <a:solidFill>
              <a:srgbClr val="B02B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latin typeface="Roboto"/>
                  <a:ea typeface="Roboto"/>
                  <a:cs typeface="Roboto"/>
                  <a:sym typeface="Roboto"/>
                </a:rPr>
                <a:t>Annotation</a:t>
              </a:r>
              <a:endParaRPr dirty="0">
                <a:solidFill>
                  <a:srgbClr val="FFFFFF"/>
                </a:solidFill>
                <a:latin typeface="Roboto"/>
                <a:ea typeface="Roboto"/>
                <a:cs typeface="Roboto"/>
                <a:sym typeface="Roboto"/>
              </a:endParaRPr>
            </a:p>
          </p:txBody>
        </p:sp>
        <p:sp>
          <p:nvSpPr>
            <p:cNvPr id="14" name="Google Shape;279;p45">
              <a:extLst>
                <a:ext uri="{FF2B5EF4-FFF2-40B4-BE49-F238E27FC236}">
                  <a16:creationId xmlns:a16="http://schemas.microsoft.com/office/drawing/2014/main" id="{16DF7276-1E48-856C-0E5C-E422012B1885}"/>
                </a:ext>
              </a:extLst>
            </p:cNvPr>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Time spent to annotate 4 ETDs</a:t>
              </a:r>
              <a:endParaRPr sz="1200"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Number of </a:t>
              </a:r>
              <a:r>
                <a:rPr lang="en" sz="1200" b="1" dirty="0">
                  <a:latin typeface="Roboto"/>
                  <a:ea typeface="Roboto"/>
                  <a:cs typeface="Roboto"/>
                  <a:sym typeface="Roboto"/>
                </a:rPr>
                <a:t>Wrong Labels</a:t>
              </a:r>
              <a:endParaRPr sz="1200" b="1" dirty="0">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latin typeface="Roboto"/>
                  <a:ea typeface="Roboto"/>
                  <a:cs typeface="Roboto"/>
                  <a:sym typeface="Roboto"/>
                </a:rPr>
                <a:t>Number of </a:t>
              </a:r>
              <a:r>
                <a:rPr lang="en" sz="1200" b="1" dirty="0">
                  <a:latin typeface="Roboto"/>
                  <a:ea typeface="Roboto"/>
                  <a:cs typeface="Roboto"/>
                  <a:sym typeface="Roboto"/>
                </a:rPr>
                <a:t>Flawed Elements</a:t>
              </a:r>
              <a:endParaRPr sz="1200" b="1" dirty="0">
                <a:latin typeface="Roboto"/>
                <a:ea typeface="Roboto"/>
                <a:cs typeface="Roboto"/>
                <a:sym typeface="Roboto"/>
              </a:endParaRPr>
            </a:p>
          </p:txBody>
        </p:sp>
      </p:grpSp>
    </p:spTree>
    <p:extLst>
      <p:ext uri="{BB962C8B-B14F-4D97-AF65-F5344CB8AC3E}">
        <p14:creationId xmlns:p14="http://schemas.microsoft.com/office/powerpoint/2010/main" val="1335930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DD488-AB76-902D-D728-131736690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FE1FD0-107B-9B8F-8CFF-EFCDE5AF1B52}"/>
              </a:ext>
            </a:extLst>
          </p:cNvPr>
          <p:cNvSpPr>
            <a:spLocks noGrp="1"/>
          </p:cNvSpPr>
          <p:nvPr>
            <p:ph type="title"/>
          </p:nvPr>
        </p:nvSpPr>
        <p:spPr>
          <a:xfrm>
            <a:off x="506514" y="0"/>
            <a:ext cx="7886700" cy="627797"/>
          </a:xfrm>
        </p:spPr>
        <p:txBody>
          <a:bodyPr/>
          <a:lstStyle/>
          <a:p>
            <a:r>
              <a:rPr lang="en-US" dirty="0"/>
              <a:t>Study Setting</a:t>
            </a:r>
          </a:p>
        </p:txBody>
      </p:sp>
      <p:sp>
        <p:nvSpPr>
          <p:cNvPr id="3" name="Google Shape;303;p48">
            <a:extLst>
              <a:ext uri="{FF2B5EF4-FFF2-40B4-BE49-F238E27FC236}">
                <a16:creationId xmlns:a16="http://schemas.microsoft.com/office/drawing/2014/main" id="{225979DE-1D75-C674-161C-F048870C3B83}"/>
              </a:ext>
            </a:extLst>
          </p:cNvPr>
          <p:cNvSpPr txBox="1">
            <a:spLocks noGrp="1"/>
          </p:cNvSpPr>
          <p:nvPr>
            <p:ph type="body" idx="1"/>
          </p:nvPr>
        </p:nvSpPr>
        <p:spPr>
          <a:xfrm>
            <a:off x="542147" y="763235"/>
            <a:ext cx="8415995" cy="25440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dirty="0"/>
              <a:t>IRB approved, preceded by pilot study (2 participants)</a:t>
            </a:r>
          </a:p>
          <a:p>
            <a:pPr marL="0" lvl="0" indent="0" algn="l" rtl="0">
              <a:lnSpc>
                <a:spcPct val="100000"/>
              </a:lnSpc>
              <a:spcBef>
                <a:spcPts val="0"/>
              </a:spcBef>
              <a:spcAft>
                <a:spcPts val="0"/>
              </a:spcAft>
              <a:buNone/>
            </a:pPr>
            <a:endParaRPr lang="en" dirty="0"/>
          </a:p>
          <a:p>
            <a:pPr marL="0" lvl="0" indent="0" algn="l" rtl="0">
              <a:lnSpc>
                <a:spcPct val="100000"/>
              </a:lnSpc>
              <a:spcBef>
                <a:spcPts val="0"/>
              </a:spcBef>
              <a:spcAft>
                <a:spcPts val="0"/>
              </a:spcAft>
              <a:buNone/>
            </a:pPr>
            <a:r>
              <a:rPr lang="en" dirty="0"/>
              <a:t>Participants: </a:t>
            </a:r>
            <a:endParaRPr dirty="0"/>
          </a:p>
          <a:p>
            <a:pPr lvl="0" indent="-361950">
              <a:lnSpc>
                <a:spcPct val="100000"/>
              </a:lnSpc>
              <a:spcBef>
                <a:spcPts val="0"/>
              </a:spcBef>
              <a:buChar char="●"/>
            </a:pPr>
            <a:r>
              <a:rPr lang="en" dirty="0"/>
              <a:t>8 (4 STEM and 4 Non-STEM), all from VT community</a:t>
            </a:r>
            <a:endParaRPr dirty="0"/>
          </a:p>
          <a:p>
            <a:pPr marL="45720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dirty="0"/>
              <a:t>ETDs: </a:t>
            </a:r>
            <a:endParaRPr dirty="0"/>
          </a:p>
          <a:p>
            <a:pPr lvl="0" indent="-361950">
              <a:lnSpc>
                <a:spcPct val="100000"/>
              </a:lnSpc>
              <a:spcBef>
                <a:spcPts val="0"/>
              </a:spcBef>
              <a:buChar char="●"/>
            </a:pPr>
            <a:r>
              <a:rPr lang="en" dirty="0"/>
              <a:t>16 (8 STEM and 8 Non-STEM), randomly selected from ETD pool (2010~2021)</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 dirty="0"/>
              <a:t>Groups: </a:t>
            </a:r>
            <a:endParaRPr dirty="0"/>
          </a:p>
          <a:p>
            <a:pPr marL="457200" lvl="0" indent="-361950" algn="l" rtl="0">
              <a:lnSpc>
                <a:spcPct val="100000"/>
              </a:lnSpc>
              <a:spcBef>
                <a:spcPts val="0"/>
              </a:spcBef>
              <a:spcAft>
                <a:spcPts val="0"/>
              </a:spcAft>
              <a:buSzPts val="2100"/>
              <a:buChar char="●"/>
            </a:pPr>
            <a:r>
              <a:rPr lang="en" dirty="0"/>
              <a:t>4; each group has 2 participants (STEM and Non-STEM)</a:t>
            </a:r>
            <a:endParaRPr dirty="0"/>
          </a:p>
          <a:p>
            <a:pPr lvl="0" indent="-361950">
              <a:lnSpc>
                <a:spcPct val="100000"/>
              </a:lnSpc>
              <a:spcBef>
                <a:spcPts val="0"/>
              </a:spcBef>
              <a:buChar char="●"/>
            </a:pPr>
            <a:r>
              <a:rPr lang="en" dirty="0"/>
              <a:t>Each participant was given 4 ETDs (2 STEM and 2 Non-STEM).</a:t>
            </a:r>
            <a:endParaRPr dirty="0"/>
          </a:p>
        </p:txBody>
      </p:sp>
    </p:spTree>
    <p:extLst>
      <p:ext uri="{BB962C8B-B14F-4D97-AF65-F5344CB8AC3E}">
        <p14:creationId xmlns:p14="http://schemas.microsoft.com/office/powerpoint/2010/main" val="1897937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7"/>
        <p:cNvGrpSpPr/>
        <p:nvPr/>
      </p:nvGrpSpPr>
      <p:grpSpPr>
        <a:xfrm>
          <a:off x="0" y="0"/>
          <a:ext cx="0" cy="0"/>
          <a:chOff x="0" y="0"/>
          <a:chExt cx="0" cy="0"/>
        </a:xfrm>
      </p:grpSpPr>
      <p:sp>
        <p:nvSpPr>
          <p:cNvPr id="308" name="Google Shape;308;p49"/>
          <p:cNvSpPr/>
          <p:nvPr/>
        </p:nvSpPr>
        <p:spPr>
          <a:xfrm>
            <a:off x="452561" y="747356"/>
            <a:ext cx="4479000" cy="672600"/>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chemeClr val="dk1"/>
              </a:buClr>
              <a:buSzPts val="3300"/>
              <a:buFont typeface="Arial"/>
              <a:buNone/>
            </a:pPr>
            <a:endParaRPr sz="1100" b="0" i="0" u="none" strike="noStrike" cap="none">
              <a:solidFill>
                <a:srgbClr val="000000"/>
              </a:solidFill>
              <a:latin typeface="Arial"/>
              <a:ea typeface="Arial"/>
              <a:cs typeface="Arial"/>
              <a:sym typeface="Arial"/>
            </a:endParaRPr>
          </a:p>
        </p:txBody>
      </p:sp>
      <p:sp>
        <p:nvSpPr>
          <p:cNvPr id="309" name="Google Shape;309;p49"/>
          <p:cNvSpPr txBox="1">
            <a:spLocks noGrp="1"/>
          </p:cNvSpPr>
          <p:nvPr>
            <p:ph type="title"/>
          </p:nvPr>
        </p:nvSpPr>
        <p:spPr>
          <a:xfrm>
            <a:off x="247461" y="47890"/>
            <a:ext cx="7161600" cy="115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None/>
            </a:pPr>
            <a:r>
              <a:rPr lang="en" sz="3300" dirty="0">
                <a:solidFill>
                  <a:schemeClr val="dk1"/>
                </a:solidFill>
              </a:rPr>
              <a:t>Overall Results</a:t>
            </a:r>
            <a:endParaRPr sz="3300" dirty="0">
              <a:solidFill>
                <a:schemeClr val="dk1"/>
              </a:solidFill>
            </a:endParaRPr>
          </a:p>
        </p:txBody>
      </p:sp>
      <p:graphicFrame>
        <p:nvGraphicFramePr>
          <p:cNvPr id="310" name="Google Shape;310;p49" descr="Table with row for each of 16 test documents, listing for each the number of flawed element and wrong label errors before correction, followed by columns for errors left after first and second participant in each of the 4 groups, and then the average correction rates"/>
          <p:cNvGraphicFramePr/>
          <p:nvPr>
            <p:extLst>
              <p:ext uri="{D42A27DB-BD31-4B8C-83A1-F6EECF244321}">
                <p14:modId xmlns:p14="http://schemas.microsoft.com/office/powerpoint/2010/main" val="2093781659"/>
              </p:ext>
            </p:extLst>
          </p:nvPr>
        </p:nvGraphicFramePr>
        <p:xfrm>
          <a:off x="285750" y="1101525"/>
          <a:ext cx="8572500" cy="3574098"/>
        </p:xfrm>
        <a:graphic>
          <a:graphicData uri="http://schemas.openxmlformats.org/drawingml/2006/table">
            <a:tbl>
              <a:tblPr>
                <a:noFill/>
                <a:tableStyleId>{524E496F-92BC-422C-8CE0-B5145D8F0E19}</a:tableStyleId>
              </a:tblPr>
              <a:tblGrid>
                <a:gridCol w="9525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52500">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952500">
                  <a:extLst>
                    <a:ext uri="{9D8B030D-6E8A-4147-A177-3AD203B41FA5}">
                      <a16:colId xmlns:a16="http://schemas.microsoft.com/office/drawing/2014/main" val="20006"/>
                    </a:ext>
                  </a:extLst>
                </a:gridCol>
                <a:gridCol w="952500">
                  <a:extLst>
                    <a:ext uri="{9D8B030D-6E8A-4147-A177-3AD203B41FA5}">
                      <a16:colId xmlns:a16="http://schemas.microsoft.com/office/drawing/2014/main" val="20007"/>
                    </a:ext>
                  </a:extLst>
                </a:gridCol>
                <a:gridCol w="952500">
                  <a:extLst>
                    <a:ext uri="{9D8B030D-6E8A-4147-A177-3AD203B41FA5}">
                      <a16:colId xmlns:a16="http://schemas.microsoft.com/office/drawing/2014/main" val="20008"/>
                    </a:ext>
                  </a:extLst>
                </a:gridCol>
              </a:tblGrid>
              <a:tr h="200025">
                <a:tc>
                  <a:txBody>
                    <a:bodyPr/>
                    <a:lstStyle/>
                    <a:p>
                      <a:pPr marL="0" lvl="0" indent="0" algn="l" rtl="0">
                        <a:lnSpc>
                          <a:spcPct val="115000"/>
                        </a:lnSpc>
                        <a:spcBef>
                          <a:spcPts val="0"/>
                        </a:spcBef>
                        <a:spcAft>
                          <a:spcPts val="0"/>
                        </a:spcAft>
                        <a:buNone/>
                      </a:pPr>
                      <a:r>
                        <a:rPr lang="en" sz="1000"/>
                        <a:t>etd_idx</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FE</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WL</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FE(P1)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WL(P1)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FE(P2)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WL(P2)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t>AVG correction rate (FE)</a:t>
                      </a:r>
                      <a:endParaRPr sz="1000"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t>AVG correction rate (WL)</a:t>
                      </a:r>
                      <a:endParaRPr sz="1000"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00025">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523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99.43</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83.33</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38</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r" rtl="0">
                        <a:lnSpc>
                          <a:spcPct val="115000"/>
                        </a:lnSpc>
                        <a:spcBef>
                          <a:spcPts val="0"/>
                        </a:spcBef>
                        <a:spcAft>
                          <a:spcPts val="0"/>
                        </a:spcAft>
                        <a:buNone/>
                      </a:pPr>
                      <a:r>
                        <a:rPr lang="en" sz="1000"/>
                        <a:t>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73.33</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r" rtl="0">
                        <a:lnSpc>
                          <a:spcPct val="115000"/>
                        </a:lnSpc>
                        <a:spcBef>
                          <a:spcPts val="0"/>
                        </a:spcBef>
                        <a:spcAft>
                          <a:spcPts val="0"/>
                        </a:spcAft>
                        <a:buNone/>
                      </a:pPr>
                      <a:r>
                        <a:rPr lang="en" sz="1000"/>
                        <a:t>4</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50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20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86</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dirty="0"/>
                        <a:t>0</a:t>
                      </a:r>
                      <a:endParaRPr sz="1000"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00025">
                <a:tc>
                  <a:txBody>
                    <a:bodyPr/>
                    <a:lstStyle/>
                    <a:p>
                      <a:pPr marL="0" lvl="0" indent="0" algn="r" rtl="0">
                        <a:lnSpc>
                          <a:spcPct val="115000"/>
                        </a:lnSpc>
                        <a:spcBef>
                          <a:spcPts val="0"/>
                        </a:spcBef>
                        <a:spcAft>
                          <a:spcPts val="0"/>
                        </a:spcAft>
                        <a:buNone/>
                      </a:pPr>
                      <a:r>
                        <a:rPr lang="en" sz="1000"/>
                        <a:t>6</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321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37</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94.24</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75</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00025">
                <a:tc>
                  <a:txBody>
                    <a:bodyPr/>
                    <a:lstStyle/>
                    <a:p>
                      <a:pPr marL="0" lvl="0" indent="0" algn="r" rtl="0">
                        <a:lnSpc>
                          <a:spcPct val="115000"/>
                        </a:lnSpc>
                        <a:spcBef>
                          <a:spcPts val="0"/>
                        </a:spcBef>
                        <a:spcAft>
                          <a:spcPts val="0"/>
                        </a:spcAft>
                        <a:buNone/>
                      </a:pPr>
                      <a:r>
                        <a:rPr lang="en" sz="1000"/>
                        <a:t>7</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602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96.93</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50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00025">
                <a:tc>
                  <a:txBody>
                    <a:bodyPr/>
                    <a:lstStyle/>
                    <a:p>
                      <a:pPr marL="0" lvl="0" indent="0" algn="r" rtl="0">
                        <a:lnSpc>
                          <a:spcPct val="115000"/>
                        </a:lnSpc>
                        <a:spcBef>
                          <a:spcPts val="0"/>
                        </a:spcBef>
                        <a:spcAft>
                          <a:spcPts val="0"/>
                        </a:spcAft>
                        <a:buNone/>
                      </a:pPr>
                      <a:r>
                        <a:rPr lang="en" sz="1000"/>
                        <a:t>8</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205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14</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34</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91.22</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96.43</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00025">
                <a:tc>
                  <a:txBody>
                    <a:bodyPr/>
                    <a:lstStyle/>
                    <a:p>
                      <a:pPr marL="0" lvl="0" indent="0" algn="r" rtl="0">
                        <a:lnSpc>
                          <a:spcPct val="115000"/>
                        </a:lnSpc>
                        <a:spcBef>
                          <a:spcPts val="0"/>
                        </a:spcBef>
                        <a:spcAft>
                          <a:spcPts val="0"/>
                        </a:spcAft>
                        <a:buNone/>
                      </a:pPr>
                      <a:r>
                        <a:rPr lang="en" sz="1000"/>
                        <a:t>9</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317</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75</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00025">
                <a:tc>
                  <a:txBody>
                    <a:bodyPr/>
                    <a:lstStyle/>
                    <a:p>
                      <a:pPr marL="0" lvl="0" indent="0" algn="r" rtl="0">
                        <a:lnSpc>
                          <a:spcPct val="115000"/>
                        </a:lnSpc>
                        <a:spcBef>
                          <a:spcPts val="0"/>
                        </a:spcBef>
                        <a:spcAft>
                          <a:spcPts val="0"/>
                        </a:spcAft>
                        <a:buNone/>
                      </a:pPr>
                      <a:r>
                        <a:rPr lang="en" sz="1000"/>
                        <a:t>10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92.86</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95</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200025">
                <a:tc>
                  <a:txBody>
                    <a:bodyPr/>
                    <a:lstStyle/>
                    <a:p>
                      <a:pPr marL="0" lvl="0" indent="0" algn="r" rtl="0">
                        <a:lnSpc>
                          <a:spcPct val="115000"/>
                        </a:lnSpc>
                        <a:spcBef>
                          <a:spcPts val="0"/>
                        </a:spcBef>
                        <a:spcAft>
                          <a:spcPts val="0"/>
                        </a:spcAft>
                        <a:buNone/>
                      </a:pPr>
                      <a:r>
                        <a:rPr lang="en" sz="1000"/>
                        <a:t>11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63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8</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dirty="0"/>
                        <a:t>31</a:t>
                      </a:r>
                      <a:endParaRPr sz="1000"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73.81</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87.5</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200025">
                <a:tc>
                  <a:txBody>
                    <a:bodyPr/>
                    <a:lstStyle/>
                    <a:p>
                      <a:pPr marL="0" lvl="0" indent="0" algn="r" rtl="0">
                        <a:lnSpc>
                          <a:spcPct val="115000"/>
                        </a:lnSpc>
                        <a:spcBef>
                          <a:spcPts val="0"/>
                        </a:spcBef>
                        <a:spcAft>
                          <a:spcPts val="0"/>
                        </a:spcAft>
                        <a:buNone/>
                      </a:pPr>
                      <a:r>
                        <a:rPr lang="en" sz="1000"/>
                        <a:t>12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29</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41.38</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74.39</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200025">
                <a:tc>
                  <a:txBody>
                    <a:bodyPr/>
                    <a:lstStyle/>
                    <a:p>
                      <a:pPr marL="0" lvl="0" indent="0" algn="r" rtl="0">
                        <a:lnSpc>
                          <a:spcPct val="115000"/>
                        </a:lnSpc>
                        <a:spcBef>
                          <a:spcPts val="0"/>
                        </a:spcBef>
                        <a:spcAft>
                          <a:spcPts val="0"/>
                        </a:spcAft>
                        <a:buNone/>
                      </a:pPr>
                      <a:r>
                        <a:rPr lang="en" sz="1000"/>
                        <a:t>13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N/A</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60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200025">
                <a:tc>
                  <a:txBody>
                    <a:bodyPr/>
                    <a:lstStyle/>
                    <a:p>
                      <a:pPr marL="0" lvl="0" indent="0" algn="r" rtl="0">
                        <a:lnSpc>
                          <a:spcPct val="115000"/>
                        </a:lnSpc>
                        <a:spcBef>
                          <a:spcPts val="0"/>
                        </a:spcBef>
                        <a:spcAft>
                          <a:spcPts val="0"/>
                        </a:spcAft>
                        <a:buNone/>
                      </a:pPr>
                      <a:r>
                        <a:rPr lang="en" sz="1000"/>
                        <a:t>14</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4</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70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4"/>
                  </a:ext>
                </a:extLst>
              </a:tr>
              <a:tr h="200025">
                <a:tc>
                  <a:txBody>
                    <a:bodyPr/>
                    <a:lstStyle/>
                    <a:p>
                      <a:pPr marL="0" lvl="0" indent="0" algn="r" rtl="0">
                        <a:lnSpc>
                          <a:spcPct val="115000"/>
                        </a:lnSpc>
                        <a:spcBef>
                          <a:spcPts val="0"/>
                        </a:spcBef>
                        <a:spcAft>
                          <a:spcPts val="0"/>
                        </a:spcAft>
                        <a:buNone/>
                      </a:pPr>
                      <a:r>
                        <a:rPr lang="en" sz="1000"/>
                        <a:t>15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50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a:t>100</a:t>
                      </a:r>
                      <a:endParaRPr sz="10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r h="200025">
                <a:tc>
                  <a:txBody>
                    <a:bodyPr/>
                    <a:lstStyle/>
                    <a:p>
                      <a:pPr marL="0" lvl="0" indent="0" algn="r" rtl="0">
                        <a:lnSpc>
                          <a:spcPct val="115000"/>
                        </a:lnSpc>
                        <a:spcBef>
                          <a:spcPts val="0"/>
                        </a:spcBef>
                        <a:spcAft>
                          <a:spcPts val="0"/>
                        </a:spcAft>
                        <a:buNone/>
                      </a:pPr>
                      <a:r>
                        <a:rPr lang="en" sz="1000"/>
                        <a:t>16</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36</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t>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98.61</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b="1" dirty="0"/>
                        <a:t>70</a:t>
                      </a:r>
                      <a:endParaRPr sz="10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2" name="TextBox 1">
            <a:extLst>
              <a:ext uri="{FF2B5EF4-FFF2-40B4-BE49-F238E27FC236}">
                <a16:creationId xmlns:a16="http://schemas.microsoft.com/office/drawing/2014/main" id="{FBBBA819-AE06-C796-5B5E-89F99C04BD37}"/>
              </a:ext>
            </a:extLst>
          </p:cNvPr>
          <p:cNvSpPr txBox="1"/>
          <p:nvPr/>
        </p:nvSpPr>
        <p:spPr>
          <a:xfrm>
            <a:off x="1146950" y="839544"/>
            <a:ext cx="2156775" cy="307777"/>
          </a:xfrm>
          <a:prstGeom prst="rect">
            <a:avLst/>
          </a:prstGeom>
          <a:noFill/>
        </p:spPr>
        <p:txBody>
          <a:bodyPr wrap="square" rtlCol="0">
            <a:spAutoFit/>
          </a:bodyPr>
          <a:lstStyle/>
          <a:p>
            <a:r>
              <a:rPr lang="en-US" dirty="0"/>
              <a:t>Errors Before Correction</a:t>
            </a:r>
          </a:p>
        </p:txBody>
      </p:sp>
      <p:sp>
        <p:nvSpPr>
          <p:cNvPr id="3" name="TextBox 2">
            <a:extLst>
              <a:ext uri="{FF2B5EF4-FFF2-40B4-BE49-F238E27FC236}">
                <a16:creationId xmlns:a16="http://schemas.microsoft.com/office/drawing/2014/main" id="{E56FAF0F-F9E7-5DA3-9BE3-2752A59494FE}"/>
              </a:ext>
            </a:extLst>
          </p:cNvPr>
          <p:cNvSpPr txBox="1"/>
          <p:nvPr/>
        </p:nvSpPr>
        <p:spPr>
          <a:xfrm>
            <a:off x="3748370" y="632691"/>
            <a:ext cx="2864526" cy="307777"/>
          </a:xfrm>
          <a:prstGeom prst="rect">
            <a:avLst/>
          </a:prstGeom>
          <a:noFill/>
        </p:spPr>
        <p:txBody>
          <a:bodyPr wrap="square" rtlCol="0">
            <a:spAutoFit/>
          </a:bodyPr>
          <a:lstStyle/>
          <a:p>
            <a:r>
              <a:rPr lang="en-US" dirty="0"/>
              <a:t>Errors After Correction by Groups’</a:t>
            </a:r>
          </a:p>
        </p:txBody>
      </p:sp>
      <p:sp>
        <p:nvSpPr>
          <p:cNvPr id="4" name="TextBox 3">
            <a:extLst>
              <a:ext uri="{FF2B5EF4-FFF2-40B4-BE49-F238E27FC236}">
                <a16:creationId xmlns:a16="http://schemas.microsoft.com/office/drawing/2014/main" id="{DCAABE23-52F6-6DEF-AAC7-029201E67232}"/>
              </a:ext>
            </a:extLst>
          </p:cNvPr>
          <p:cNvSpPr txBox="1"/>
          <p:nvPr/>
        </p:nvSpPr>
        <p:spPr>
          <a:xfrm>
            <a:off x="3446060" y="826850"/>
            <a:ext cx="1592238" cy="307777"/>
          </a:xfrm>
          <a:prstGeom prst="rect">
            <a:avLst/>
          </a:prstGeom>
          <a:noFill/>
        </p:spPr>
        <p:txBody>
          <a:bodyPr wrap="square" rtlCol="0">
            <a:spAutoFit/>
          </a:bodyPr>
          <a:lstStyle/>
          <a:p>
            <a:r>
              <a:rPr lang="en-US" dirty="0"/>
              <a:t>First Participant</a:t>
            </a:r>
          </a:p>
        </p:txBody>
      </p:sp>
      <p:sp>
        <p:nvSpPr>
          <p:cNvPr id="5" name="TextBox 4">
            <a:extLst>
              <a:ext uri="{FF2B5EF4-FFF2-40B4-BE49-F238E27FC236}">
                <a16:creationId xmlns:a16="http://schemas.microsoft.com/office/drawing/2014/main" id="{254FD050-A31D-96A2-0A95-E465BB1F92EE}"/>
              </a:ext>
            </a:extLst>
          </p:cNvPr>
          <p:cNvSpPr txBox="1"/>
          <p:nvPr/>
        </p:nvSpPr>
        <p:spPr>
          <a:xfrm>
            <a:off x="5216230" y="849757"/>
            <a:ext cx="1678675" cy="307777"/>
          </a:xfrm>
          <a:prstGeom prst="rect">
            <a:avLst/>
          </a:prstGeom>
          <a:noFill/>
        </p:spPr>
        <p:txBody>
          <a:bodyPr wrap="square" rtlCol="0">
            <a:spAutoFit/>
          </a:bodyPr>
          <a:lstStyle/>
          <a:p>
            <a:r>
              <a:rPr lang="en-US" dirty="0"/>
              <a:t>Second Participant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4"/>
        <p:cNvGrpSpPr/>
        <p:nvPr/>
      </p:nvGrpSpPr>
      <p:grpSpPr>
        <a:xfrm>
          <a:off x="0" y="0"/>
          <a:ext cx="0" cy="0"/>
          <a:chOff x="0" y="0"/>
          <a:chExt cx="0" cy="0"/>
        </a:xfrm>
      </p:grpSpPr>
      <p:sp>
        <p:nvSpPr>
          <p:cNvPr id="315" name="Google Shape;315;p50"/>
          <p:cNvSpPr txBox="1">
            <a:spLocks noGrp="1"/>
          </p:cNvSpPr>
          <p:nvPr>
            <p:ph type="title" idx="4294967295"/>
          </p:nvPr>
        </p:nvSpPr>
        <p:spPr>
          <a:xfrm>
            <a:off x="910900" y="2196850"/>
            <a:ext cx="7314600" cy="7155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rgbClr val="000000"/>
              </a:buClr>
              <a:buSzPct val="100000"/>
              <a:buNone/>
            </a:pPr>
            <a:r>
              <a:rPr lang="en" sz="3300" dirty="0">
                <a:solidFill>
                  <a:srgbClr val="F2F2F2"/>
                </a:solidFill>
              </a:rPr>
              <a:t>Hypothesis 1: Manual correction will lead to the identification of many problems with the current system and its object recognition model.</a:t>
            </a:r>
            <a:endParaRPr sz="3300" dirty="0">
              <a:solidFill>
                <a:srgbClr val="F2F2F2"/>
              </a:solidFill>
            </a:endParaRPr>
          </a:p>
          <a:p>
            <a:pPr marL="0" lvl="0" indent="0" algn="ctr" rtl="0">
              <a:lnSpc>
                <a:spcPct val="90000"/>
              </a:lnSpc>
              <a:spcBef>
                <a:spcPts val="0"/>
              </a:spcBef>
              <a:spcAft>
                <a:spcPts val="0"/>
              </a:spcAft>
              <a:buClr>
                <a:srgbClr val="000000"/>
              </a:buClr>
              <a:buSzPct val="100000"/>
              <a:buNone/>
            </a:pPr>
            <a:endParaRPr sz="3300" dirty="0">
              <a:solidFill>
                <a:srgbClr val="F2F2F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A3095-8E13-915C-7612-6EF4C4DBA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9067D-3C76-81E1-9920-8B4E901E67EC}"/>
              </a:ext>
            </a:extLst>
          </p:cNvPr>
          <p:cNvSpPr>
            <a:spLocks noGrp="1"/>
          </p:cNvSpPr>
          <p:nvPr>
            <p:ph type="title"/>
          </p:nvPr>
        </p:nvSpPr>
        <p:spPr>
          <a:xfrm>
            <a:off x="720329" y="107444"/>
            <a:ext cx="7886700" cy="590825"/>
          </a:xfrm>
        </p:spPr>
        <p:txBody>
          <a:bodyPr/>
          <a:lstStyle/>
          <a:p>
            <a:r>
              <a:rPr lang="en-US" dirty="0"/>
              <a:t>Acknowledgements - 2</a:t>
            </a:r>
          </a:p>
        </p:txBody>
      </p:sp>
      <p:sp>
        <p:nvSpPr>
          <p:cNvPr id="3" name="Text Placeholder 2">
            <a:extLst>
              <a:ext uri="{FF2B5EF4-FFF2-40B4-BE49-F238E27FC236}">
                <a16:creationId xmlns:a16="http://schemas.microsoft.com/office/drawing/2014/main" id="{00FACD13-E013-A667-E2BF-1ADA428FB5B8}"/>
              </a:ext>
            </a:extLst>
          </p:cNvPr>
          <p:cNvSpPr>
            <a:spLocks noGrp="1"/>
          </p:cNvSpPr>
          <p:nvPr>
            <p:ph type="body" idx="1"/>
          </p:nvPr>
        </p:nvSpPr>
        <p:spPr>
          <a:xfrm>
            <a:off x="136732" y="871671"/>
            <a:ext cx="8904717" cy="4164385"/>
          </a:xfrm>
        </p:spPr>
        <p:txBody>
          <a:bodyPr>
            <a:noAutofit/>
          </a:bodyPr>
          <a:lstStyle/>
          <a:p>
            <a:pPr marL="571500" indent="-342900">
              <a:buFont typeface="Arial" panose="020B0604020202020204" pitchFamily="34" charset="0"/>
              <a:buChar char="•"/>
            </a:pPr>
            <a:r>
              <a:rPr lang="en-US" sz="1800" dirty="0"/>
              <a:t>Co-authors on related publications:</a:t>
            </a:r>
          </a:p>
          <a:p>
            <a:pPr marL="571500" indent="-342900">
              <a:lnSpc>
                <a:spcPct val="120000"/>
              </a:lnSpc>
              <a:buFont typeface="Arial" panose="020B0604020202020204" pitchFamily="34" charset="0"/>
              <a:buChar char="•"/>
            </a:pPr>
            <a:r>
              <a:rPr lang="en-US" sz="1800" dirty="0"/>
              <a:t>Aman Ahuja, Alan Devera, and Edward Alan Fox. Parsing Electronic Theses and Dissertations Using Object Detection. In T. Ghosal, S. Blanco-Cuaresma, A. </a:t>
            </a:r>
            <a:r>
              <a:rPr lang="en-US" sz="1800" dirty="0" err="1"/>
              <a:t>Accomazzi</a:t>
            </a:r>
            <a:r>
              <a:rPr lang="en-US" sz="1800" dirty="0"/>
              <a:t>, R. M. Patton, F. </a:t>
            </a:r>
            <a:r>
              <a:rPr lang="en-US" sz="1800" dirty="0" err="1"/>
              <a:t>Grezes</a:t>
            </a:r>
            <a:r>
              <a:rPr lang="en-US" sz="1800" dirty="0"/>
              <a:t>, and T. Allen, eds., Proceedings of the First Workshop on Information Extraction from Scientific Publications (WIESP 2022), with AACL-IJCNLP 2022, pages 121–130, Taipei and Online, November 2022. https://</a:t>
            </a:r>
            <a:r>
              <a:rPr lang="en-US" sz="1800" dirty="0" err="1"/>
              <a:t>ui.adsabs.harvard.edu</a:t>
            </a:r>
            <a:r>
              <a:rPr lang="en-US" sz="1800" dirty="0"/>
              <a:t>/WIESP/2022/Schedule.</a:t>
            </a:r>
          </a:p>
          <a:p>
            <a:pPr marL="571500" indent="-342900">
              <a:lnSpc>
                <a:spcPct val="120000"/>
              </a:lnSpc>
              <a:buFont typeface="Arial" panose="020B0604020202020204" pitchFamily="34" charset="0"/>
              <a:buChar char="•"/>
            </a:pPr>
            <a:r>
              <a:rPr lang="en-US" sz="1800" dirty="0"/>
              <a:t>Aman Ahuja, Kevin Dinh, Brian Dinh, William A. Ingram, and Edward A. Fox. A New Annotation Method and Dataset for Layout Analysis of Long Documents. In Proceedings of the 3rd International Workshop on Scientific Knowledge: Representation, Discovery, and Assessment (Sci-K 2023), Companion Proceedings of ACM Web Conference 2023, pages 834–842, April 30 - May 4 </a:t>
            </a:r>
          </a:p>
        </p:txBody>
      </p:sp>
    </p:spTree>
    <p:extLst>
      <p:ext uri="{BB962C8B-B14F-4D97-AF65-F5344CB8AC3E}">
        <p14:creationId xmlns:p14="http://schemas.microsoft.com/office/powerpoint/2010/main" val="535467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9"/>
        <p:cNvGrpSpPr/>
        <p:nvPr/>
      </p:nvGrpSpPr>
      <p:grpSpPr>
        <a:xfrm>
          <a:off x="0" y="0"/>
          <a:ext cx="0" cy="0"/>
          <a:chOff x="0" y="0"/>
          <a:chExt cx="0" cy="0"/>
        </a:xfrm>
      </p:grpSpPr>
      <p:sp>
        <p:nvSpPr>
          <p:cNvPr id="320" name="Google Shape;320;p51"/>
          <p:cNvSpPr/>
          <p:nvPr/>
        </p:nvSpPr>
        <p:spPr>
          <a:xfrm>
            <a:off x="452561" y="747356"/>
            <a:ext cx="4479000" cy="672600"/>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chemeClr val="dk1"/>
              </a:buClr>
              <a:buSzPts val="3300"/>
              <a:buFont typeface="Arial"/>
              <a:buNone/>
            </a:pPr>
            <a:endParaRPr sz="1100" b="0" i="0" u="none" strike="noStrike" cap="none">
              <a:solidFill>
                <a:srgbClr val="000000"/>
              </a:solidFill>
              <a:latin typeface="Arial"/>
              <a:ea typeface="Arial"/>
              <a:cs typeface="Arial"/>
              <a:sym typeface="Arial"/>
            </a:endParaRPr>
          </a:p>
        </p:txBody>
      </p:sp>
      <p:sp>
        <p:nvSpPr>
          <p:cNvPr id="321" name="Google Shape;321;p51"/>
          <p:cNvSpPr txBox="1">
            <a:spLocks noGrp="1"/>
          </p:cNvSpPr>
          <p:nvPr>
            <p:ph type="title"/>
          </p:nvPr>
        </p:nvSpPr>
        <p:spPr>
          <a:xfrm>
            <a:off x="247461" y="47890"/>
            <a:ext cx="7161600" cy="115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None/>
            </a:pPr>
            <a:r>
              <a:rPr lang="en" sz="3300" dirty="0">
                <a:solidFill>
                  <a:schemeClr val="dk1"/>
                </a:solidFill>
              </a:rPr>
              <a:t>H1 Results</a:t>
            </a:r>
            <a:endParaRPr sz="3300" dirty="0">
              <a:solidFill>
                <a:srgbClr val="000000"/>
              </a:solidFill>
            </a:endParaRPr>
          </a:p>
        </p:txBody>
      </p:sp>
      <p:graphicFrame>
        <p:nvGraphicFramePr>
          <p:cNvPr id="322" name="Google Shape;322;p51" descr="Table of hypothesis 1 results, with a row for each of 16 test documents, listing for each the type, number of pages, and average correction rates for flawed element and wrong label errors. Then there are 3 rows with overall averages."/>
          <p:cNvGraphicFramePr/>
          <p:nvPr>
            <p:extLst>
              <p:ext uri="{D42A27DB-BD31-4B8C-83A1-F6EECF244321}">
                <p14:modId xmlns:p14="http://schemas.microsoft.com/office/powerpoint/2010/main" val="2549716180"/>
              </p:ext>
            </p:extLst>
          </p:nvPr>
        </p:nvGraphicFramePr>
        <p:xfrm>
          <a:off x="514050" y="956350"/>
          <a:ext cx="8054800" cy="3917859"/>
        </p:xfrm>
        <a:graphic>
          <a:graphicData uri="http://schemas.openxmlformats.org/drawingml/2006/table">
            <a:tbl>
              <a:tblPr>
                <a:noFill/>
                <a:tableStyleId>{524E496F-92BC-422C-8CE0-B5145D8F0E19}</a:tableStyleId>
              </a:tblPr>
              <a:tblGrid>
                <a:gridCol w="701200">
                  <a:extLst>
                    <a:ext uri="{9D8B030D-6E8A-4147-A177-3AD203B41FA5}">
                      <a16:colId xmlns:a16="http://schemas.microsoft.com/office/drawing/2014/main" val="20000"/>
                    </a:ext>
                  </a:extLst>
                </a:gridCol>
                <a:gridCol w="936075">
                  <a:extLst>
                    <a:ext uri="{9D8B030D-6E8A-4147-A177-3AD203B41FA5}">
                      <a16:colId xmlns:a16="http://schemas.microsoft.com/office/drawing/2014/main" val="20001"/>
                    </a:ext>
                  </a:extLst>
                </a:gridCol>
                <a:gridCol w="703175">
                  <a:extLst>
                    <a:ext uri="{9D8B030D-6E8A-4147-A177-3AD203B41FA5}">
                      <a16:colId xmlns:a16="http://schemas.microsoft.com/office/drawing/2014/main" val="20002"/>
                    </a:ext>
                  </a:extLst>
                </a:gridCol>
                <a:gridCol w="2634600">
                  <a:extLst>
                    <a:ext uri="{9D8B030D-6E8A-4147-A177-3AD203B41FA5}">
                      <a16:colId xmlns:a16="http://schemas.microsoft.com/office/drawing/2014/main" val="20003"/>
                    </a:ext>
                  </a:extLst>
                </a:gridCol>
                <a:gridCol w="3079750">
                  <a:extLst>
                    <a:ext uri="{9D8B030D-6E8A-4147-A177-3AD203B41FA5}">
                      <a16:colId xmlns:a16="http://schemas.microsoft.com/office/drawing/2014/main" val="20004"/>
                    </a:ext>
                  </a:extLst>
                </a:gridCol>
              </a:tblGrid>
              <a:tr h="310125">
                <a:tc>
                  <a:txBody>
                    <a:bodyPr/>
                    <a:lstStyle/>
                    <a:p>
                      <a:pPr marL="0" lvl="0" indent="0" algn="l" rtl="0">
                        <a:lnSpc>
                          <a:spcPct val="115000"/>
                        </a:lnSpc>
                        <a:spcBef>
                          <a:spcPts val="0"/>
                        </a:spcBef>
                        <a:spcAft>
                          <a:spcPts val="0"/>
                        </a:spcAft>
                        <a:buNone/>
                      </a:pPr>
                      <a:r>
                        <a:rPr lang="en" sz="1000" dirty="0" err="1"/>
                        <a:t>etd_idx</a:t>
                      </a:r>
                      <a:endParaRPr sz="1000"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dirty="0"/>
                        <a:t>Type</a:t>
                      </a:r>
                      <a:endParaRPr sz="1000"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dirty="0"/>
                        <a:t>No. Pages</a:t>
                      </a:r>
                      <a:endParaRPr sz="1000"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dirty="0"/>
                        <a:t>Avg. FE Correction (%)</a:t>
                      </a:r>
                      <a:endParaRPr sz="1000"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Avg. WL Correction (%)</a:t>
                      </a:r>
                      <a:endParaRPr sz="1000"/>
                    </a:p>
                  </a:txBody>
                  <a:tcPr marL="91425" marR="9142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68000">
                <a:tc>
                  <a:txBody>
                    <a:bodyPr/>
                    <a:lstStyle/>
                    <a:p>
                      <a:pPr marL="0" lvl="0" indent="0" algn="r" rtl="0">
                        <a:lnSpc>
                          <a:spcPct val="115000"/>
                        </a:lnSpc>
                        <a:spcBef>
                          <a:spcPts val="0"/>
                        </a:spcBef>
                        <a:spcAft>
                          <a:spcPts val="0"/>
                        </a:spcAft>
                        <a:buNone/>
                      </a:pPr>
                      <a:r>
                        <a:rPr lang="en" sz="800"/>
                        <a:t>1</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Non-STEM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73</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99</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83</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8000">
                <a:tc>
                  <a:txBody>
                    <a:bodyPr/>
                    <a:lstStyle/>
                    <a:p>
                      <a:pPr marL="0" lvl="0" indent="0" algn="r" rtl="0">
                        <a:lnSpc>
                          <a:spcPct val="115000"/>
                        </a:lnSpc>
                        <a:spcBef>
                          <a:spcPts val="0"/>
                        </a:spcBef>
                        <a:spcAft>
                          <a:spcPts val="0"/>
                        </a:spcAft>
                        <a:buNone/>
                      </a:pPr>
                      <a:r>
                        <a:rPr lang="en" sz="800"/>
                        <a:t>2</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Non-STEM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50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100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100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68000">
                <a:tc>
                  <a:txBody>
                    <a:bodyPr/>
                    <a:lstStyle/>
                    <a:p>
                      <a:pPr marL="0" lvl="0" indent="0" algn="r" rtl="0">
                        <a:lnSpc>
                          <a:spcPct val="115000"/>
                        </a:lnSpc>
                        <a:spcBef>
                          <a:spcPts val="0"/>
                        </a:spcBef>
                        <a:spcAft>
                          <a:spcPts val="0"/>
                        </a:spcAft>
                        <a:buNone/>
                      </a:pPr>
                      <a:r>
                        <a:rPr lang="en" sz="800"/>
                        <a:t>3</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34</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73</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100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68000">
                <a:tc>
                  <a:txBody>
                    <a:bodyPr/>
                    <a:lstStyle/>
                    <a:p>
                      <a:pPr marL="0" lvl="0" indent="0" algn="r" rtl="0">
                        <a:lnSpc>
                          <a:spcPct val="115000"/>
                        </a:lnSpc>
                        <a:spcBef>
                          <a:spcPts val="0"/>
                        </a:spcBef>
                        <a:spcAft>
                          <a:spcPts val="0"/>
                        </a:spcAft>
                        <a:buNone/>
                      </a:pPr>
                      <a:r>
                        <a:rPr lang="en" sz="800"/>
                        <a:t>4</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52</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50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20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68000">
                <a:tc>
                  <a:txBody>
                    <a:bodyPr/>
                    <a:lstStyle/>
                    <a:p>
                      <a:pPr marL="0" lvl="0" indent="0" algn="r" rtl="0">
                        <a:lnSpc>
                          <a:spcPct val="115000"/>
                        </a:lnSpc>
                        <a:spcBef>
                          <a:spcPts val="0"/>
                        </a:spcBef>
                        <a:spcAft>
                          <a:spcPts val="0"/>
                        </a:spcAft>
                        <a:buNone/>
                      </a:pPr>
                      <a:r>
                        <a:rPr lang="en" sz="800"/>
                        <a:t>5</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39</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100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100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68000">
                <a:tc>
                  <a:txBody>
                    <a:bodyPr/>
                    <a:lstStyle/>
                    <a:p>
                      <a:pPr marL="0" lvl="0" indent="0" algn="r" rtl="0">
                        <a:lnSpc>
                          <a:spcPct val="115000"/>
                        </a:lnSpc>
                        <a:spcBef>
                          <a:spcPts val="0"/>
                        </a:spcBef>
                        <a:spcAft>
                          <a:spcPts val="0"/>
                        </a:spcAft>
                        <a:buNone/>
                      </a:pPr>
                      <a:r>
                        <a:rPr lang="en" sz="800"/>
                        <a:t>6</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Non-STEM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76</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94</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75</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68000">
                <a:tc>
                  <a:txBody>
                    <a:bodyPr/>
                    <a:lstStyle/>
                    <a:p>
                      <a:pPr marL="0" lvl="0" indent="0" algn="r" rtl="0">
                        <a:lnSpc>
                          <a:spcPct val="115000"/>
                        </a:lnSpc>
                        <a:spcBef>
                          <a:spcPts val="0"/>
                        </a:spcBef>
                        <a:spcAft>
                          <a:spcPts val="0"/>
                        </a:spcAft>
                        <a:buNone/>
                      </a:pPr>
                      <a:r>
                        <a:rPr lang="en" sz="800"/>
                        <a:t>7</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Non-STEM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55</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97</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50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68000">
                <a:tc>
                  <a:txBody>
                    <a:bodyPr/>
                    <a:lstStyle/>
                    <a:p>
                      <a:pPr marL="0" lvl="0" indent="0" algn="r" rtl="0">
                        <a:lnSpc>
                          <a:spcPct val="115000"/>
                        </a:lnSpc>
                        <a:spcBef>
                          <a:spcPts val="0"/>
                        </a:spcBef>
                        <a:spcAft>
                          <a:spcPts val="0"/>
                        </a:spcAft>
                        <a:buNone/>
                      </a:pPr>
                      <a:r>
                        <a:rPr lang="en" sz="800"/>
                        <a:t>8</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55</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91</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96</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68000">
                <a:tc>
                  <a:txBody>
                    <a:bodyPr/>
                    <a:lstStyle/>
                    <a:p>
                      <a:pPr marL="0" lvl="0" indent="0" algn="r" rtl="0">
                        <a:lnSpc>
                          <a:spcPct val="115000"/>
                        </a:lnSpc>
                        <a:spcBef>
                          <a:spcPts val="0"/>
                        </a:spcBef>
                        <a:spcAft>
                          <a:spcPts val="0"/>
                        </a:spcAft>
                        <a:buNone/>
                      </a:pPr>
                      <a:r>
                        <a:rPr lang="en" sz="800"/>
                        <a:t>9</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Non-STEM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59</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100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75</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68000">
                <a:tc>
                  <a:txBody>
                    <a:bodyPr/>
                    <a:lstStyle/>
                    <a:p>
                      <a:pPr marL="0" lvl="0" indent="0" algn="r" rtl="0">
                        <a:lnSpc>
                          <a:spcPct val="115000"/>
                        </a:lnSpc>
                        <a:spcBef>
                          <a:spcPts val="0"/>
                        </a:spcBef>
                        <a:spcAft>
                          <a:spcPts val="0"/>
                        </a:spcAft>
                        <a:buNone/>
                      </a:pPr>
                      <a:r>
                        <a:rPr lang="en" sz="800"/>
                        <a:t>10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67</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93</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95</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68000">
                <a:tc>
                  <a:txBody>
                    <a:bodyPr/>
                    <a:lstStyle/>
                    <a:p>
                      <a:pPr marL="0" lvl="0" indent="0" algn="r" rtl="0">
                        <a:lnSpc>
                          <a:spcPct val="115000"/>
                        </a:lnSpc>
                        <a:spcBef>
                          <a:spcPts val="0"/>
                        </a:spcBef>
                        <a:spcAft>
                          <a:spcPts val="0"/>
                        </a:spcAft>
                        <a:buNone/>
                      </a:pPr>
                      <a:r>
                        <a:rPr lang="en" sz="800"/>
                        <a:t>11</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61</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73</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88</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68000">
                <a:tc>
                  <a:txBody>
                    <a:bodyPr/>
                    <a:lstStyle/>
                    <a:p>
                      <a:pPr marL="0" lvl="0" indent="0" algn="r" rtl="0">
                        <a:lnSpc>
                          <a:spcPct val="115000"/>
                        </a:lnSpc>
                        <a:spcBef>
                          <a:spcPts val="0"/>
                        </a:spcBef>
                        <a:spcAft>
                          <a:spcPts val="0"/>
                        </a:spcAft>
                        <a:buNone/>
                      </a:pPr>
                      <a:r>
                        <a:rPr lang="en" sz="800"/>
                        <a:t>12</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Non-STEM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80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41</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74</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68000">
                <a:tc>
                  <a:txBody>
                    <a:bodyPr/>
                    <a:lstStyle/>
                    <a:p>
                      <a:pPr marL="0" lvl="0" indent="0" algn="r" rtl="0">
                        <a:lnSpc>
                          <a:spcPct val="115000"/>
                        </a:lnSpc>
                        <a:spcBef>
                          <a:spcPts val="0"/>
                        </a:spcBef>
                        <a:spcAft>
                          <a:spcPts val="0"/>
                        </a:spcAft>
                        <a:buNone/>
                      </a:pPr>
                      <a:r>
                        <a:rPr lang="en" sz="800"/>
                        <a:t>13</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74</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N/A</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60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68000">
                <a:tc>
                  <a:txBody>
                    <a:bodyPr/>
                    <a:lstStyle/>
                    <a:p>
                      <a:pPr marL="0" lvl="0" indent="0" algn="r" rtl="0">
                        <a:lnSpc>
                          <a:spcPct val="115000"/>
                        </a:lnSpc>
                        <a:spcBef>
                          <a:spcPts val="0"/>
                        </a:spcBef>
                        <a:spcAft>
                          <a:spcPts val="0"/>
                        </a:spcAft>
                        <a:buNone/>
                      </a:pPr>
                      <a:r>
                        <a:rPr lang="en" sz="800"/>
                        <a:t>14</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42</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100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68000">
                <a:tc>
                  <a:txBody>
                    <a:bodyPr/>
                    <a:lstStyle/>
                    <a:p>
                      <a:pPr marL="0" lvl="0" indent="0" algn="r" rtl="0">
                        <a:lnSpc>
                          <a:spcPct val="115000"/>
                        </a:lnSpc>
                        <a:spcBef>
                          <a:spcPts val="0"/>
                        </a:spcBef>
                        <a:spcAft>
                          <a:spcPts val="0"/>
                        </a:spcAft>
                        <a:buNone/>
                      </a:pPr>
                      <a:r>
                        <a:rPr lang="en" sz="800"/>
                        <a:t>15</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Non-STEM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48</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50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100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68000">
                <a:tc>
                  <a:txBody>
                    <a:bodyPr/>
                    <a:lstStyle/>
                    <a:p>
                      <a:pPr marL="0" lvl="0" indent="0" algn="r" rtl="0">
                        <a:lnSpc>
                          <a:spcPct val="115000"/>
                        </a:lnSpc>
                        <a:spcBef>
                          <a:spcPts val="0"/>
                        </a:spcBef>
                        <a:spcAft>
                          <a:spcPts val="0"/>
                        </a:spcAft>
                        <a:buNone/>
                      </a:pPr>
                      <a:r>
                        <a:rPr lang="en" sz="800"/>
                        <a:t>16</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Non-STEM</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74</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99</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a:t>70</a:t>
                      </a:r>
                      <a:endParaRPr sz="8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70575">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b="1" dirty="0"/>
                        <a:t>STEM Average (%)</a:t>
                      </a:r>
                      <a:endParaRPr sz="8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b="1"/>
                        <a:t>78.6</a:t>
                      </a:r>
                      <a:endParaRPr sz="8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b="1"/>
                        <a:t>85.6</a:t>
                      </a:r>
                      <a:endParaRPr sz="8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70575">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b="1" dirty="0"/>
                        <a:t>Non-STEM Average (%)</a:t>
                      </a:r>
                      <a:endParaRPr sz="8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b="1"/>
                        <a:t>85</a:t>
                      </a:r>
                      <a:endParaRPr sz="8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b="1"/>
                        <a:t>78.4</a:t>
                      </a:r>
                      <a:endParaRPr sz="8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70575">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b="1" dirty="0"/>
                        <a:t>Overall Average (%)</a:t>
                      </a:r>
                      <a:endParaRPr sz="8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b="1"/>
                        <a:t>82</a:t>
                      </a:r>
                      <a:endParaRPr sz="800"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800" b="1" dirty="0"/>
                        <a:t>81.7</a:t>
                      </a:r>
                      <a:endParaRPr sz="800"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6"/>
        <p:cNvGrpSpPr/>
        <p:nvPr/>
      </p:nvGrpSpPr>
      <p:grpSpPr>
        <a:xfrm>
          <a:off x="0" y="0"/>
          <a:ext cx="0" cy="0"/>
          <a:chOff x="0" y="0"/>
          <a:chExt cx="0" cy="0"/>
        </a:xfrm>
      </p:grpSpPr>
      <p:sp>
        <p:nvSpPr>
          <p:cNvPr id="327" name="Google Shape;327;p52"/>
          <p:cNvSpPr txBox="1">
            <a:spLocks noGrp="1"/>
          </p:cNvSpPr>
          <p:nvPr>
            <p:ph type="title" idx="4294967295"/>
          </p:nvPr>
        </p:nvSpPr>
        <p:spPr>
          <a:xfrm>
            <a:off x="910900" y="2196850"/>
            <a:ext cx="7314600" cy="7155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rgbClr val="000000"/>
              </a:buClr>
              <a:buSzPct val="100000"/>
              <a:buNone/>
            </a:pPr>
            <a:r>
              <a:rPr lang="en" sz="3300" dirty="0">
                <a:solidFill>
                  <a:srgbClr val="F2F2F2"/>
                </a:solidFill>
              </a:rPr>
              <a:t>Hypothesis 2: Higher user satisfaction scores will be positively correlated with perceived ease of use.</a:t>
            </a:r>
            <a:endParaRPr sz="3300" dirty="0">
              <a:solidFill>
                <a:srgbClr val="F2F2F2"/>
              </a:solidFill>
            </a:endParaRPr>
          </a:p>
          <a:p>
            <a:pPr marL="0" lvl="0" indent="0" algn="ctr" rtl="0">
              <a:lnSpc>
                <a:spcPct val="90000"/>
              </a:lnSpc>
              <a:spcBef>
                <a:spcPts val="0"/>
              </a:spcBef>
              <a:spcAft>
                <a:spcPts val="0"/>
              </a:spcAft>
              <a:buClr>
                <a:srgbClr val="000000"/>
              </a:buClr>
              <a:buSzPct val="100000"/>
              <a:buNone/>
            </a:pPr>
            <a:endParaRPr sz="3300" dirty="0">
              <a:solidFill>
                <a:srgbClr val="F2F2F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1"/>
        <p:cNvGrpSpPr/>
        <p:nvPr/>
      </p:nvGrpSpPr>
      <p:grpSpPr>
        <a:xfrm>
          <a:off x="0" y="0"/>
          <a:ext cx="0" cy="0"/>
          <a:chOff x="0" y="0"/>
          <a:chExt cx="0" cy="0"/>
        </a:xfrm>
      </p:grpSpPr>
      <p:sp>
        <p:nvSpPr>
          <p:cNvPr id="332" name="Google Shape;332;p53"/>
          <p:cNvSpPr/>
          <p:nvPr/>
        </p:nvSpPr>
        <p:spPr>
          <a:xfrm>
            <a:off x="452561" y="747356"/>
            <a:ext cx="4479000" cy="672600"/>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chemeClr val="dk1"/>
              </a:buClr>
              <a:buSzPts val="3300"/>
              <a:buFont typeface="Arial"/>
              <a:buNone/>
            </a:pPr>
            <a:endParaRPr sz="1100" b="0" i="0" u="none" strike="noStrike" cap="none">
              <a:solidFill>
                <a:srgbClr val="000000"/>
              </a:solidFill>
              <a:latin typeface="Arial"/>
              <a:ea typeface="Arial"/>
              <a:cs typeface="Arial"/>
              <a:sym typeface="Arial"/>
            </a:endParaRPr>
          </a:p>
        </p:txBody>
      </p:sp>
      <p:sp>
        <p:nvSpPr>
          <p:cNvPr id="333" name="Google Shape;333;p53"/>
          <p:cNvSpPr txBox="1">
            <a:spLocks noGrp="1"/>
          </p:cNvSpPr>
          <p:nvPr>
            <p:ph type="title"/>
          </p:nvPr>
        </p:nvSpPr>
        <p:spPr>
          <a:xfrm>
            <a:off x="247461" y="47890"/>
            <a:ext cx="7161600" cy="115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None/>
            </a:pPr>
            <a:r>
              <a:rPr lang="en" sz="3300" dirty="0">
                <a:solidFill>
                  <a:schemeClr val="dk1"/>
                </a:solidFill>
              </a:rPr>
              <a:t>User Experience Dimensions</a:t>
            </a:r>
            <a:endParaRPr sz="3300" dirty="0">
              <a:solidFill>
                <a:srgbClr val="000000"/>
              </a:solidFill>
            </a:endParaRPr>
          </a:p>
        </p:txBody>
      </p:sp>
      <p:graphicFrame>
        <p:nvGraphicFramePr>
          <p:cNvPr id="334" name="Google Shape;334;p53" descr="Table for each of the five user experience dimensions, with their identifier, explanatory statement, and dimension name"/>
          <p:cNvGraphicFramePr/>
          <p:nvPr>
            <p:extLst>
              <p:ext uri="{D42A27DB-BD31-4B8C-83A1-F6EECF244321}">
                <p14:modId xmlns:p14="http://schemas.microsoft.com/office/powerpoint/2010/main" val="1730124967"/>
              </p:ext>
            </p:extLst>
          </p:nvPr>
        </p:nvGraphicFramePr>
        <p:xfrm>
          <a:off x="152400" y="1001700"/>
          <a:ext cx="8934000" cy="3872550"/>
        </p:xfrm>
        <a:graphic>
          <a:graphicData uri="http://schemas.openxmlformats.org/drawingml/2006/table">
            <a:tbl>
              <a:tblPr>
                <a:noFill/>
                <a:tableStyleId>{524E496F-92BC-422C-8CE0-B5145D8F0E19}</a:tableStyleId>
              </a:tblPr>
              <a:tblGrid>
                <a:gridCol w="2058575">
                  <a:extLst>
                    <a:ext uri="{9D8B030D-6E8A-4147-A177-3AD203B41FA5}">
                      <a16:colId xmlns:a16="http://schemas.microsoft.com/office/drawing/2014/main" val="20000"/>
                    </a:ext>
                  </a:extLst>
                </a:gridCol>
                <a:gridCol w="1345500">
                  <a:extLst>
                    <a:ext uri="{9D8B030D-6E8A-4147-A177-3AD203B41FA5}">
                      <a16:colId xmlns:a16="http://schemas.microsoft.com/office/drawing/2014/main" val="20001"/>
                    </a:ext>
                  </a:extLst>
                </a:gridCol>
                <a:gridCol w="5529925">
                  <a:extLst>
                    <a:ext uri="{9D8B030D-6E8A-4147-A177-3AD203B41FA5}">
                      <a16:colId xmlns:a16="http://schemas.microsoft.com/office/drawing/2014/main" val="20002"/>
                    </a:ext>
                  </a:extLst>
                </a:gridCol>
              </a:tblGrid>
              <a:tr h="196950">
                <a:tc>
                  <a:txBody>
                    <a:bodyPr/>
                    <a:lstStyle/>
                    <a:p>
                      <a:pPr marL="0" lvl="0" indent="0" algn="l" rtl="0">
                        <a:spcBef>
                          <a:spcPts val="0"/>
                        </a:spcBef>
                        <a:spcAft>
                          <a:spcPts val="0"/>
                        </a:spcAft>
                        <a:buNone/>
                      </a:pPr>
                      <a:endParaRPr/>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t>Statement</a:t>
                      </a:r>
                      <a:endParaRPr sz="1000"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Dimension</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32725">
                <a:tc>
                  <a:txBody>
                    <a:bodyPr/>
                    <a:lstStyle/>
                    <a:p>
                      <a:pPr marL="0" lvl="0" indent="0" algn="l" rtl="0">
                        <a:lnSpc>
                          <a:spcPct val="115000"/>
                        </a:lnSpc>
                        <a:spcBef>
                          <a:spcPts val="0"/>
                        </a:spcBef>
                        <a:spcAft>
                          <a:spcPts val="0"/>
                        </a:spcAft>
                        <a:buNone/>
                      </a:pPr>
                      <a:r>
                        <a:rPr lang="en" sz="1000"/>
                        <a:t>D1</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The system was easy to learn and use</a:t>
                      </a:r>
                      <a:endParaRPr sz="1000"/>
                    </a:p>
                  </a:txBody>
                  <a:tcPr marL="91425" marR="9142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t>System Learnability</a:t>
                      </a:r>
                      <a:endParaRPr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63300">
                <a:tc>
                  <a:txBody>
                    <a:bodyPr/>
                    <a:lstStyle/>
                    <a:p>
                      <a:pPr marL="0" lvl="0" indent="0" algn="l" rtl="0">
                        <a:lnSpc>
                          <a:spcPct val="115000"/>
                        </a:lnSpc>
                        <a:spcBef>
                          <a:spcPts val="0"/>
                        </a:spcBef>
                        <a:spcAft>
                          <a:spcPts val="0"/>
                        </a:spcAft>
                        <a:buNone/>
                      </a:pPr>
                      <a:r>
                        <a:rPr lang="en" sz="1000"/>
                        <a:t>D2</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I felt comfortable using the toolbar to correct errors</a:t>
                      </a:r>
                      <a:endParaRPr sz="1000"/>
                    </a:p>
                  </a:txBody>
                  <a:tcPr marL="91425" marR="9142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t>Toolbar Error Correction</a:t>
                      </a:r>
                      <a:endParaRPr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67025">
                <a:tc>
                  <a:txBody>
                    <a:bodyPr/>
                    <a:lstStyle/>
                    <a:p>
                      <a:pPr marL="0" lvl="0" indent="0" algn="l" rtl="0">
                        <a:lnSpc>
                          <a:spcPct val="115000"/>
                        </a:lnSpc>
                        <a:spcBef>
                          <a:spcPts val="0"/>
                        </a:spcBef>
                        <a:spcAft>
                          <a:spcPts val="0"/>
                        </a:spcAft>
                        <a:buNone/>
                      </a:pPr>
                      <a:r>
                        <a:rPr lang="en" sz="1000"/>
                        <a:t>D3</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I was able to complete tasks without needing assistance</a:t>
                      </a:r>
                      <a:endParaRPr sz="1000"/>
                    </a:p>
                  </a:txBody>
                  <a:tcPr marL="91425" marR="9142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t>Task Completion Independence</a:t>
                      </a:r>
                      <a:endParaRPr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29450">
                <a:tc>
                  <a:txBody>
                    <a:bodyPr/>
                    <a:lstStyle/>
                    <a:p>
                      <a:pPr marL="0" lvl="0" indent="0" algn="l" rtl="0">
                        <a:lnSpc>
                          <a:spcPct val="115000"/>
                        </a:lnSpc>
                        <a:spcBef>
                          <a:spcPts val="0"/>
                        </a:spcBef>
                        <a:spcAft>
                          <a:spcPts val="0"/>
                        </a:spcAft>
                        <a:buNone/>
                      </a:pPr>
                      <a:r>
                        <a:rPr lang="en" sz="1000"/>
                        <a:t>D4</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I was able to correct most of the errors (e.g., labels or text alignment) without difficulty.</a:t>
                      </a:r>
                      <a:endParaRPr sz="1000"/>
                    </a:p>
                  </a:txBody>
                  <a:tcPr marL="91425" marR="9142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t>Error Correction Ease</a:t>
                      </a:r>
                      <a:endParaRPr b="1"/>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729450">
                <a:tc>
                  <a:txBody>
                    <a:bodyPr/>
                    <a:lstStyle/>
                    <a:p>
                      <a:pPr marL="0" lvl="0" indent="0" algn="l" rtl="0">
                        <a:lnSpc>
                          <a:spcPct val="115000"/>
                        </a:lnSpc>
                        <a:spcBef>
                          <a:spcPts val="0"/>
                        </a:spcBef>
                        <a:spcAft>
                          <a:spcPts val="0"/>
                        </a:spcAft>
                        <a:buNone/>
                      </a:pPr>
                      <a:r>
                        <a:rPr lang="en" sz="1000"/>
                        <a:t>D5</a:t>
                      </a:r>
                      <a:endParaRPr sz="100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I encountered minimal disruptions or technical issues while using the system.</a:t>
                      </a:r>
                      <a:endParaRPr sz="1000"/>
                    </a:p>
                  </a:txBody>
                  <a:tcPr marL="91425" marR="9142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dirty="0"/>
                        <a:t>Technical Issues</a:t>
                      </a:r>
                      <a:endParaRPr b="1" dirty="0"/>
                    </a:p>
                  </a:txBody>
                  <a:tcPr marL="28575" marR="28575" marT="19050" marB="19050"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8"/>
        <p:cNvGrpSpPr/>
        <p:nvPr/>
      </p:nvGrpSpPr>
      <p:grpSpPr>
        <a:xfrm>
          <a:off x="0" y="0"/>
          <a:ext cx="0" cy="0"/>
          <a:chOff x="0" y="0"/>
          <a:chExt cx="0" cy="0"/>
        </a:xfrm>
      </p:grpSpPr>
      <p:sp>
        <p:nvSpPr>
          <p:cNvPr id="339" name="Google Shape;339;p54"/>
          <p:cNvSpPr/>
          <p:nvPr/>
        </p:nvSpPr>
        <p:spPr>
          <a:xfrm>
            <a:off x="452561" y="747356"/>
            <a:ext cx="4479000" cy="672600"/>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chemeClr val="dk1"/>
              </a:buClr>
              <a:buSzPts val="3300"/>
              <a:buFont typeface="Arial"/>
              <a:buNone/>
            </a:pPr>
            <a:endParaRPr sz="1100" b="0" i="0" u="none" strike="noStrike" cap="none">
              <a:solidFill>
                <a:srgbClr val="000000"/>
              </a:solidFill>
              <a:latin typeface="Arial"/>
              <a:ea typeface="Arial"/>
              <a:cs typeface="Arial"/>
              <a:sym typeface="Arial"/>
            </a:endParaRPr>
          </a:p>
        </p:txBody>
      </p:sp>
      <p:sp>
        <p:nvSpPr>
          <p:cNvPr id="340" name="Google Shape;340;p54"/>
          <p:cNvSpPr txBox="1">
            <a:spLocks noGrp="1"/>
          </p:cNvSpPr>
          <p:nvPr>
            <p:ph type="title"/>
          </p:nvPr>
        </p:nvSpPr>
        <p:spPr>
          <a:xfrm>
            <a:off x="247461" y="47890"/>
            <a:ext cx="7161600" cy="115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None/>
            </a:pPr>
            <a:r>
              <a:rPr lang="en" sz="3300" dirty="0">
                <a:solidFill>
                  <a:schemeClr val="dk1"/>
                </a:solidFill>
              </a:rPr>
              <a:t>User Experience Dimension Correlations</a:t>
            </a:r>
            <a:endParaRPr sz="3300" dirty="0">
              <a:solidFill>
                <a:srgbClr val="000000"/>
              </a:solidFill>
            </a:endParaRPr>
          </a:p>
        </p:txBody>
      </p:sp>
      <p:graphicFrame>
        <p:nvGraphicFramePr>
          <p:cNvPr id="341" name="Google Shape;341;p54" descr="Table for each of the five user experience dimensions, showing the correlation value with each of the other dimensions. Most entries are signifiicant."/>
          <p:cNvGraphicFramePr/>
          <p:nvPr>
            <p:extLst>
              <p:ext uri="{D42A27DB-BD31-4B8C-83A1-F6EECF244321}">
                <p14:modId xmlns:p14="http://schemas.microsoft.com/office/powerpoint/2010/main" val="217789012"/>
              </p:ext>
            </p:extLst>
          </p:nvPr>
        </p:nvGraphicFramePr>
        <p:xfrm>
          <a:off x="224100" y="1166025"/>
          <a:ext cx="8695800" cy="3588784"/>
        </p:xfrm>
        <a:graphic>
          <a:graphicData uri="http://schemas.openxmlformats.org/drawingml/2006/table">
            <a:tbl>
              <a:tblPr>
                <a:noFill/>
                <a:tableStyleId>{524E496F-92BC-422C-8CE0-B5145D8F0E19}</a:tableStyleId>
              </a:tblPr>
              <a:tblGrid>
                <a:gridCol w="1449300">
                  <a:extLst>
                    <a:ext uri="{9D8B030D-6E8A-4147-A177-3AD203B41FA5}">
                      <a16:colId xmlns:a16="http://schemas.microsoft.com/office/drawing/2014/main" val="20000"/>
                    </a:ext>
                  </a:extLst>
                </a:gridCol>
                <a:gridCol w="1449300">
                  <a:extLst>
                    <a:ext uri="{9D8B030D-6E8A-4147-A177-3AD203B41FA5}">
                      <a16:colId xmlns:a16="http://schemas.microsoft.com/office/drawing/2014/main" val="20001"/>
                    </a:ext>
                  </a:extLst>
                </a:gridCol>
                <a:gridCol w="1449300">
                  <a:extLst>
                    <a:ext uri="{9D8B030D-6E8A-4147-A177-3AD203B41FA5}">
                      <a16:colId xmlns:a16="http://schemas.microsoft.com/office/drawing/2014/main" val="20002"/>
                    </a:ext>
                  </a:extLst>
                </a:gridCol>
                <a:gridCol w="1449300">
                  <a:extLst>
                    <a:ext uri="{9D8B030D-6E8A-4147-A177-3AD203B41FA5}">
                      <a16:colId xmlns:a16="http://schemas.microsoft.com/office/drawing/2014/main" val="20003"/>
                    </a:ext>
                  </a:extLst>
                </a:gridCol>
                <a:gridCol w="1449300">
                  <a:extLst>
                    <a:ext uri="{9D8B030D-6E8A-4147-A177-3AD203B41FA5}">
                      <a16:colId xmlns:a16="http://schemas.microsoft.com/office/drawing/2014/main" val="20004"/>
                    </a:ext>
                  </a:extLst>
                </a:gridCol>
                <a:gridCol w="1449300">
                  <a:extLst>
                    <a:ext uri="{9D8B030D-6E8A-4147-A177-3AD203B41FA5}">
                      <a16:colId xmlns:a16="http://schemas.microsoft.com/office/drawing/2014/main" val="20005"/>
                    </a:ext>
                  </a:extLst>
                </a:gridCol>
              </a:tblGrid>
              <a:tr h="301500">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Dimension</a:t>
                      </a:r>
                      <a:endParaRPr sz="1200" b="1">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D4</a:t>
                      </a:r>
                      <a:endParaRPr sz="1200" b="1">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b="1" dirty="0">
                          <a:latin typeface="Roboto"/>
                          <a:ea typeface="Roboto"/>
                          <a:cs typeface="Roboto"/>
                          <a:sym typeface="Roboto"/>
                        </a:rPr>
                        <a:t>D1</a:t>
                      </a:r>
                      <a:endParaRPr sz="1200" b="1" dirty="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D2</a:t>
                      </a:r>
                      <a:endParaRPr sz="1200" b="1">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D3</a:t>
                      </a:r>
                      <a:endParaRPr sz="1200" b="1">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D5</a:t>
                      </a:r>
                      <a:endParaRPr sz="1200" b="1">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616400">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D4. Error Correction Ease</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1</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511425">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D1. System Learnability</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0.620*</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1</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16400">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D2. Toolbar Error Correction</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0.297</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0.872**</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1</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721350">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D3. Task Completion Independence</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0.163</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0.823**</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0.805**</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1</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a:p>
                  </a:txBody>
                  <a:tcPr marL="28575" marR="2857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11425">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D5. Technical Issues</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0.637*</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0.754**</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0.519*</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oboto"/>
                          <a:ea typeface="Roboto"/>
                          <a:cs typeface="Roboto"/>
                          <a:sym typeface="Roboto"/>
                        </a:rPr>
                        <a:t>0.708**</a:t>
                      </a:r>
                      <a:endParaRPr sz="120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dirty="0">
                          <a:latin typeface="Roboto"/>
                          <a:ea typeface="Roboto"/>
                          <a:cs typeface="Roboto"/>
                          <a:sym typeface="Roboto"/>
                        </a:rPr>
                        <a:t>1</a:t>
                      </a:r>
                      <a:endParaRPr sz="1200" dirty="0">
                        <a:latin typeface="Roboto"/>
                        <a:ea typeface="Roboto"/>
                        <a:cs typeface="Roboto"/>
                        <a:sym typeface="Roboto"/>
                      </a:endParaRPr>
                    </a:p>
                  </a:txBody>
                  <a:tcPr marL="28575" marR="28575" marT="91425" marB="91425"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5"/>
        <p:cNvGrpSpPr/>
        <p:nvPr/>
      </p:nvGrpSpPr>
      <p:grpSpPr>
        <a:xfrm>
          <a:off x="0" y="0"/>
          <a:ext cx="0" cy="0"/>
          <a:chOff x="0" y="0"/>
          <a:chExt cx="0" cy="0"/>
        </a:xfrm>
      </p:grpSpPr>
      <p:sp>
        <p:nvSpPr>
          <p:cNvPr id="346" name="Google Shape;346;p55"/>
          <p:cNvSpPr txBox="1">
            <a:spLocks noGrp="1"/>
          </p:cNvSpPr>
          <p:nvPr>
            <p:ph type="title" idx="4294967295"/>
          </p:nvPr>
        </p:nvSpPr>
        <p:spPr>
          <a:xfrm>
            <a:off x="910900" y="2196850"/>
            <a:ext cx="7314600" cy="7155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rgbClr val="000000"/>
              </a:buClr>
              <a:buSzPct val="100000"/>
              <a:buNone/>
            </a:pPr>
            <a:r>
              <a:rPr lang="en" sz="3300" dirty="0">
                <a:solidFill>
                  <a:srgbClr val="F2F2F2"/>
                </a:solidFill>
              </a:rPr>
              <a:t>Hypothesis 3: Users with more significant academic experience and domain-specific knowledge will perform better at our task.</a:t>
            </a:r>
            <a:endParaRPr sz="3300" dirty="0">
              <a:solidFill>
                <a:srgbClr val="F2F2F2"/>
              </a:solidFill>
            </a:endParaRPr>
          </a:p>
          <a:p>
            <a:pPr marL="0" lvl="0" indent="0" algn="ctr" rtl="0">
              <a:lnSpc>
                <a:spcPct val="90000"/>
              </a:lnSpc>
              <a:spcBef>
                <a:spcPts val="0"/>
              </a:spcBef>
              <a:spcAft>
                <a:spcPts val="0"/>
              </a:spcAft>
              <a:buClr>
                <a:srgbClr val="000000"/>
              </a:buClr>
              <a:buSzPct val="100000"/>
              <a:buNone/>
            </a:pPr>
            <a:endParaRPr sz="3300" dirty="0">
              <a:solidFill>
                <a:srgbClr val="F2F2F2"/>
              </a:solidFill>
            </a:endParaRPr>
          </a:p>
          <a:p>
            <a:pPr marL="0" lvl="0" indent="0" algn="ctr" rtl="0">
              <a:lnSpc>
                <a:spcPct val="90000"/>
              </a:lnSpc>
              <a:spcBef>
                <a:spcPts val="0"/>
              </a:spcBef>
              <a:spcAft>
                <a:spcPts val="0"/>
              </a:spcAft>
              <a:buClr>
                <a:srgbClr val="000000"/>
              </a:buClr>
              <a:buSzPct val="100000"/>
              <a:buNone/>
            </a:pPr>
            <a:endParaRPr sz="3300" dirty="0">
              <a:solidFill>
                <a:srgbClr val="F2F2F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0"/>
        <p:cNvGrpSpPr/>
        <p:nvPr/>
      </p:nvGrpSpPr>
      <p:grpSpPr>
        <a:xfrm>
          <a:off x="0" y="0"/>
          <a:ext cx="0" cy="0"/>
          <a:chOff x="0" y="0"/>
          <a:chExt cx="0" cy="0"/>
        </a:xfrm>
      </p:grpSpPr>
      <p:sp>
        <p:nvSpPr>
          <p:cNvPr id="351" name="Google Shape;351;p56"/>
          <p:cNvSpPr/>
          <p:nvPr/>
        </p:nvSpPr>
        <p:spPr>
          <a:xfrm>
            <a:off x="452561" y="747356"/>
            <a:ext cx="4479000" cy="672600"/>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chemeClr val="dk1"/>
              </a:buClr>
              <a:buSzPts val="3300"/>
              <a:buFont typeface="Arial"/>
              <a:buNone/>
            </a:pPr>
            <a:endParaRPr sz="1100" b="0" i="0" u="none" strike="noStrike" cap="none">
              <a:solidFill>
                <a:srgbClr val="000000"/>
              </a:solidFill>
              <a:latin typeface="Arial"/>
              <a:ea typeface="Arial"/>
              <a:cs typeface="Arial"/>
              <a:sym typeface="Arial"/>
            </a:endParaRPr>
          </a:p>
        </p:txBody>
      </p:sp>
      <p:sp>
        <p:nvSpPr>
          <p:cNvPr id="352" name="Google Shape;352;p56"/>
          <p:cNvSpPr txBox="1">
            <a:spLocks noGrp="1"/>
          </p:cNvSpPr>
          <p:nvPr>
            <p:ph type="title"/>
          </p:nvPr>
        </p:nvSpPr>
        <p:spPr>
          <a:xfrm>
            <a:off x="247461" y="47890"/>
            <a:ext cx="7161600" cy="1155000"/>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3300"/>
              <a:buNone/>
            </a:pPr>
            <a:r>
              <a:rPr lang="en" sz="2400">
                <a:solidFill>
                  <a:schemeClr val="dk1"/>
                </a:solidFill>
              </a:rPr>
              <a:t>Performance in Correction Tasks: Major and Familiarity Insights</a:t>
            </a:r>
            <a:endParaRPr sz="2400">
              <a:solidFill>
                <a:schemeClr val="dk1"/>
              </a:solidFill>
            </a:endParaRPr>
          </a:p>
        </p:txBody>
      </p:sp>
      <p:graphicFrame>
        <p:nvGraphicFramePr>
          <p:cNvPr id="353" name="Google Shape;353;p56" descr="Table with a row for STEM and another for Non-STEM, showing the average time and correction percentage for flawed elements and wrong labels. Non-STEM is better."/>
          <p:cNvGraphicFramePr/>
          <p:nvPr>
            <p:extLst>
              <p:ext uri="{D42A27DB-BD31-4B8C-83A1-F6EECF244321}">
                <p14:modId xmlns:p14="http://schemas.microsoft.com/office/powerpoint/2010/main" val="347850086"/>
              </p:ext>
            </p:extLst>
          </p:nvPr>
        </p:nvGraphicFramePr>
        <p:xfrm>
          <a:off x="452550" y="1494775"/>
          <a:ext cx="3614484" cy="1872375"/>
        </p:xfrm>
        <a:graphic>
          <a:graphicData uri="http://schemas.openxmlformats.org/drawingml/2006/table">
            <a:tbl>
              <a:tblPr>
                <a:noFill/>
                <a:tableStyleId>{524E496F-92BC-422C-8CE0-B5145D8F0E19}</a:tableStyleId>
              </a:tblPr>
              <a:tblGrid>
                <a:gridCol w="578890">
                  <a:extLst>
                    <a:ext uri="{9D8B030D-6E8A-4147-A177-3AD203B41FA5}">
                      <a16:colId xmlns:a16="http://schemas.microsoft.com/office/drawing/2014/main" val="20000"/>
                    </a:ext>
                  </a:extLst>
                </a:gridCol>
                <a:gridCol w="578890">
                  <a:extLst>
                    <a:ext uri="{9D8B030D-6E8A-4147-A177-3AD203B41FA5}">
                      <a16:colId xmlns:a16="http://schemas.microsoft.com/office/drawing/2014/main" val="20001"/>
                    </a:ext>
                  </a:extLst>
                </a:gridCol>
                <a:gridCol w="1123771">
                  <a:extLst>
                    <a:ext uri="{9D8B030D-6E8A-4147-A177-3AD203B41FA5}">
                      <a16:colId xmlns:a16="http://schemas.microsoft.com/office/drawing/2014/main" val="20002"/>
                    </a:ext>
                  </a:extLst>
                </a:gridCol>
                <a:gridCol w="1332933">
                  <a:extLst>
                    <a:ext uri="{9D8B030D-6E8A-4147-A177-3AD203B41FA5}">
                      <a16:colId xmlns:a16="http://schemas.microsoft.com/office/drawing/2014/main" val="20003"/>
                    </a:ext>
                  </a:extLst>
                </a:gridCol>
              </a:tblGrid>
              <a:tr h="841400">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Major</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Avg Time</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dirty="0">
                          <a:latin typeface="Calibri"/>
                          <a:ea typeface="Calibri"/>
                          <a:cs typeface="Calibri"/>
                          <a:sym typeface="Calibri"/>
                        </a:rPr>
                        <a:t>Flawed Element Correction (%)</a:t>
                      </a:r>
                      <a:endParaRPr sz="1200" dirty="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dirty="0">
                          <a:latin typeface="Calibri"/>
                          <a:ea typeface="Calibri"/>
                          <a:cs typeface="Calibri"/>
                          <a:sym typeface="Calibri"/>
                        </a:rPr>
                        <a:t>Wrong Label Correction (%)</a:t>
                      </a:r>
                      <a:endParaRPr sz="1200" dirty="0">
                        <a:latin typeface="Calibri"/>
                        <a:ea typeface="Calibri"/>
                        <a:cs typeface="Calibri"/>
                        <a:sym typeface="Calibri"/>
                      </a:endParaRPr>
                    </a:p>
                  </a:txBody>
                  <a:tcPr marL="91425" marR="9142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06850">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STEM</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23.19</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dirty="0">
                          <a:latin typeface="Calibri"/>
                          <a:ea typeface="Calibri"/>
                          <a:cs typeface="Calibri"/>
                          <a:sym typeface="Calibri"/>
                        </a:rPr>
                        <a:t>67.03</a:t>
                      </a:r>
                      <a:endParaRPr sz="1200" dirty="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72.91</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24125">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Non-STEM</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15.31</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96.05</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dirty="0">
                          <a:latin typeface="Calibri"/>
                          <a:ea typeface="Calibri"/>
                          <a:cs typeface="Calibri"/>
                          <a:sym typeface="Calibri"/>
                        </a:rPr>
                        <a:t>90.21</a:t>
                      </a:r>
                      <a:endParaRPr sz="1200" dirty="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graphicFrame>
        <p:nvGraphicFramePr>
          <p:cNvPr id="354" name="Google Shape;354;p56" descr="Table with a row for familiarity levels 2-4, showing number of participants and the  average percentage for flawed elements and wrong labels. More familiarity gives better results.."/>
          <p:cNvGraphicFramePr/>
          <p:nvPr>
            <p:extLst>
              <p:ext uri="{D42A27DB-BD31-4B8C-83A1-F6EECF244321}">
                <p14:modId xmlns:p14="http://schemas.microsoft.com/office/powerpoint/2010/main" val="772518438"/>
              </p:ext>
            </p:extLst>
          </p:nvPr>
        </p:nvGraphicFramePr>
        <p:xfrm>
          <a:off x="4823325" y="1494775"/>
          <a:ext cx="3856350" cy="1837729"/>
        </p:xfrm>
        <a:graphic>
          <a:graphicData uri="http://schemas.openxmlformats.org/drawingml/2006/table">
            <a:tbl>
              <a:tblPr>
                <a:noFill/>
                <a:tableStyleId>{524E496F-92BC-422C-8CE0-B5145D8F0E19}</a:tableStyleId>
              </a:tblPr>
              <a:tblGrid>
                <a:gridCol w="794125">
                  <a:extLst>
                    <a:ext uri="{9D8B030D-6E8A-4147-A177-3AD203B41FA5}">
                      <a16:colId xmlns:a16="http://schemas.microsoft.com/office/drawing/2014/main" val="20000"/>
                    </a:ext>
                  </a:extLst>
                </a:gridCol>
                <a:gridCol w="574975">
                  <a:extLst>
                    <a:ext uri="{9D8B030D-6E8A-4147-A177-3AD203B41FA5}">
                      <a16:colId xmlns:a16="http://schemas.microsoft.com/office/drawing/2014/main" val="20001"/>
                    </a:ext>
                  </a:extLst>
                </a:gridCol>
                <a:gridCol w="1222859">
                  <a:extLst>
                    <a:ext uri="{9D8B030D-6E8A-4147-A177-3AD203B41FA5}">
                      <a16:colId xmlns:a16="http://schemas.microsoft.com/office/drawing/2014/main" val="20002"/>
                    </a:ext>
                  </a:extLst>
                </a:gridCol>
                <a:gridCol w="1264391">
                  <a:extLst>
                    <a:ext uri="{9D8B030D-6E8A-4147-A177-3AD203B41FA5}">
                      <a16:colId xmlns:a16="http://schemas.microsoft.com/office/drawing/2014/main" val="20003"/>
                    </a:ext>
                  </a:extLst>
                </a:gridCol>
              </a:tblGrid>
              <a:tr h="695200">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Familiarity Level</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Count</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dirty="0">
                          <a:latin typeface="Calibri"/>
                          <a:ea typeface="Calibri"/>
                          <a:cs typeface="Calibri"/>
                          <a:sym typeface="Calibri"/>
                        </a:rPr>
                        <a:t>Avg FE (%)</a:t>
                      </a:r>
                      <a:endParaRPr sz="1200" dirty="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dirty="0">
                          <a:latin typeface="Calibri"/>
                          <a:ea typeface="Calibri"/>
                          <a:cs typeface="Calibri"/>
                          <a:sym typeface="Calibri"/>
                        </a:rPr>
                        <a:t>Avg WL (%)</a:t>
                      </a:r>
                      <a:endParaRPr sz="1200" dirty="0">
                        <a:latin typeface="Calibri"/>
                        <a:ea typeface="Calibri"/>
                        <a:cs typeface="Calibri"/>
                        <a:sym typeface="Calibri"/>
                      </a:endParaRPr>
                    </a:p>
                  </a:txBody>
                  <a:tcPr marL="91425" marR="9142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70225">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Level 2</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2</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75.43</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73.75</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225">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Level 3</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3</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85.5</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80.83</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225">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Level 4</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3</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a:latin typeface="Calibri"/>
                          <a:ea typeface="Calibri"/>
                          <a:cs typeface="Calibri"/>
                          <a:sym typeface="Calibri"/>
                        </a:rPr>
                        <a:t>81.66</a:t>
                      </a:r>
                      <a:endParaRPr sz="120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200" dirty="0">
                          <a:latin typeface="Calibri"/>
                          <a:ea typeface="Calibri"/>
                          <a:cs typeface="Calibri"/>
                          <a:sym typeface="Calibri"/>
                        </a:rPr>
                        <a:t>87.5</a:t>
                      </a:r>
                      <a:endParaRPr sz="1200" dirty="0">
                        <a:latin typeface="Calibri"/>
                        <a:ea typeface="Calibri"/>
                        <a:cs typeface="Calibri"/>
                        <a:sym typeface="Calibri"/>
                      </a:endParaRPr>
                    </a:p>
                  </a:txBody>
                  <a:tcPr marL="28575" marR="28575" marT="91425" marB="91425" anchor="b">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247461" y="47890"/>
            <a:ext cx="7161600" cy="115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None/>
            </a:pPr>
            <a:r>
              <a:rPr lang="en" sz="2400">
                <a:solidFill>
                  <a:schemeClr val="dk1"/>
                </a:solidFill>
              </a:rPr>
              <a:t>Performance in Correction Tasks: Major and Familiarity Insights</a:t>
            </a:r>
            <a:endParaRPr sz="2400">
              <a:solidFill>
                <a:schemeClr val="dk1"/>
              </a:solidFill>
            </a:endParaRPr>
          </a:p>
        </p:txBody>
      </p:sp>
      <p:sp>
        <p:nvSpPr>
          <p:cNvPr id="360" name="Google Shape;360;p57"/>
          <p:cNvSpPr txBox="1">
            <a:spLocks noGrp="1"/>
          </p:cNvSpPr>
          <p:nvPr>
            <p:ph type="body" idx="1"/>
          </p:nvPr>
        </p:nvSpPr>
        <p:spPr>
          <a:xfrm>
            <a:off x="730525" y="1647800"/>
            <a:ext cx="6726300" cy="2544000"/>
          </a:xfrm>
          <a:prstGeom prst="rect">
            <a:avLst/>
          </a:prstGeom>
          <a:noFill/>
          <a:ln>
            <a:noFill/>
          </a:ln>
        </p:spPr>
        <p:txBody>
          <a:bodyPr spcFirstLastPara="1" wrap="square" lIns="68575" tIns="34275" rIns="68575" bIns="34275" anchor="t" anchorCtr="0">
            <a:noAutofit/>
          </a:bodyPr>
          <a:lstStyle/>
          <a:p>
            <a:pPr marL="457200" lvl="0" indent="-361950" algn="l" rtl="0">
              <a:lnSpc>
                <a:spcPct val="100000"/>
              </a:lnSpc>
              <a:spcBef>
                <a:spcPts val="0"/>
              </a:spcBef>
              <a:spcAft>
                <a:spcPts val="0"/>
              </a:spcAft>
              <a:buSzPts val="2100"/>
              <a:buChar char="●"/>
            </a:pPr>
            <a:r>
              <a:rPr lang="en" dirty="0"/>
              <a:t>General text-processing abilities vs. domain-specific technical knowledge</a:t>
            </a:r>
            <a:endParaRPr dirty="0"/>
          </a:p>
          <a:p>
            <a:pPr marL="0" lvl="0" indent="0" algn="l" rtl="0">
              <a:lnSpc>
                <a:spcPct val="100000"/>
              </a:lnSpc>
              <a:spcBef>
                <a:spcPts val="0"/>
              </a:spcBef>
              <a:spcAft>
                <a:spcPts val="0"/>
              </a:spcAft>
              <a:buNone/>
            </a:pPr>
            <a:endParaRPr dirty="0"/>
          </a:p>
          <a:p>
            <a:pPr marL="457200" lvl="0" indent="-361950" algn="l" rtl="0">
              <a:lnSpc>
                <a:spcPct val="100000"/>
              </a:lnSpc>
              <a:spcBef>
                <a:spcPts val="0"/>
              </a:spcBef>
              <a:spcAft>
                <a:spcPts val="0"/>
              </a:spcAft>
              <a:buSzPts val="2100"/>
              <a:buChar char="●"/>
            </a:pPr>
            <a:r>
              <a:rPr lang="en" dirty="0"/>
              <a:t>Logical and technical details vs. content and form </a:t>
            </a:r>
            <a:endParaRPr dirty="0"/>
          </a:p>
        </p:txBody>
      </p:sp>
      <p:pic>
        <p:nvPicPr>
          <p:cNvPr id="361" name="Google Shape;361;p57" descr="Starfish Education graphic showing the link between STEM and literacy"/>
          <p:cNvPicPr preferRelativeResize="0"/>
          <p:nvPr/>
        </p:nvPicPr>
        <p:blipFill>
          <a:blip r:embed="rId3">
            <a:alphaModFix/>
          </a:blip>
          <a:stretch>
            <a:fillRect/>
          </a:stretch>
        </p:blipFill>
        <p:spPr>
          <a:xfrm>
            <a:off x="2822099" y="3145735"/>
            <a:ext cx="3499801" cy="19498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5"/>
        <p:cNvGrpSpPr/>
        <p:nvPr/>
      </p:nvGrpSpPr>
      <p:grpSpPr>
        <a:xfrm>
          <a:off x="0" y="0"/>
          <a:ext cx="0" cy="0"/>
          <a:chOff x="0" y="0"/>
          <a:chExt cx="0" cy="0"/>
        </a:xfrm>
      </p:grpSpPr>
      <p:sp>
        <p:nvSpPr>
          <p:cNvPr id="366" name="Google Shape;366;p58"/>
          <p:cNvSpPr/>
          <p:nvPr/>
        </p:nvSpPr>
        <p:spPr>
          <a:xfrm>
            <a:off x="452561" y="747356"/>
            <a:ext cx="4479000" cy="672600"/>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chemeClr val="dk1"/>
              </a:buClr>
              <a:buSzPts val="3300"/>
              <a:buFont typeface="Arial"/>
              <a:buNone/>
            </a:pPr>
            <a:endParaRPr sz="1100" b="0" i="0" u="none" strike="noStrike" cap="none">
              <a:solidFill>
                <a:srgbClr val="000000"/>
              </a:solidFill>
              <a:latin typeface="Arial"/>
              <a:ea typeface="Arial"/>
              <a:cs typeface="Arial"/>
              <a:sym typeface="Arial"/>
            </a:endParaRPr>
          </a:p>
        </p:txBody>
      </p:sp>
      <p:sp>
        <p:nvSpPr>
          <p:cNvPr id="367" name="Google Shape;367;p58"/>
          <p:cNvSpPr txBox="1">
            <a:spLocks noGrp="1"/>
          </p:cNvSpPr>
          <p:nvPr>
            <p:ph type="body" idx="1"/>
          </p:nvPr>
        </p:nvSpPr>
        <p:spPr>
          <a:xfrm>
            <a:off x="709975" y="2140075"/>
            <a:ext cx="6726300" cy="2544000"/>
          </a:xfrm>
          <a:prstGeom prst="rect">
            <a:avLst/>
          </a:prstGeom>
          <a:noFill/>
          <a:ln>
            <a:noFill/>
          </a:ln>
        </p:spPr>
        <p:txBody>
          <a:bodyPr spcFirstLastPara="1" wrap="square" lIns="68575" tIns="34275" rIns="68575" bIns="34275" anchor="t" anchorCtr="0">
            <a:noAutofit/>
          </a:bodyPr>
          <a:lstStyle/>
          <a:p>
            <a:pPr marL="457200" lvl="0" indent="-361950" algn="l" rtl="0">
              <a:lnSpc>
                <a:spcPct val="100000"/>
              </a:lnSpc>
              <a:spcBef>
                <a:spcPts val="0"/>
              </a:spcBef>
              <a:spcAft>
                <a:spcPts val="0"/>
              </a:spcAft>
              <a:buSzPts val="2100"/>
              <a:buChar char="●"/>
            </a:pPr>
            <a:r>
              <a:rPr lang="en" dirty="0"/>
              <a:t>Limited Sample Size (N = 8)</a:t>
            </a:r>
            <a:endParaRPr dirty="0"/>
          </a:p>
          <a:p>
            <a:pPr marL="0" lvl="0" indent="0" algn="l" rtl="0">
              <a:lnSpc>
                <a:spcPct val="100000"/>
              </a:lnSpc>
              <a:spcBef>
                <a:spcPts val="0"/>
              </a:spcBef>
              <a:spcAft>
                <a:spcPts val="0"/>
              </a:spcAft>
              <a:buNone/>
            </a:pPr>
            <a:endParaRPr dirty="0"/>
          </a:p>
          <a:p>
            <a:pPr indent="-361950">
              <a:lnSpc>
                <a:spcPct val="100000"/>
              </a:lnSpc>
              <a:spcBef>
                <a:spcPts val="0"/>
              </a:spcBef>
              <a:buFont typeface="Arial"/>
              <a:buChar char="●"/>
            </a:pPr>
            <a:r>
              <a:rPr lang="en-US" dirty="0"/>
              <a:t>Participant Background Representativeness</a:t>
            </a:r>
          </a:p>
          <a:p>
            <a:pPr marL="457200" lvl="0" indent="-361950" algn="l" rtl="0">
              <a:lnSpc>
                <a:spcPct val="100000"/>
              </a:lnSpc>
              <a:spcBef>
                <a:spcPts val="0"/>
              </a:spcBef>
              <a:spcAft>
                <a:spcPts val="0"/>
              </a:spcAft>
              <a:buSzPts val="2100"/>
              <a:buChar char="●"/>
            </a:pPr>
            <a:endParaRPr lang="en" dirty="0"/>
          </a:p>
          <a:p>
            <a:pPr marL="457200" lvl="0" indent="-361950" algn="l" rtl="0">
              <a:lnSpc>
                <a:spcPct val="100000"/>
              </a:lnSpc>
              <a:spcBef>
                <a:spcPts val="0"/>
              </a:spcBef>
              <a:spcAft>
                <a:spcPts val="0"/>
              </a:spcAft>
              <a:buSzPts val="2100"/>
              <a:buChar char="●"/>
            </a:pPr>
            <a:r>
              <a:rPr lang="en" dirty="0"/>
              <a:t>System Complexity and User Training</a:t>
            </a:r>
            <a:endParaRPr dirty="0"/>
          </a:p>
          <a:p>
            <a:pPr marL="457200" lvl="0" indent="0" algn="l" rtl="0">
              <a:lnSpc>
                <a:spcPct val="100000"/>
              </a:lnSpc>
              <a:spcBef>
                <a:spcPts val="0"/>
              </a:spcBef>
              <a:spcAft>
                <a:spcPts val="0"/>
              </a:spcAft>
              <a:buNone/>
            </a:pPr>
            <a:endParaRPr dirty="0"/>
          </a:p>
          <a:p>
            <a:pPr marL="457200" lvl="0" indent="-361950" algn="l" rtl="0">
              <a:lnSpc>
                <a:spcPct val="100000"/>
              </a:lnSpc>
              <a:spcBef>
                <a:spcPts val="0"/>
              </a:spcBef>
              <a:spcAft>
                <a:spcPts val="0"/>
              </a:spcAft>
              <a:buSzPts val="2100"/>
              <a:buChar char="●"/>
            </a:pPr>
            <a:r>
              <a:rPr lang="en" dirty="0"/>
              <a:t>Model Generalization Limitations</a:t>
            </a:r>
            <a:endParaRPr dirty="0"/>
          </a:p>
        </p:txBody>
      </p:sp>
      <p:sp>
        <p:nvSpPr>
          <p:cNvPr id="368" name="Google Shape;368;p58"/>
          <p:cNvSpPr txBox="1">
            <a:spLocks noGrp="1"/>
          </p:cNvSpPr>
          <p:nvPr>
            <p:ph type="title"/>
          </p:nvPr>
        </p:nvSpPr>
        <p:spPr>
          <a:xfrm>
            <a:off x="709986" y="692365"/>
            <a:ext cx="7161600" cy="115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None/>
            </a:pPr>
            <a:r>
              <a:rPr lang="en" sz="3300">
                <a:solidFill>
                  <a:schemeClr val="dk1"/>
                </a:solidFill>
              </a:rPr>
              <a:t>Limitations</a:t>
            </a:r>
            <a:endParaRPr sz="33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2"/>
        <p:cNvGrpSpPr/>
        <p:nvPr/>
      </p:nvGrpSpPr>
      <p:grpSpPr>
        <a:xfrm>
          <a:off x="0" y="0"/>
          <a:ext cx="0" cy="0"/>
          <a:chOff x="0" y="0"/>
          <a:chExt cx="0" cy="0"/>
        </a:xfrm>
      </p:grpSpPr>
      <p:sp>
        <p:nvSpPr>
          <p:cNvPr id="373" name="Google Shape;373;p59"/>
          <p:cNvSpPr/>
          <p:nvPr/>
        </p:nvSpPr>
        <p:spPr>
          <a:xfrm>
            <a:off x="452561" y="747356"/>
            <a:ext cx="4479000" cy="672600"/>
          </a:xfrm>
          <a:prstGeom prst="rect">
            <a:avLst/>
          </a:prstGeom>
          <a:noFill/>
          <a:ln>
            <a:noFill/>
          </a:ln>
        </p:spPr>
        <p:txBody>
          <a:bodyPr spcFirstLastPara="1" wrap="square" lIns="34275" tIns="34275" rIns="34275" bIns="34275" anchor="b" anchorCtr="0">
            <a:noAutofit/>
          </a:bodyPr>
          <a:lstStyle/>
          <a:p>
            <a:pPr marL="0" marR="0" lvl="0" indent="0" algn="l" rtl="0">
              <a:lnSpc>
                <a:spcPct val="90000"/>
              </a:lnSpc>
              <a:spcBef>
                <a:spcPts val="0"/>
              </a:spcBef>
              <a:spcAft>
                <a:spcPts val="0"/>
              </a:spcAft>
              <a:buClr>
                <a:schemeClr val="dk1"/>
              </a:buClr>
              <a:buSzPts val="3300"/>
              <a:buFont typeface="Arial"/>
              <a:buNone/>
            </a:pPr>
            <a:endParaRPr sz="1100" b="0" i="0" u="none" strike="noStrike" cap="none">
              <a:solidFill>
                <a:srgbClr val="000000"/>
              </a:solidFill>
              <a:latin typeface="Arial"/>
              <a:ea typeface="Arial"/>
              <a:cs typeface="Arial"/>
              <a:sym typeface="Arial"/>
            </a:endParaRPr>
          </a:p>
        </p:txBody>
      </p:sp>
      <p:sp>
        <p:nvSpPr>
          <p:cNvPr id="374" name="Google Shape;374;p59"/>
          <p:cNvSpPr txBox="1">
            <a:spLocks noGrp="1"/>
          </p:cNvSpPr>
          <p:nvPr>
            <p:ph type="body" idx="1"/>
          </p:nvPr>
        </p:nvSpPr>
        <p:spPr>
          <a:xfrm>
            <a:off x="709975" y="2140075"/>
            <a:ext cx="6726300" cy="2544000"/>
          </a:xfrm>
          <a:prstGeom prst="rect">
            <a:avLst/>
          </a:prstGeom>
          <a:noFill/>
          <a:ln>
            <a:noFill/>
          </a:ln>
        </p:spPr>
        <p:txBody>
          <a:bodyPr spcFirstLastPara="1" wrap="square" lIns="68575" tIns="34275" rIns="68575" bIns="34275" anchor="t" anchorCtr="0">
            <a:noAutofit/>
          </a:bodyPr>
          <a:lstStyle/>
          <a:p>
            <a:pPr marL="457200" lvl="0" indent="-361950" algn="l" rtl="0">
              <a:lnSpc>
                <a:spcPct val="100000"/>
              </a:lnSpc>
              <a:spcBef>
                <a:spcPts val="0"/>
              </a:spcBef>
              <a:spcAft>
                <a:spcPts val="0"/>
              </a:spcAft>
              <a:buSzPts val="2100"/>
              <a:buChar char="●"/>
            </a:pPr>
            <a:r>
              <a:rPr lang="en-US" dirty="0"/>
              <a:t>Add measures like System Usability Scale (SUS)</a:t>
            </a:r>
            <a:endParaRPr dirty="0"/>
          </a:p>
          <a:p>
            <a:pPr marL="0" lvl="0" indent="0" algn="l" rtl="0">
              <a:lnSpc>
                <a:spcPct val="100000"/>
              </a:lnSpc>
              <a:spcBef>
                <a:spcPts val="0"/>
              </a:spcBef>
              <a:spcAft>
                <a:spcPts val="0"/>
              </a:spcAft>
              <a:buNone/>
            </a:pPr>
            <a:endParaRPr dirty="0"/>
          </a:p>
          <a:p>
            <a:pPr marL="457200" lvl="0" indent="-361950" algn="l" rtl="0">
              <a:lnSpc>
                <a:spcPct val="100000"/>
              </a:lnSpc>
              <a:spcBef>
                <a:spcPts val="0"/>
              </a:spcBef>
              <a:spcAft>
                <a:spcPts val="0"/>
              </a:spcAft>
              <a:buSzPts val="2100"/>
              <a:buChar char="●"/>
            </a:pPr>
            <a:r>
              <a:rPr lang="en" dirty="0"/>
              <a:t>Have more participants and broader representation</a:t>
            </a:r>
          </a:p>
          <a:p>
            <a:pPr marL="457200" lvl="0" indent="-361950" algn="l" rtl="0">
              <a:lnSpc>
                <a:spcPct val="100000"/>
              </a:lnSpc>
              <a:spcBef>
                <a:spcPts val="0"/>
              </a:spcBef>
              <a:spcAft>
                <a:spcPts val="0"/>
              </a:spcAft>
              <a:buSzPts val="2100"/>
              <a:buChar char="●"/>
            </a:pPr>
            <a:endParaRPr lang="en" dirty="0"/>
          </a:p>
          <a:p>
            <a:pPr indent="-361950">
              <a:lnSpc>
                <a:spcPct val="100000"/>
              </a:lnSpc>
              <a:spcBef>
                <a:spcPts val="0"/>
              </a:spcBef>
              <a:buFont typeface="Arial"/>
              <a:buChar char="●"/>
            </a:pPr>
            <a:r>
              <a:rPr lang="en-US" dirty="0"/>
              <a:t>Further improve the user interface</a:t>
            </a:r>
          </a:p>
          <a:p>
            <a:pPr marL="457200" lvl="0" indent="-361950" algn="l" rtl="0">
              <a:lnSpc>
                <a:spcPct val="100000"/>
              </a:lnSpc>
              <a:spcBef>
                <a:spcPts val="0"/>
              </a:spcBef>
              <a:spcAft>
                <a:spcPts val="0"/>
              </a:spcAft>
              <a:buSzPts val="2100"/>
              <a:buChar char="●"/>
            </a:pPr>
            <a:endParaRPr lang="en" dirty="0"/>
          </a:p>
          <a:p>
            <a:pPr marL="457200" lvl="0" indent="-361950" algn="l" rtl="0">
              <a:lnSpc>
                <a:spcPct val="100000"/>
              </a:lnSpc>
              <a:spcBef>
                <a:spcPts val="0"/>
              </a:spcBef>
              <a:spcAft>
                <a:spcPts val="0"/>
              </a:spcAft>
              <a:buSzPts val="2100"/>
              <a:buChar char="●"/>
            </a:pPr>
            <a:r>
              <a:rPr lang="en" dirty="0"/>
              <a:t>Extend to more and different types of documents (e.g., PowerPoint)</a:t>
            </a:r>
            <a:endParaRPr dirty="0"/>
          </a:p>
          <a:p>
            <a:pPr marL="0" lvl="0" indent="0" algn="l" rtl="0">
              <a:lnSpc>
                <a:spcPct val="100000"/>
              </a:lnSpc>
              <a:spcBef>
                <a:spcPts val="0"/>
              </a:spcBef>
              <a:spcAft>
                <a:spcPts val="0"/>
              </a:spcAft>
              <a:buNone/>
            </a:pPr>
            <a:endParaRPr dirty="0"/>
          </a:p>
        </p:txBody>
      </p:sp>
      <p:sp>
        <p:nvSpPr>
          <p:cNvPr id="375" name="Google Shape;375;p59"/>
          <p:cNvSpPr txBox="1">
            <a:spLocks noGrp="1"/>
          </p:cNvSpPr>
          <p:nvPr>
            <p:ph type="title"/>
          </p:nvPr>
        </p:nvSpPr>
        <p:spPr>
          <a:xfrm>
            <a:off x="709986" y="692365"/>
            <a:ext cx="7161600" cy="1155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None/>
            </a:pPr>
            <a:r>
              <a:rPr lang="en" sz="3300" dirty="0">
                <a:solidFill>
                  <a:schemeClr val="dk1"/>
                </a:solidFill>
              </a:rPr>
              <a:t>Future Work</a:t>
            </a:r>
            <a:endParaRPr sz="3300" dirty="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5265F-F067-0FCE-472C-DF95EE6AC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6F2CF-EB1D-E40D-BB75-9AAB74560654}"/>
              </a:ext>
            </a:extLst>
          </p:cNvPr>
          <p:cNvSpPr>
            <a:spLocks noGrp="1"/>
          </p:cNvSpPr>
          <p:nvPr>
            <p:ph type="title"/>
          </p:nvPr>
        </p:nvSpPr>
        <p:spPr>
          <a:xfrm>
            <a:off x="720329" y="107444"/>
            <a:ext cx="7886700" cy="590825"/>
          </a:xfrm>
        </p:spPr>
        <p:txBody>
          <a:bodyPr/>
          <a:lstStyle/>
          <a:p>
            <a:r>
              <a:rPr lang="en-US" dirty="0"/>
              <a:t>*Summary</a:t>
            </a:r>
          </a:p>
        </p:txBody>
      </p:sp>
      <p:sp>
        <p:nvSpPr>
          <p:cNvPr id="3" name="Text Placeholder 2">
            <a:extLst>
              <a:ext uri="{FF2B5EF4-FFF2-40B4-BE49-F238E27FC236}">
                <a16:creationId xmlns:a16="http://schemas.microsoft.com/office/drawing/2014/main" id="{841095B4-CF4A-96CB-2629-183E4CBD0268}"/>
              </a:ext>
            </a:extLst>
          </p:cNvPr>
          <p:cNvSpPr>
            <a:spLocks noGrp="1"/>
          </p:cNvSpPr>
          <p:nvPr>
            <p:ph type="body" idx="1"/>
          </p:nvPr>
        </p:nvSpPr>
        <p:spPr>
          <a:xfrm>
            <a:off x="563880" y="791332"/>
            <a:ext cx="8460187" cy="4108328"/>
          </a:xfrm>
        </p:spPr>
        <p:txBody>
          <a:bodyPr>
            <a:normAutofit lnSpcReduction="10000"/>
          </a:bodyPr>
          <a:lstStyle/>
          <a:p>
            <a:pPr marL="571500" indent="-342900">
              <a:buFont typeface="Arial" panose="020B0604020202020204" pitchFamily="34" charset="0"/>
              <a:buChar char="•"/>
            </a:pPr>
            <a:r>
              <a:rPr lang="en-US" dirty="0"/>
              <a:t>Acknowledgements</a:t>
            </a:r>
          </a:p>
          <a:p>
            <a:pPr marL="571500" indent="-342900">
              <a:buFont typeface="Arial" panose="020B0604020202020204" pitchFamily="34" charset="0"/>
              <a:buChar char="•"/>
            </a:pPr>
            <a:r>
              <a:rPr lang="en-US" dirty="0"/>
              <a:t>Overview</a:t>
            </a:r>
          </a:p>
          <a:p>
            <a:pPr marL="571500" indent="-342900">
              <a:buFont typeface="Arial" panose="020B0604020202020204" pitchFamily="34" charset="0"/>
              <a:buChar char="•"/>
            </a:pPr>
            <a:r>
              <a:rPr lang="en-US" dirty="0"/>
              <a:t>Problem Situation</a:t>
            </a:r>
          </a:p>
          <a:p>
            <a:pPr marL="571500" indent="-342900">
              <a:buFont typeface="Arial" panose="020B0604020202020204" pitchFamily="34" charset="0"/>
              <a:buChar char="•"/>
            </a:pPr>
            <a:r>
              <a:rPr lang="en-US" dirty="0"/>
              <a:t>Solution Scenario</a:t>
            </a:r>
          </a:p>
          <a:p>
            <a:pPr marL="571500" indent="-342900">
              <a:buFont typeface="Arial" panose="020B0604020202020204" pitchFamily="34" charset="0"/>
              <a:buChar char="•"/>
            </a:pPr>
            <a:r>
              <a:rPr lang="en-US" dirty="0"/>
              <a:t>Approach</a:t>
            </a:r>
          </a:p>
          <a:p>
            <a:pPr marL="571500" indent="-342900">
              <a:buFont typeface="Arial" panose="020B0604020202020204" pitchFamily="34" charset="0"/>
              <a:buChar char="•"/>
            </a:pPr>
            <a:r>
              <a:rPr lang="en-US" dirty="0"/>
              <a:t>ETD Analysis/Parsing</a:t>
            </a:r>
          </a:p>
          <a:p>
            <a:pPr marL="571500" indent="-342900">
              <a:buFont typeface="Arial" panose="020B0604020202020204" pitchFamily="34" charset="0"/>
              <a:buChar char="•"/>
            </a:pPr>
            <a:r>
              <a:rPr lang="en-US" dirty="0"/>
              <a:t>ETD Labeling/Annotation</a:t>
            </a:r>
          </a:p>
          <a:p>
            <a:pPr marL="571500" indent="-342900">
              <a:buFont typeface="Arial" panose="020B0604020202020204" pitchFamily="34" charset="0"/>
              <a:buChar char="•"/>
            </a:pPr>
            <a:r>
              <a:rPr lang="en-US" dirty="0"/>
              <a:t>Human-in-the-loop ETD Improvement Tool</a:t>
            </a:r>
          </a:p>
          <a:p>
            <a:pPr marL="571500" indent="-342900">
              <a:buFont typeface="Arial" panose="020B0604020202020204" pitchFamily="34" charset="0"/>
              <a:buChar char="•"/>
            </a:pPr>
            <a:r>
              <a:rPr lang="en-US" dirty="0"/>
              <a:t>User Study</a:t>
            </a:r>
          </a:p>
          <a:p>
            <a:pPr marL="571500" indent="-342900">
              <a:buFont typeface="Arial" panose="020B0604020202020204" pitchFamily="34" charset="0"/>
              <a:buChar char="•"/>
            </a:pPr>
            <a:r>
              <a:rPr lang="en-US" dirty="0"/>
              <a:t>Summary</a:t>
            </a:r>
          </a:p>
          <a:p>
            <a:pPr marL="571500" indent="-342900">
              <a:buFont typeface="Arial" panose="020B0604020202020204" pitchFamily="34" charset="0"/>
              <a:buChar char="•"/>
            </a:pPr>
            <a:r>
              <a:rPr lang="en-US" dirty="0"/>
              <a:t>Discussion</a:t>
            </a:r>
          </a:p>
        </p:txBody>
      </p:sp>
    </p:spTree>
    <p:extLst>
      <p:ext uri="{BB962C8B-B14F-4D97-AF65-F5344CB8AC3E}">
        <p14:creationId xmlns:p14="http://schemas.microsoft.com/office/powerpoint/2010/main" val="330929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70EAE-CA4D-096D-8A5B-4EC1447A3885}"/>
              </a:ext>
            </a:extLst>
          </p:cNvPr>
          <p:cNvSpPr>
            <a:spLocks noGrp="1"/>
          </p:cNvSpPr>
          <p:nvPr>
            <p:ph type="title"/>
          </p:nvPr>
        </p:nvSpPr>
        <p:spPr>
          <a:xfrm>
            <a:off x="720329" y="0"/>
            <a:ext cx="7886700" cy="1155031"/>
          </a:xfrm>
        </p:spPr>
        <p:txBody>
          <a:bodyPr/>
          <a:lstStyle/>
          <a:p>
            <a:r>
              <a:rPr lang="en-US" dirty="0"/>
              <a:t>*Overview</a:t>
            </a:r>
          </a:p>
        </p:txBody>
      </p:sp>
      <p:sp>
        <p:nvSpPr>
          <p:cNvPr id="3" name="Text Placeholder 2">
            <a:extLst>
              <a:ext uri="{FF2B5EF4-FFF2-40B4-BE49-F238E27FC236}">
                <a16:creationId xmlns:a16="http://schemas.microsoft.com/office/drawing/2014/main" id="{2C47C15E-413E-69CD-B8E6-5C53AD22D11D}"/>
              </a:ext>
            </a:extLst>
          </p:cNvPr>
          <p:cNvSpPr>
            <a:spLocks noGrp="1"/>
          </p:cNvSpPr>
          <p:nvPr>
            <p:ph type="body" idx="1"/>
          </p:nvPr>
        </p:nvSpPr>
        <p:spPr>
          <a:xfrm>
            <a:off x="720329" y="1348978"/>
            <a:ext cx="7783591" cy="3573542"/>
          </a:xfrm>
        </p:spPr>
        <p:txBody>
          <a:bodyPr>
            <a:normAutofit/>
          </a:bodyPr>
          <a:lstStyle/>
          <a:p>
            <a:pPr marL="571500" indent="-342900">
              <a:buFont typeface="Arial" panose="020B0604020202020204" pitchFamily="34" charset="0"/>
              <a:buChar char="•"/>
            </a:pPr>
            <a:r>
              <a:rPr lang="en-US" dirty="0"/>
              <a:t>Make ETDs Accessible for Screen Readers and for Locating Elements</a:t>
            </a:r>
          </a:p>
          <a:p>
            <a:pPr marL="571500" indent="-342900">
              <a:buFont typeface="Arial" panose="020B0604020202020204" pitchFamily="34" charset="0"/>
              <a:buChar char="•"/>
            </a:pPr>
            <a:r>
              <a:rPr lang="en-US" dirty="0"/>
              <a:t>Human-in-the-loop to Fix AI Errors</a:t>
            </a:r>
          </a:p>
          <a:p>
            <a:pPr marL="571500" indent="-342900">
              <a:buFont typeface="Arial" panose="020B0604020202020204" pitchFamily="34" charset="0"/>
              <a:buChar char="•"/>
            </a:pPr>
            <a:r>
              <a:rPr lang="en-US" dirty="0"/>
              <a:t>System for Accessing, Fixing, and Improving Training</a:t>
            </a:r>
          </a:p>
          <a:p>
            <a:pPr marL="571500" indent="-342900">
              <a:buFont typeface="Arial" panose="020B0604020202020204" pitchFamily="34" charset="0"/>
              <a:buChar char="•"/>
            </a:pPr>
            <a:r>
              <a:rPr lang="en-US" dirty="0"/>
              <a:t>User Study of Systems’ Usability, Quality Improvement</a:t>
            </a:r>
          </a:p>
        </p:txBody>
      </p:sp>
    </p:spTree>
    <p:extLst>
      <p:ext uri="{BB962C8B-B14F-4D97-AF65-F5344CB8AC3E}">
        <p14:creationId xmlns:p14="http://schemas.microsoft.com/office/powerpoint/2010/main" val="2361410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9"/>
        <p:cNvGrpSpPr/>
        <p:nvPr/>
      </p:nvGrpSpPr>
      <p:grpSpPr>
        <a:xfrm>
          <a:off x="0" y="0"/>
          <a:ext cx="0" cy="0"/>
          <a:chOff x="0" y="0"/>
          <a:chExt cx="0" cy="0"/>
        </a:xfrm>
      </p:grpSpPr>
      <p:sp>
        <p:nvSpPr>
          <p:cNvPr id="380" name="Google Shape;380;p60"/>
          <p:cNvSpPr txBox="1">
            <a:spLocks noGrp="1"/>
          </p:cNvSpPr>
          <p:nvPr>
            <p:ph type="title" idx="4294967295"/>
          </p:nvPr>
        </p:nvSpPr>
        <p:spPr>
          <a:xfrm>
            <a:off x="910900" y="2196850"/>
            <a:ext cx="7314600" cy="715500"/>
          </a:xfrm>
          <a:prstGeom prst="rect">
            <a:avLst/>
          </a:prstGeom>
          <a:noFill/>
          <a:ln>
            <a:noFill/>
          </a:ln>
        </p:spPr>
        <p:txBody>
          <a:bodyPr spcFirstLastPara="1" wrap="square" lIns="68575" tIns="34275" rIns="68575" bIns="34275" anchor="ctr" anchorCtr="0">
            <a:normAutofit fontScale="90000"/>
          </a:bodyPr>
          <a:lstStyle/>
          <a:p>
            <a:pPr lvl="0" algn="ctr">
              <a:buClr>
                <a:srgbClr val="000000"/>
              </a:buClr>
              <a:buSzPct val="63597"/>
            </a:pPr>
            <a:r>
              <a:rPr lang="en" sz="5188" dirty="0">
                <a:solidFill>
                  <a:srgbClr val="F2F2F2"/>
                </a:solidFill>
              </a:rPr>
              <a:t>Thank you! </a:t>
            </a:r>
            <a:br>
              <a:rPr lang="en" sz="3300" dirty="0">
                <a:solidFill>
                  <a:srgbClr val="F2F2F2"/>
                </a:solidFill>
              </a:rPr>
            </a:br>
            <a:r>
              <a:rPr lang="en" sz="3300" dirty="0">
                <a:solidFill>
                  <a:srgbClr val="F2F2F2"/>
                </a:solidFill>
              </a:rPr>
              <a:t>Questions?</a:t>
            </a:r>
            <a:br>
              <a:rPr lang="en" sz="3300" dirty="0">
                <a:solidFill>
                  <a:srgbClr val="F2F2F2"/>
                </a:solidFill>
              </a:rPr>
            </a:br>
            <a:br>
              <a:rPr lang="en" sz="3300" dirty="0">
                <a:solidFill>
                  <a:srgbClr val="F2F2F2"/>
                </a:solidFill>
              </a:rPr>
            </a:br>
            <a:br>
              <a:rPr lang="en" sz="3300" dirty="0">
                <a:solidFill>
                  <a:srgbClr val="F2F2F2"/>
                </a:solidFill>
              </a:rPr>
            </a:br>
            <a:r>
              <a:rPr lang="en" sz="3300" dirty="0">
                <a:solidFill>
                  <a:srgbClr val="F2F2F2"/>
                </a:solidFill>
              </a:rPr>
              <a:t>fox@vt.edu</a:t>
            </a:r>
            <a:br>
              <a:rPr lang="en" sz="3300" dirty="0">
                <a:solidFill>
                  <a:srgbClr val="F2F2F2"/>
                </a:solidFill>
              </a:rPr>
            </a:br>
            <a:br>
              <a:rPr lang="en" sz="3300" dirty="0">
                <a:solidFill>
                  <a:srgbClr val="F2F2F2"/>
                </a:solidFill>
              </a:rPr>
            </a:br>
            <a:r>
              <a:rPr lang="en-US" dirty="0"/>
              <a:t>Chenyu Mao &lt;</a:t>
            </a:r>
            <a:r>
              <a:rPr lang="en-US" u="sng" dirty="0"/>
              <a:t>mchenyu@vt.edu</a:t>
            </a:r>
            <a:r>
              <a:rPr lang="en-US" dirty="0"/>
              <a:t>&gt;</a:t>
            </a:r>
            <a:endParaRPr sz="3300" dirty="0">
              <a:solidFill>
                <a:srgbClr val="F2F2F2"/>
              </a:solidFill>
            </a:endParaRPr>
          </a:p>
        </p:txBody>
      </p:sp>
      <p:sp>
        <p:nvSpPr>
          <p:cNvPr id="2" name="Title 1">
            <a:extLst>
              <a:ext uri="{FF2B5EF4-FFF2-40B4-BE49-F238E27FC236}">
                <a16:creationId xmlns:a16="http://schemas.microsoft.com/office/drawing/2014/main" id="{1C5E0D2B-311A-9ABE-2609-FAC41CF5EF25}"/>
              </a:ext>
            </a:extLst>
          </p:cNvPr>
          <p:cNvSpPr txBox="1">
            <a:spLocks/>
          </p:cNvSpPr>
          <p:nvPr/>
        </p:nvSpPr>
        <p:spPr>
          <a:xfrm>
            <a:off x="720329" y="0"/>
            <a:ext cx="7886700" cy="115503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*Discussion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DF652-C904-DC65-2F8C-5A75642CF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68FB0-182D-F18B-B18A-A4D173F9F9EB}"/>
              </a:ext>
            </a:extLst>
          </p:cNvPr>
          <p:cNvSpPr>
            <a:spLocks noGrp="1"/>
          </p:cNvSpPr>
          <p:nvPr>
            <p:ph type="title"/>
          </p:nvPr>
        </p:nvSpPr>
        <p:spPr>
          <a:xfrm>
            <a:off x="720329" y="0"/>
            <a:ext cx="7886700" cy="1155031"/>
          </a:xfrm>
        </p:spPr>
        <p:txBody>
          <a:bodyPr/>
          <a:lstStyle/>
          <a:p>
            <a:r>
              <a:rPr lang="en-US" dirty="0"/>
              <a:t>*Problem Situation</a:t>
            </a:r>
          </a:p>
        </p:txBody>
      </p:sp>
      <p:sp>
        <p:nvSpPr>
          <p:cNvPr id="3" name="Text Placeholder 2">
            <a:extLst>
              <a:ext uri="{FF2B5EF4-FFF2-40B4-BE49-F238E27FC236}">
                <a16:creationId xmlns:a16="http://schemas.microsoft.com/office/drawing/2014/main" id="{437CE0D4-0F73-B084-0E66-EF28A8EDC3CF}"/>
              </a:ext>
            </a:extLst>
          </p:cNvPr>
          <p:cNvSpPr>
            <a:spLocks noGrp="1"/>
          </p:cNvSpPr>
          <p:nvPr>
            <p:ph type="body" idx="1"/>
          </p:nvPr>
        </p:nvSpPr>
        <p:spPr>
          <a:xfrm>
            <a:off x="720329" y="1348978"/>
            <a:ext cx="7783591" cy="3573542"/>
          </a:xfrm>
        </p:spPr>
        <p:txBody>
          <a:bodyPr>
            <a:normAutofit fontScale="92500" lnSpcReduction="10000"/>
          </a:bodyPr>
          <a:lstStyle/>
          <a:p>
            <a:pPr marL="571500" indent="-342900">
              <a:buFont typeface="Arial" panose="020B0604020202020204" pitchFamily="34" charset="0"/>
              <a:buChar char="•"/>
            </a:pPr>
            <a:r>
              <a:rPr lang="en-US" dirty="0"/>
              <a:t>Need for: Screen Reader for ETDs in PDF</a:t>
            </a:r>
          </a:p>
          <a:p>
            <a:pPr marL="571500" indent="-342900">
              <a:buFont typeface="Arial" panose="020B0604020202020204" pitchFamily="34" charset="0"/>
              <a:buChar char="•"/>
            </a:pPr>
            <a:r>
              <a:rPr lang="en-US" dirty="0"/>
              <a:t>ETD Browser</a:t>
            </a:r>
          </a:p>
          <a:p>
            <a:pPr marL="571500" indent="-342900">
              <a:buFont typeface="Arial" panose="020B0604020202020204" pitchFamily="34" charset="0"/>
              <a:buChar char="•"/>
            </a:pPr>
            <a:r>
              <a:rPr lang="en-US" dirty="0"/>
              <a:t>ETD Categories</a:t>
            </a:r>
          </a:p>
          <a:p>
            <a:pPr marL="571500" indent="-342900">
              <a:buFont typeface="Arial" panose="020B0604020202020204" pitchFamily="34" charset="0"/>
              <a:buChar char="•"/>
            </a:pPr>
            <a:r>
              <a:rPr lang="en-US" dirty="0"/>
              <a:t>Types of Errors — Wrong Label, Flawed Element</a:t>
            </a:r>
          </a:p>
          <a:p>
            <a:pPr marL="1028700" lvl="1" indent="-342900">
              <a:buFont typeface="Arial" panose="020B0604020202020204" pitchFamily="34" charset="0"/>
              <a:buChar char="•"/>
            </a:pPr>
            <a:r>
              <a:rPr lang="en-US" dirty="0"/>
              <a:t>WL: wrong label or missing bounding box</a:t>
            </a:r>
          </a:p>
          <a:p>
            <a:pPr marL="1028700" lvl="1" indent="-342900">
              <a:buFont typeface="Arial" panose="020B0604020202020204" pitchFamily="34" charset="0"/>
              <a:buChar char="•"/>
            </a:pPr>
            <a:r>
              <a:rPr lang="en-US" dirty="0"/>
              <a:t>FE: missing/duplicated/irrelevant words, inaccurate bounding box </a:t>
            </a:r>
          </a:p>
          <a:p>
            <a:pPr marL="571500" indent="-342900">
              <a:buFont typeface="Arial" panose="020B0604020202020204" pitchFamily="34" charset="0"/>
              <a:buChar char="•"/>
            </a:pPr>
            <a:r>
              <a:rPr lang="en-US" dirty="0"/>
              <a:t>Due to:</a:t>
            </a:r>
          </a:p>
          <a:p>
            <a:pPr marL="1028700" lvl="1" indent="-342900">
              <a:buFont typeface="Arial" panose="020B0604020202020204" pitchFamily="34" charset="0"/>
              <a:buChar char="•"/>
            </a:pPr>
            <a:r>
              <a:rPr lang="en-US" dirty="0"/>
              <a:t>Long and complex documents</a:t>
            </a:r>
          </a:p>
          <a:p>
            <a:pPr marL="1028700" lvl="1" indent="-342900">
              <a:buFont typeface="Arial" panose="020B0604020202020204" pitchFamily="34" charset="0"/>
              <a:buChar char="•"/>
            </a:pPr>
            <a:r>
              <a:rPr lang="en-US" dirty="0"/>
              <a:t>Diverse styles and formats</a:t>
            </a:r>
          </a:p>
          <a:p>
            <a:pPr marL="1028700" lvl="1" indent="-342900">
              <a:buFont typeface="Arial" panose="020B0604020202020204" pitchFamily="34" charset="0"/>
              <a:buChar char="•"/>
            </a:pPr>
            <a:r>
              <a:rPr lang="en-US" dirty="0"/>
              <a:t>Specialized content and elements</a:t>
            </a:r>
          </a:p>
        </p:txBody>
      </p:sp>
    </p:spTree>
    <p:extLst>
      <p:ext uri="{BB962C8B-B14F-4D97-AF65-F5344CB8AC3E}">
        <p14:creationId xmlns:p14="http://schemas.microsoft.com/office/powerpoint/2010/main" val="727504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4E4A-0A69-4BD1-23D4-D79E22A47595}"/>
              </a:ext>
            </a:extLst>
          </p:cNvPr>
          <p:cNvSpPr>
            <a:spLocks noGrp="1"/>
          </p:cNvSpPr>
          <p:nvPr>
            <p:ph type="title"/>
          </p:nvPr>
        </p:nvSpPr>
        <p:spPr>
          <a:xfrm>
            <a:off x="205570" y="59202"/>
            <a:ext cx="6413594" cy="550399"/>
          </a:xfrm>
        </p:spPr>
        <p:txBody>
          <a:bodyPr/>
          <a:lstStyle/>
          <a:p>
            <a:r>
              <a:rPr lang="en-US" dirty="0"/>
              <a:t>Need for: Screen Reader for ETDs in PDF</a:t>
            </a:r>
          </a:p>
        </p:txBody>
      </p:sp>
      <p:pic>
        <p:nvPicPr>
          <p:cNvPr id="6" name="Picture 5" descr="Two side-by-side pages from an ETD by Liuqing Li, the cover page and page 62, which is the start of Chapter 5. Each has red dotted line boxes around each document element, like title, author name, chapter title, table, and page number.">
            <a:extLst>
              <a:ext uri="{FF2B5EF4-FFF2-40B4-BE49-F238E27FC236}">
                <a16:creationId xmlns:a16="http://schemas.microsoft.com/office/drawing/2014/main" id="{A5D1CAAE-E616-F8F3-2792-10BE16A94585}"/>
              </a:ext>
            </a:extLst>
          </p:cNvPr>
          <p:cNvPicPr>
            <a:picLocks noChangeAspect="1"/>
          </p:cNvPicPr>
          <p:nvPr/>
        </p:nvPicPr>
        <p:blipFill>
          <a:blip r:embed="rId2"/>
          <a:stretch>
            <a:fillRect/>
          </a:stretch>
        </p:blipFill>
        <p:spPr>
          <a:xfrm>
            <a:off x="45052" y="457330"/>
            <a:ext cx="6883462" cy="4686170"/>
          </a:xfrm>
          <a:prstGeom prst="rect">
            <a:avLst/>
          </a:prstGeom>
        </p:spPr>
      </p:pic>
    </p:spTree>
    <p:extLst>
      <p:ext uri="{BB962C8B-B14F-4D97-AF65-F5344CB8AC3E}">
        <p14:creationId xmlns:p14="http://schemas.microsoft.com/office/powerpoint/2010/main" val="332447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8"/>
        <p:cNvGrpSpPr/>
        <p:nvPr/>
      </p:nvGrpSpPr>
      <p:grpSpPr>
        <a:xfrm>
          <a:off x="0" y="0"/>
          <a:ext cx="0" cy="0"/>
          <a:chOff x="0" y="0"/>
          <a:chExt cx="0" cy="0"/>
        </a:xfrm>
      </p:grpSpPr>
      <p:pic>
        <p:nvPicPr>
          <p:cNvPr id="240" name="Google Shape;240;p42" descr="Screenshot of the ETD browser applied to an ETD. The left panel is a hierarchical outline with indents. The center panel shows the corresponding document text from XML for a screen reader. The right panel shows corresponding PDF pages."/>
          <p:cNvPicPr preferRelativeResize="0"/>
          <p:nvPr/>
        </p:nvPicPr>
        <p:blipFill>
          <a:blip r:embed="rId3">
            <a:alphaModFix/>
          </a:blip>
          <a:stretch>
            <a:fillRect/>
          </a:stretch>
        </p:blipFill>
        <p:spPr>
          <a:xfrm>
            <a:off x="99754" y="74815"/>
            <a:ext cx="8952806" cy="49377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E51E-37E8-9D30-F3AF-D200115641A1}"/>
              </a:ext>
            </a:extLst>
          </p:cNvPr>
          <p:cNvSpPr>
            <a:spLocks noGrp="1"/>
          </p:cNvSpPr>
          <p:nvPr>
            <p:ph type="title"/>
          </p:nvPr>
        </p:nvSpPr>
        <p:spPr>
          <a:xfrm>
            <a:off x="619551" y="72849"/>
            <a:ext cx="2610419" cy="655032"/>
          </a:xfrm>
        </p:spPr>
        <p:txBody>
          <a:bodyPr/>
          <a:lstStyle/>
          <a:p>
            <a:r>
              <a:rPr lang="en-US" dirty="0"/>
              <a:t>ETD Categories</a:t>
            </a:r>
          </a:p>
        </p:txBody>
      </p:sp>
      <p:pic>
        <p:nvPicPr>
          <p:cNvPr id="6" name="Picture 5" descr="The center panel shows Table 2.1 from Chenyu Mao’s thesis, listing ETD element categories and counts of the number of instances for each category from analyzing 200 ETDs, covering 25,000 pages and 100,000 elements or objects.">
            <a:extLst>
              <a:ext uri="{FF2B5EF4-FFF2-40B4-BE49-F238E27FC236}">
                <a16:creationId xmlns:a16="http://schemas.microsoft.com/office/drawing/2014/main" id="{98F77EDA-C1B5-0C4B-70C1-AC0C3707FBB5}"/>
              </a:ext>
            </a:extLst>
          </p:cNvPr>
          <p:cNvPicPr>
            <a:picLocks noChangeAspect="1"/>
          </p:cNvPicPr>
          <p:nvPr/>
        </p:nvPicPr>
        <p:blipFill>
          <a:blip r:embed="rId2"/>
          <a:stretch>
            <a:fillRect/>
          </a:stretch>
        </p:blipFill>
        <p:spPr>
          <a:xfrm>
            <a:off x="3109888" y="0"/>
            <a:ext cx="2924223" cy="5143500"/>
          </a:xfrm>
          <a:prstGeom prst="rect">
            <a:avLst/>
          </a:prstGeom>
        </p:spPr>
      </p:pic>
      <p:sp>
        <p:nvSpPr>
          <p:cNvPr id="7" name="Text Placeholder 2">
            <a:extLst>
              <a:ext uri="{FF2B5EF4-FFF2-40B4-BE49-F238E27FC236}">
                <a16:creationId xmlns:a16="http://schemas.microsoft.com/office/drawing/2014/main" id="{21F47042-5BEE-2CB6-899D-63880DFA5E8E}"/>
              </a:ext>
            </a:extLst>
          </p:cNvPr>
          <p:cNvSpPr>
            <a:spLocks noGrp="1"/>
          </p:cNvSpPr>
          <p:nvPr>
            <p:ph type="body" idx="1"/>
          </p:nvPr>
        </p:nvSpPr>
        <p:spPr>
          <a:xfrm>
            <a:off x="142575" y="1043608"/>
            <a:ext cx="2882679" cy="2149967"/>
          </a:xfrm>
        </p:spPr>
        <p:txBody>
          <a:bodyPr>
            <a:noAutofit/>
          </a:bodyPr>
          <a:lstStyle/>
          <a:p>
            <a:r>
              <a:rPr lang="en-US" sz="1800" dirty="0"/>
              <a:t>From a sample of 200 ETDs (out of 500K):</a:t>
            </a:r>
          </a:p>
          <a:p>
            <a:r>
              <a:rPr lang="en-US" sz="1800" dirty="0"/>
              <a:t>Counts of occurrences of each type of document element, generated through analysis by an early ETD object detection system (see Acknowledgements re Sci-K 2023).</a:t>
            </a:r>
          </a:p>
        </p:txBody>
      </p:sp>
    </p:spTree>
    <p:extLst>
      <p:ext uri="{BB962C8B-B14F-4D97-AF65-F5344CB8AC3E}">
        <p14:creationId xmlns:p14="http://schemas.microsoft.com/office/powerpoint/2010/main" val="172893789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861F41"/>
      </a:dk1>
      <a:lt1>
        <a:srgbClr val="FFFFFF"/>
      </a:lt1>
      <a:dk2>
        <a:srgbClr val="75787B"/>
      </a:dk2>
      <a:lt2>
        <a:srgbClr val="E5E1E6"/>
      </a:lt2>
      <a:accent1>
        <a:srgbClr val="861F41"/>
      </a:accent1>
      <a:accent2>
        <a:srgbClr val="C64600"/>
      </a:accent2>
      <a:accent3>
        <a:srgbClr val="A5A5A5"/>
      </a:accent3>
      <a:accent4>
        <a:srgbClr val="508590"/>
      </a:accent4>
      <a:accent5>
        <a:srgbClr val="E5E1E6"/>
      </a:accent5>
      <a:accent6>
        <a:srgbClr val="003C7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2">
      <a:dk1>
        <a:srgbClr val="861F41"/>
      </a:dk1>
      <a:lt1>
        <a:srgbClr val="FFFFFF"/>
      </a:lt1>
      <a:dk2>
        <a:srgbClr val="75787B"/>
      </a:dk2>
      <a:lt2>
        <a:srgbClr val="E5E1E6"/>
      </a:lt2>
      <a:accent1>
        <a:srgbClr val="861F41"/>
      </a:accent1>
      <a:accent2>
        <a:srgbClr val="C64600"/>
      </a:accent2>
      <a:accent3>
        <a:srgbClr val="A5A5A5"/>
      </a:accent3>
      <a:accent4>
        <a:srgbClr val="508590"/>
      </a:accent4>
      <a:accent5>
        <a:srgbClr val="E5E1E6"/>
      </a:accent5>
      <a:accent6>
        <a:srgbClr val="003C7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1239</TotalTime>
  <Words>1663</Words>
  <Application>Microsoft Macintosh PowerPoint</Application>
  <PresentationFormat>On-screen Show (16:9)</PresentationFormat>
  <Paragraphs>500</Paragraphs>
  <Slides>50</Slides>
  <Notes>20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50</vt:i4>
      </vt:variant>
    </vt:vector>
  </HeadingPairs>
  <TitlesOfParts>
    <vt:vector size="56" baseType="lpstr">
      <vt:lpstr>Calibri</vt:lpstr>
      <vt:lpstr>Roboto</vt:lpstr>
      <vt:lpstr>Arial</vt:lpstr>
      <vt:lpstr>Simple Light</vt:lpstr>
      <vt:lpstr>1_Office Theme</vt:lpstr>
      <vt:lpstr>1_Office Theme</vt:lpstr>
      <vt:lpstr>Enhancing Layout Understanding via Human-in-the-Loop: A User Study on PDF-to-HTML Conversion for Long Documents</vt:lpstr>
      <vt:lpstr>Outline</vt:lpstr>
      <vt:lpstr>*Acknowledgements</vt:lpstr>
      <vt:lpstr>Acknowledgements - 2</vt:lpstr>
      <vt:lpstr>*Overview</vt:lpstr>
      <vt:lpstr>*Problem Situation</vt:lpstr>
      <vt:lpstr>Need for: Screen Reader for ETDs in PDF</vt:lpstr>
      <vt:lpstr>PowerPoint Presentation</vt:lpstr>
      <vt:lpstr>ETD Categories</vt:lpstr>
      <vt:lpstr>Wrong Labels (WL)</vt:lpstr>
      <vt:lpstr>Flawed Elements (FE)</vt:lpstr>
      <vt:lpstr>*Solution Scenario</vt:lpstr>
      <vt:lpstr>*Approach</vt:lpstr>
      <vt:lpstr>Human-in-the-loop ETD Improvement Tool</vt:lpstr>
      <vt:lpstr>Dataset for User Study</vt:lpstr>
      <vt:lpstr>*ETD Analysis/Parsing</vt:lpstr>
      <vt:lpstr>Select AI Model</vt:lpstr>
      <vt:lpstr>Upload ETD</vt:lpstr>
      <vt:lpstr>PowerPoint Presentation</vt:lpstr>
      <vt:lpstr>*ETD Labeling/Annotation</vt:lpstr>
      <vt:lpstr>Upload Amount: Batch vs. Single</vt:lpstr>
      <vt:lpstr>Select File(s) to Upload</vt:lpstr>
      <vt:lpstr>Specify Categories (in YAML)</vt:lpstr>
      <vt:lpstr>Select AI Object Detection Model</vt:lpstr>
      <vt:lpstr>Object Detection Correction Example</vt:lpstr>
      <vt:lpstr>Download Results</vt:lpstr>
      <vt:lpstr>*Human-in-the-loop ETD Improvement Tool</vt:lpstr>
      <vt:lpstr>Human-in-the-loop ETD Improvement Tool</vt:lpstr>
      <vt:lpstr>Select Upload Amount</vt:lpstr>
      <vt:lpstr>Upload PDFs/JPGs</vt:lpstr>
      <vt:lpstr>Annotation Page</vt:lpstr>
      <vt:lpstr>Visualize with ETD Browser</vt:lpstr>
      <vt:lpstr>Download for Post-processing</vt:lpstr>
      <vt:lpstr>*User Study</vt:lpstr>
      <vt:lpstr>Hypotheses</vt:lpstr>
      <vt:lpstr>Study Design</vt:lpstr>
      <vt:lpstr>Study Setting</vt:lpstr>
      <vt:lpstr>Overall Results</vt:lpstr>
      <vt:lpstr>Hypothesis 1: Manual correction will lead to the identification of many problems with the current system and its object recognition model. </vt:lpstr>
      <vt:lpstr>H1 Results</vt:lpstr>
      <vt:lpstr>Hypothesis 2: Higher user satisfaction scores will be positively correlated with perceived ease of use. </vt:lpstr>
      <vt:lpstr>User Experience Dimensions</vt:lpstr>
      <vt:lpstr>User Experience Dimension Correlations</vt:lpstr>
      <vt:lpstr>Hypothesis 3: Users with more significant academic experience and domain-specific knowledge will perform better at our task.  </vt:lpstr>
      <vt:lpstr>Performance in Correction Tasks: Major and Familiarity Insights</vt:lpstr>
      <vt:lpstr>Performance in Correction Tasks: Major and Familiarity Insights</vt:lpstr>
      <vt:lpstr>Limitations</vt:lpstr>
      <vt:lpstr>Future Work</vt:lpstr>
      <vt:lpstr>*Summary</vt:lpstr>
      <vt:lpstr>Thank you!  Questions?   fox@vt.edu  Chenyu Mao &lt;mchenyu@vt.edu&gt;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Ed Fox</cp:lastModifiedBy>
  <cp:revision>20</cp:revision>
  <dcterms:modified xsi:type="dcterms:W3CDTF">2025-09-20T00:52:28Z</dcterms:modified>
</cp:coreProperties>
</file>