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27"/>
  </p:notesMasterIdLst>
  <p:handoutMasterIdLst>
    <p:handoutMasterId r:id="rId28"/>
  </p:handoutMasterIdLst>
  <p:sldIdLst>
    <p:sldId id="275" r:id="rId2"/>
    <p:sldId id="317" r:id="rId3"/>
    <p:sldId id="362" r:id="rId4"/>
    <p:sldId id="363" r:id="rId5"/>
    <p:sldId id="333" r:id="rId6"/>
    <p:sldId id="366" r:id="rId7"/>
    <p:sldId id="361" r:id="rId8"/>
    <p:sldId id="373" r:id="rId9"/>
    <p:sldId id="374" r:id="rId10"/>
    <p:sldId id="375" r:id="rId11"/>
    <p:sldId id="376" r:id="rId12"/>
    <p:sldId id="377" r:id="rId13"/>
    <p:sldId id="372" r:id="rId14"/>
    <p:sldId id="370" r:id="rId15"/>
    <p:sldId id="364" r:id="rId16"/>
    <p:sldId id="380" r:id="rId17"/>
    <p:sldId id="381" r:id="rId18"/>
    <p:sldId id="382" r:id="rId19"/>
    <p:sldId id="383" r:id="rId20"/>
    <p:sldId id="371" r:id="rId21"/>
    <p:sldId id="379" r:id="rId22"/>
    <p:sldId id="365" r:id="rId23"/>
    <p:sldId id="368" r:id="rId24"/>
    <p:sldId id="369" r:id="rId25"/>
    <p:sldId id="378" r:id="rId26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0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1528" y="2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lsa.univ-amu.fr\DFS\SCD\Home\Administratif\lambotte-m.a\Mes%20documents\STAR%20th&#232;ses%20&#233;lectroniques\validation%20th&#232;ses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'Feuil1'!$B$1</c:f>
              <c:strCache>
                <c:ptCount val="1"/>
                <c:pt idx="0">
                  <c:v>Bilan des thèses soutenues en 2014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'Feuil1'!$A$2:$A$5</c:f>
              <c:strCache>
                <c:ptCount val="2"/>
                <c:pt idx="0">
                  <c:v>INTERNET</c:v>
                </c:pt>
                <c:pt idx="1">
                  <c:v>INTRANET</c:v>
                </c:pt>
              </c:strCache>
            </c:strRef>
          </c:cat>
          <c:val>
            <c:numRef>
              <c:f>'Feuil1'!$B$2:$B$5</c:f>
              <c:numCache>
                <c:formatCode>General</c:formatCode>
                <c:ptCount val="4"/>
                <c:pt idx="0">
                  <c:v>222.0</c:v>
                </c:pt>
                <c:pt idx="1">
                  <c:v>393.0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6AC8C-9C47-4C3F-B914-7E8B4A17C22C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DF6FA5-CDF6-41CE-BDFE-E7B486321A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5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4ED723-FF8F-441E-8C08-C64EA3A4545E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43603B-1122-4FAB-854C-F8C2350F93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57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9"/>
          <p:cNvGrpSpPr>
            <a:grpSpLocks/>
          </p:cNvGrpSpPr>
          <p:nvPr userDrawn="1"/>
        </p:nvGrpSpPr>
        <p:grpSpPr bwMode="auto">
          <a:xfrm>
            <a:off x="0" y="0"/>
            <a:ext cx="9144000" cy="6875463"/>
            <a:chOff x="1" y="0"/>
            <a:chExt cx="9144000" cy="6876000"/>
          </a:xfrm>
        </p:grpSpPr>
        <p:pic>
          <p:nvPicPr>
            <p:cNvPr id="4" name="Image 8" descr="fond_titre.gif"/>
            <p:cNvPicPr>
              <a:picLocks noChangeAspect="1"/>
            </p:cNvPicPr>
            <p:nvPr userDrawn="1"/>
          </p:nvPicPr>
          <p:blipFill>
            <a:blip r:embed="rId2"/>
            <a:srcRect l="14989" t="13089" r="20146" b="21875"/>
            <a:stretch>
              <a:fillRect/>
            </a:stretch>
          </p:blipFill>
          <p:spPr bwMode="auto">
            <a:xfrm>
              <a:off x="1" y="0"/>
              <a:ext cx="9144000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1460501" y="2121066"/>
              <a:ext cx="5994400" cy="22226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6" name="Image 10" descr="Logo-AMU_fond_fonc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5641975"/>
            <a:ext cx="2882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6515101" cy="1231106"/>
          </a:xfrm>
        </p:spPr>
        <p:txBody>
          <a:bodyPr lIns="0" tIns="0" bIns="0" anchor="t">
            <a:spAutoFit/>
          </a:bodyPr>
          <a:lstStyle>
            <a:lvl1pPr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57D6-8B83-4FC7-A27D-EF3FB229F60F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4C4D-9D8E-43B3-A0A1-30E1732551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EBBC-4D28-46FD-A60C-9445BB609888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7D65-9D90-4601-96BD-1DD928BE4D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69B-3C35-4764-B432-7086DF1F2A79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D9AD-7D5E-4569-B3B0-1AC978F905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25D7-D6DF-4D18-932F-A3DF1C623A31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B7F8-E1DD-44F9-AAE1-79305B436F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D610-A785-4524-B3FC-382A480C9195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F82E-CB13-46E3-ACC8-798B53B892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BC41-80D4-4A4E-A4F6-66ACED70A350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0F03-A382-4ED3-8A7F-7DFB2E87F1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B1A2-4A27-4D86-AB78-220EE1460F83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&gt; Titre de la partie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7AE7-776F-481F-9966-E2466445FA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D57-94F5-40D6-8BE7-9BB279D121AF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6973-60B0-45EA-B798-54FF117F85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A241-BE5D-4C10-98B6-EE5F63A1E20D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0F4B-ED63-4CCE-8C2A-0B2D3AB124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2E11-272F-406C-9C14-BBB784D3C80D}" type="datetime1">
              <a:rPr lang="fr-FR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8517-259B-4323-9E5A-46E17E0206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_diapos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2513" y="0"/>
            <a:ext cx="1741487" cy="509588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B49188D3-B72F-4345-819E-4F7DDA4A5272}" type="datetime1">
              <a:rPr lang="fr-FR"/>
              <a:pPr>
                <a:defRPr/>
              </a:pPr>
              <a:t>09/07/2016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92475" y="0"/>
            <a:ext cx="4110038" cy="565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  <a:p>
            <a:pPr>
              <a:defRPr/>
            </a:pPr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650" y="6721475"/>
            <a:ext cx="48260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297C83C3-56E3-4E0A-A8B0-C5D306C52CD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2663B4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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ne-celine.lambotte-mosseron@univ-amu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044575" y="1800225"/>
            <a:ext cx="7680325" cy="3262432"/>
          </a:xfrm>
        </p:spPr>
        <p:txBody>
          <a:bodyPr/>
          <a:lstStyle/>
          <a:p>
            <a:pPr eaLnBrk="1" hangingPunct="1"/>
            <a:r>
              <a:rPr lang="fr-FR" altLang="fr-FR" sz="2800" cap="none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fr-FR" altLang="fr-FR" sz="2800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3600" cap="none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fr-FR" altLang="fr-FR" sz="3600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3200" cap="none" dirty="0" smtClean="0">
                <a:latin typeface="Verdana" pitchFamily="34" charset="0"/>
                <a:cs typeface="Verdana" pitchFamily="34" charset="0"/>
              </a:rPr>
              <a:t>Aix-Marseille Université </a:t>
            </a:r>
            <a:r>
              <a:rPr lang="fr-FR" altLang="fr-FR" sz="3200" cap="none" dirty="0" err="1" smtClean="0">
                <a:latin typeface="Verdana" pitchFamily="34" charset="0"/>
                <a:cs typeface="Verdana" pitchFamily="34" charset="0"/>
              </a:rPr>
              <a:t>theses</a:t>
            </a:r>
            <a:r>
              <a:rPr lang="fr-FR" altLang="fr-FR" sz="3200" cap="none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fr-FR" altLang="fr-FR" sz="3200" cap="none" dirty="0" err="1" smtClean="0">
                <a:latin typeface="Verdana" pitchFamily="34" charset="0"/>
                <a:cs typeface="Verdana" pitchFamily="34" charset="0"/>
              </a:rPr>
              <a:t>legal</a:t>
            </a:r>
            <a:r>
              <a:rPr lang="fr-FR" altLang="fr-FR" sz="3200" cap="none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fr-FR" altLang="fr-FR" sz="3200" cap="none" dirty="0" err="1" smtClean="0">
                <a:latin typeface="Verdana" pitchFamily="34" charset="0"/>
                <a:cs typeface="Verdana" pitchFamily="34" charset="0"/>
              </a:rPr>
              <a:t>deposit</a:t>
            </a:r>
            <a:r>
              <a:rPr lang="fr-FR" altLang="fr-FR" cap="none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fr-FR" altLang="fr-FR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2400" cap="none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fr-FR" altLang="fr-FR" sz="2400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2400" cap="none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fr-FR" altLang="fr-FR" sz="2400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1800" cap="none" dirty="0" smtClean="0">
                <a:latin typeface="Verdana" pitchFamily="34" charset="0"/>
                <a:cs typeface="Verdana" pitchFamily="34" charset="0"/>
              </a:rPr>
              <a:t>13/07/16 –ETD 2016, Lille</a:t>
            </a:r>
            <a:br>
              <a:rPr lang="fr-FR" altLang="fr-FR" sz="1800" cap="none" dirty="0" smtClean="0">
                <a:latin typeface="Verdana" pitchFamily="34" charset="0"/>
                <a:cs typeface="Verdana" pitchFamily="34" charset="0"/>
              </a:rPr>
            </a:br>
            <a:r>
              <a:rPr lang="fr-FR" altLang="fr-FR" sz="1800" cap="none" dirty="0" smtClean="0">
                <a:latin typeface="Verdana" pitchFamily="34" charset="0"/>
                <a:cs typeface="Verdana" pitchFamily="34" charset="0"/>
              </a:rPr>
              <a:t>AC LAMBOTTE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defense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fr-FR" sz="2800" b="0" dirty="0" smtClean="0"/>
              <a:t>If the file </a:t>
            </a:r>
            <a:r>
              <a:rPr lang="fr-FR" sz="2800" b="0" dirty="0" err="1" smtClean="0"/>
              <a:t>is</a:t>
            </a:r>
            <a:r>
              <a:rPr lang="fr-FR" sz="2800" b="0" dirty="0" smtClean="0"/>
              <a:t> not </a:t>
            </a:r>
            <a:r>
              <a:rPr lang="fr-FR" sz="2800" b="0" dirty="0" err="1" smtClean="0"/>
              <a:t>uploaded</a:t>
            </a:r>
            <a:r>
              <a:rPr lang="fr-FR" sz="2800" b="0" dirty="0" smtClean="0"/>
              <a:t>: </a:t>
            </a:r>
            <a:r>
              <a:rPr lang="fr-FR" sz="2800" b="0" dirty="0" err="1" smtClean="0"/>
              <a:t>automatic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reminders</a:t>
            </a:r>
            <a:r>
              <a:rPr lang="fr-FR" sz="2800" b="0" dirty="0" smtClean="0"/>
              <a:t> are sent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b="0" dirty="0" smtClean="0"/>
              <a:t>« contrat de diffusion d’une thèse soutenue » : the </a:t>
            </a:r>
            <a:r>
              <a:rPr lang="fr-FR" sz="2800" b="0" dirty="0" err="1" smtClean="0"/>
              <a:t>PhD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student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fills</a:t>
            </a:r>
            <a:r>
              <a:rPr lang="fr-FR" sz="2800" b="0" dirty="0" smtClean="0"/>
              <a:t> out </a:t>
            </a:r>
            <a:r>
              <a:rPr lang="fr-FR" sz="2800" b="0" dirty="0" err="1" smtClean="0"/>
              <a:t>this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form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with</a:t>
            </a:r>
            <a:r>
              <a:rPr lang="fr-FR" sz="2800" b="0" dirty="0" smtClean="0"/>
              <a:t> the </a:t>
            </a:r>
            <a:r>
              <a:rPr lang="fr-FR" sz="2800" b="0" dirty="0" err="1" smtClean="0"/>
              <a:t>access</a:t>
            </a:r>
            <a:r>
              <a:rPr lang="fr-FR" sz="2800" b="0" dirty="0" smtClean="0"/>
              <a:t> conditions </a:t>
            </a:r>
            <a:r>
              <a:rPr lang="fr-FR" sz="2800" b="0" dirty="0" err="1" smtClean="0"/>
              <a:t>he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agrees</a:t>
            </a:r>
            <a:r>
              <a:rPr lang="fr-FR" sz="2800" b="0" dirty="0" smtClean="0"/>
              <a:t> to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defense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dirty="0" err="1" smtClean="0"/>
              <a:t>PhD</a:t>
            </a:r>
            <a:r>
              <a:rPr lang="fr-FR" sz="2400" dirty="0" smtClean="0"/>
              <a:t> </a:t>
            </a:r>
            <a:r>
              <a:rPr lang="fr-FR" sz="2400" dirty="0" err="1" smtClean="0"/>
              <a:t>supervisors</a:t>
            </a:r>
            <a:r>
              <a:rPr lang="fr-FR" sz="2400" dirty="0" smtClean="0"/>
              <a:t> are sent </a:t>
            </a:r>
            <a:r>
              <a:rPr lang="fr-FR" sz="2400" dirty="0" err="1" smtClean="0"/>
              <a:t>hyperlinks</a:t>
            </a:r>
            <a:r>
              <a:rPr lang="fr-FR" sz="2400" dirty="0" smtClean="0"/>
              <a:t> for </a:t>
            </a:r>
            <a:r>
              <a:rPr lang="fr-FR" sz="2400" dirty="0" err="1" smtClean="0"/>
              <a:t>approval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PhD</a:t>
            </a:r>
            <a:r>
              <a:rPr lang="fr-FR" sz="2400" dirty="0" smtClean="0"/>
              <a:t> files: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err="1" smtClean="0"/>
              <a:t>Approval</a:t>
            </a:r>
            <a:endParaRPr lang="fr-FR" sz="2400" dirty="0" smtClean="0"/>
          </a:p>
          <a:p>
            <a:pPr lvl="1">
              <a:buFont typeface="Arial" pitchFamily="34" charset="0"/>
              <a:buChar char="•"/>
            </a:pPr>
            <a:r>
              <a:rPr lang="fr-FR" sz="2400" dirty="0" err="1" smtClean="0"/>
              <a:t>Minor</a:t>
            </a:r>
            <a:r>
              <a:rPr lang="fr-FR" sz="2400" dirty="0" smtClean="0"/>
              <a:t> corrections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: the </a:t>
            </a:r>
            <a:r>
              <a:rPr lang="fr-FR" sz="2400" dirty="0" err="1" smtClean="0"/>
              <a:t>author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given</a:t>
            </a:r>
            <a:r>
              <a:rPr lang="fr-FR" sz="2400" dirty="0" smtClean="0"/>
              <a:t> one </a:t>
            </a:r>
            <a:r>
              <a:rPr lang="fr-FR" sz="2400" dirty="0" err="1" smtClean="0"/>
              <a:t>month</a:t>
            </a:r>
            <a:r>
              <a:rPr lang="fr-FR" sz="2400" dirty="0" smtClean="0"/>
              <a:t> to </a:t>
            </a:r>
            <a:r>
              <a:rPr lang="fr-FR" sz="2400" dirty="0" err="1" smtClean="0"/>
              <a:t>upload</a:t>
            </a:r>
            <a:r>
              <a:rPr lang="fr-FR" sz="2400" dirty="0" smtClean="0"/>
              <a:t> a new file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/>
              <a:t>Corrections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: the </a:t>
            </a:r>
            <a:r>
              <a:rPr lang="fr-FR" sz="2400" dirty="0" err="1" smtClean="0"/>
              <a:t>author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given</a:t>
            </a:r>
            <a:r>
              <a:rPr lang="fr-FR" sz="2400" dirty="0" smtClean="0"/>
              <a:t> </a:t>
            </a:r>
            <a:r>
              <a:rPr lang="fr-FR" sz="2400" dirty="0" err="1" smtClean="0"/>
              <a:t>three</a:t>
            </a:r>
            <a:r>
              <a:rPr lang="fr-FR" sz="2400" dirty="0" smtClean="0"/>
              <a:t> </a:t>
            </a:r>
            <a:r>
              <a:rPr lang="fr-FR" sz="2400" dirty="0" err="1" smtClean="0"/>
              <a:t>months</a:t>
            </a:r>
            <a:r>
              <a:rPr lang="fr-FR" sz="2400" dirty="0" smtClean="0"/>
              <a:t> to </a:t>
            </a:r>
            <a:r>
              <a:rPr lang="fr-FR" sz="2400" dirty="0" err="1" smtClean="0"/>
              <a:t>upload</a:t>
            </a:r>
            <a:r>
              <a:rPr lang="fr-FR" sz="2400" dirty="0" smtClean="0"/>
              <a:t> a new file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Files and data are </a:t>
            </a:r>
            <a:r>
              <a:rPr lang="fr-FR" sz="2400" dirty="0" err="1" smtClean="0"/>
              <a:t>exported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website</a:t>
            </a:r>
            <a:r>
              <a:rPr lang="fr-FR" sz="2400" dirty="0" smtClean="0"/>
              <a:t> </a:t>
            </a:r>
            <a:r>
              <a:rPr lang="fr-FR" sz="2400" dirty="0" err="1" smtClean="0"/>
              <a:t>into</a:t>
            </a:r>
            <a:r>
              <a:rPr lang="fr-FR" sz="2400" dirty="0" smtClean="0"/>
              <a:t> STAR by ABES </a:t>
            </a:r>
            <a:r>
              <a:rPr lang="fr-FR" sz="2400" dirty="0" err="1" smtClean="0"/>
              <a:t>webservice</a:t>
            </a:r>
            <a:endParaRPr lang="fr-FR" sz="2400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Proofreading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 The </a:t>
            </a:r>
            <a:r>
              <a:rPr lang="fr-FR" sz="2400" b="0" dirty="0" err="1" smtClean="0"/>
              <a:t>legal</a:t>
            </a:r>
            <a:r>
              <a:rPr lang="fr-FR" sz="2400" b="0" dirty="0" smtClean="0"/>
              <a:t> documents (« contrat de diffusion » et « avis du jury sur la diffusion ») are </a:t>
            </a:r>
            <a:r>
              <a:rPr lang="fr-FR" sz="2400" b="0" dirty="0" err="1" smtClean="0"/>
              <a:t>given</a:t>
            </a:r>
            <a:r>
              <a:rPr lang="fr-FR" sz="2400" b="0" dirty="0" smtClean="0"/>
              <a:t> </a:t>
            </a:r>
            <a:r>
              <a:rPr lang="fr-FR" sz="2400" b="0" dirty="0" smtClean="0">
                <a:sym typeface="Wingdings" pitchFamily="2" charset="2"/>
              </a:rPr>
              <a:t>to the </a:t>
            </a:r>
            <a:r>
              <a:rPr lang="fr-FR" sz="2400" b="0" dirty="0" err="1" smtClean="0">
                <a:sym typeface="Wingdings" pitchFamily="2" charset="2"/>
              </a:rPr>
              <a:t>university</a:t>
            </a:r>
            <a:r>
              <a:rPr lang="fr-FR" sz="2400" b="0" dirty="0" smtClean="0">
                <a:sym typeface="Wingdings" pitchFamily="2" charset="2"/>
              </a:rPr>
              <a:t> </a:t>
            </a:r>
            <a:r>
              <a:rPr lang="fr-FR" sz="2400" b="0" dirty="0" err="1" smtClean="0">
                <a:sym typeface="Wingdings" pitchFamily="2" charset="2"/>
              </a:rPr>
              <a:t>libraries</a:t>
            </a:r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r>
              <a:rPr lang="fr-FR" sz="2400" b="0" dirty="0" err="1" smtClean="0"/>
              <a:t>Cataloguing</a:t>
            </a:r>
            <a:r>
              <a:rPr lang="fr-FR" sz="2400" b="0" dirty="0" smtClean="0"/>
              <a:t> (validation en rôle « NOVAL »)</a:t>
            </a:r>
          </a:p>
          <a:p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r>
              <a:rPr lang="fr-FR" sz="2400" b="0" dirty="0" err="1" smtClean="0"/>
              <a:t>Proofreading</a:t>
            </a:r>
            <a:r>
              <a:rPr lang="fr-FR" sz="2400" b="0" dirty="0" smtClean="0"/>
              <a:t> by the </a:t>
            </a:r>
            <a:r>
              <a:rPr lang="fr-FR" sz="2400" b="0" dirty="0" err="1" smtClean="0"/>
              <a:t>theses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coordinator</a:t>
            </a:r>
            <a:r>
              <a:rPr lang="fr-FR" sz="2400" b="0" dirty="0" smtClean="0"/>
              <a:t> (validation en rôle « VALID »)</a:t>
            </a:r>
          </a:p>
          <a:p>
            <a:endParaRPr lang="fr-FR" sz="2400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6186" y="0"/>
            <a:ext cx="11289323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 </a:t>
            </a:r>
          </a:p>
          <a:p>
            <a:pPr>
              <a:defRPr/>
            </a:pPr>
            <a:r>
              <a:rPr lang="fr-FR" smtClean="0"/>
              <a:t>&gt; Titre de la partie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957" y="0"/>
            <a:ext cx="9188957" cy="73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37932" y="3657601"/>
            <a:ext cx="990600" cy="11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37932" y="3285068"/>
            <a:ext cx="575735" cy="11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</a:t>
            </a:r>
            <a:r>
              <a:rPr lang="fr-FR" dirty="0" err="1"/>
              <a:t>theses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72" y="571501"/>
            <a:ext cx="9065992" cy="61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9198" y="3797299"/>
            <a:ext cx="990600" cy="11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</a:t>
            </a:r>
            <a:r>
              <a:rPr lang="fr-FR" dirty="0" err="1"/>
              <a:t>theses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</a:t>
            </a:r>
            <a:r>
              <a:rPr lang="fr-FR" dirty="0" err="1"/>
              <a:t>theses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62867" y="2683934"/>
            <a:ext cx="1244600" cy="11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96609" y="5706535"/>
            <a:ext cx="990600" cy="11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9"/>
          <p:cNvSpPr txBox="1">
            <a:spLocks noChangeArrowheads="1"/>
          </p:cNvSpPr>
          <p:nvPr/>
        </p:nvSpPr>
        <p:spPr bwMode="auto">
          <a:xfrm>
            <a:off x="666750" y="2782888"/>
            <a:ext cx="7680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800" b="1" dirty="0">
                <a:solidFill>
                  <a:schemeClr val="tx2"/>
                </a:solidFill>
                <a:latin typeface="Verdana" pitchFamily="34" charset="0"/>
              </a:rPr>
              <a:t>1- </a:t>
            </a:r>
            <a:r>
              <a:rPr lang="fr-FR" altLang="fr-FR" sz="2800" b="1" dirty="0" err="1" smtClean="0">
                <a:solidFill>
                  <a:schemeClr val="tx2"/>
                </a:solidFill>
                <a:latin typeface="Verdana" pitchFamily="34" charset="0"/>
              </a:rPr>
              <a:t>Institutional</a:t>
            </a:r>
            <a:r>
              <a:rPr lang="fr-FR" altLang="fr-FR" sz="2800" b="1" dirty="0" smtClean="0">
                <a:solidFill>
                  <a:schemeClr val="tx2"/>
                </a:solidFill>
                <a:latin typeface="Verdana" pitchFamily="34" charset="0"/>
              </a:rPr>
              <a:t> background</a:t>
            </a:r>
            <a:endParaRPr lang="fr-FR" altLang="fr-FR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The </a:t>
            </a:r>
            <a:r>
              <a:rPr lang="fr-FR" sz="2800" b="0" dirty="0" err="1" smtClean="0"/>
              <a:t>archived</a:t>
            </a:r>
            <a:r>
              <a:rPr lang="fr-FR" sz="2800" b="0" dirty="0" smtClean="0"/>
              <a:t> file and the </a:t>
            </a:r>
            <a:r>
              <a:rPr lang="fr-FR" sz="2800" b="0" dirty="0" err="1" smtClean="0"/>
              <a:t>available</a:t>
            </a:r>
            <a:r>
              <a:rPr lang="fr-FR" sz="2800" b="0" dirty="0" smtClean="0"/>
              <a:t> one are </a:t>
            </a:r>
            <a:r>
              <a:rPr lang="fr-FR" sz="2800" b="0" dirty="0" err="1" smtClean="0"/>
              <a:t>identical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 Intranet : the files are on a </a:t>
            </a:r>
            <a:r>
              <a:rPr lang="fr-FR" sz="2800" b="0" dirty="0" err="1" smtClean="0"/>
              <a:t>university</a:t>
            </a:r>
            <a:r>
              <a:rPr lang="fr-FR" sz="2800" b="0" dirty="0" smtClean="0"/>
              <a:t> server</a:t>
            </a:r>
          </a:p>
          <a:p>
            <a:pPr>
              <a:buFont typeface="Arial" pitchFamily="34" charset="0"/>
              <a:buChar char="•"/>
            </a:pP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 Internet : the files are on ABES server</a:t>
            </a:r>
            <a:endParaRPr lang="fr-FR" sz="2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Dissemination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The </a:t>
            </a:r>
            <a:r>
              <a:rPr lang="fr-FR" sz="2400" b="0" dirty="0" err="1" smtClean="0"/>
              <a:t>PhD</a:t>
            </a:r>
            <a:r>
              <a:rPr lang="fr-FR" sz="2400" b="0" dirty="0" smtClean="0"/>
              <a:t> file </a:t>
            </a:r>
            <a:r>
              <a:rPr lang="fr-FR" sz="2400" b="0" dirty="0" err="1" smtClean="0"/>
              <a:t>is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archived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at</a:t>
            </a:r>
            <a:r>
              <a:rPr lang="fr-FR" sz="2400" b="0" dirty="0" smtClean="0"/>
              <a:t> the CINES (Centre informatique national de l’enseignement supérieur)</a:t>
            </a:r>
          </a:p>
          <a:p>
            <a:pPr>
              <a:buFont typeface="Arial" pitchFamily="34" charset="0"/>
              <a:buChar char="•"/>
            </a:pPr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r>
              <a:rPr lang="fr-FR" sz="2400" b="0" dirty="0" err="1" smtClean="0"/>
              <a:t>Bibliographic</a:t>
            </a:r>
            <a:r>
              <a:rPr lang="fr-FR" sz="2400" b="0" dirty="0" smtClean="0"/>
              <a:t> record in the French </a:t>
            </a:r>
            <a:r>
              <a:rPr lang="fr-FR" sz="2400" b="0" dirty="0" err="1" smtClean="0"/>
              <a:t>academic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libraries</a:t>
            </a:r>
            <a:r>
              <a:rPr lang="fr-FR" sz="2400" b="0" dirty="0" smtClean="0"/>
              <a:t> online catalogue SUDOC (and in AMU </a:t>
            </a:r>
            <a:r>
              <a:rPr lang="fr-FR" sz="2400" b="0" dirty="0" err="1" smtClean="0"/>
              <a:t>libraries</a:t>
            </a:r>
            <a:r>
              <a:rPr lang="fr-FR" sz="2400" b="0" dirty="0" smtClean="0"/>
              <a:t> online catalogue KOHA)</a:t>
            </a:r>
          </a:p>
          <a:p>
            <a:pPr>
              <a:buFont typeface="Arial" pitchFamily="34" charset="0"/>
              <a:buChar char="•"/>
            </a:pPr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r>
              <a:rPr lang="fr-FR" sz="2400" b="0" dirty="0" err="1" smtClean="0"/>
              <a:t>Bibliographic</a:t>
            </a:r>
            <a:r>
              <a:rPr lang="fr-FR" sz="2400" b="0" dirty="0" smtClean="0"/>
              <a:t> record on the </a:t>
            </a:r>
            <a:r>
              <a:rPr lang="fr-FR" sz="2400" b="0" dirty="0" err="1" smtClean="0"/>
              <a:t>website</a:t>
            </a:r>
            <a:r>
              <a:rPr lang="fr-FR" sz="2400" b="0" dirty="0" smtClean="0"/>
              <a:t> theses.fr </a:t>
            </a:r>
          </a:p>
          <a:p>
            <a:pPr>
              <a:buFont typeface="Arial" pitchFamily="34" charset="0"/>
              <a:buChar char="•"/>
            </a:pPr>
            <a:endParaRPr lang="fr-FR" sz="2400" b="0" dirty="0" smtClean="0"/>
          </a:p>
          <a:p>
            <a:pPr>
              <a:buFont typeface="Arial" pitchFamily="34" charset="0"/>
              <a:buChar char="•"/>
            </a:pPr>
            <a:r>
              <a:rPr lang="fr-FR" sz="2400" b="0" dirty="0" smtClean="0"/>
              <a:t>If the </a:t>
            </a:r>
            <a:r>
              <a:rPr lang="fr-FR" sz="2400" b="0" dirty="0" err="1" smtClean="0"/>
              <a:t>author</a:t>
            </a:r>
            <a:r>
              <a:rPr lang="fr-FR" sz="2400" b="0" dirty="0" smtClean="0"/>
              <a:t> has </a:t>
            </a:r>
            <a:r>
              <a:rPr lang="fr-FR" sz="2400" b="0" dirty="0" err="1" smtClean="0"/>
              <a:t>agreed</a:t>
            </a:r>
            <a:r>
              <a:rPr lang="fr-FR" sz="2400" b="0" dirty="0" smtClean="0"/>
              <a:t> to an internet diffusion the file </a:t>
            </a:r>
            <a:r>
              <a:rPr lang="fr-FR" sz="2400" b="0" dirty="0" err="1" smtClean="0"/>
              <a:t>can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be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retrieved</a:t>
            </a:r>
            <a:r>
              <a:rPr lang="fr-FR" sz="2400" b="0" dirty="0" smtClean="0"/>
              <a:t> on theses.fr</a:t>
            </a:r>
            <a:endParaRPr lang="fr-FR" sz="24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2014 </a:t>
            </a:r>
            <a:r>
              <a:rPr lang="fr-FR" dirty="0" err="1" smtClean="0"/>
              <a:t>Theses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1524000" y="20688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9"/>
          <p:cNvSpPr txBox="1">
            <a:spLocks noChangeArrowheads="1"/>
          </p:cNvSpPr>
          <p:nvPr/>
        </p:nvSpPr>
        <p:spPr bwMode="auto">
          <a:xfrm>
            <a:off x="666750" y="2936875"/>
            <a:ext cx="7680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800" b="1" dirty="0" smtClean="0">
                <a:solidFill>
                  <a:schemeClr val="tx2"/>
                </a:solidFill>
                <a:latin typeface="Verdana" pitchFamily="34" charset="0"/>
              </a:rPr>
              <a:t>3- Perspectives</a:t>
            </a:r>
            <a:endParaRPr lang="fr-FR" altLang="fr-FR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user-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0" dirty="0" err="1" smtClean="0"/>
              <a:t>Making</a:t>
            </a:r>
            <a:r>
              <a:rPr lang="fr-FR" sz="2800" b="0" dirty="0" smtClean="0"/>
              <a:t> the « guichet » more user-</a:t>
            </a:r>
            <a:r>
              <a:rPr lang="fr-FR" sz="2800" b="0" dirty="0" err="1" smtClean="0"/>
              <a:t>friendly</a:t>
            </a:r>
            <a:r>
              <a:rPr lang="fr-FR" sz="2800" b="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For the </a:t>
            </a:r>
            <a:r>
              <a:rPr lang="fr-FR" sz="2800" dirty="0" err="1" smtClean="0"/>
              <a:t>PhD</a:t>
            </a:r>
            <a:r>
              <a:rPr lang="fr-FR" sz="2800" dirty="0" smtClean="0"/>
              <a:t> </a:t>
            </a:r>
            <a:r>
              <a:rPr lang="fr-FR" sz="2800" dirty="0" err="1" smtClean="0"/>
              <a:t>students</a:t>
            </a:r>
            <a:r>
              <a:rPr lang="fr-FR" sz="2800" dirty="0" smtClean="0"/>
              <a:t> to </a:t>
            </a:r>
            <a:r>
              <a:rPr lang="fr-FR" sz="2800" dirty="0" err="1" smtClean="0"/>
              <a:t>find</a:t>
            </a:r>
            <a:r>
              <a:rPr lang="fr-FR" sz="2800" dirty="0" smtClean="0"/>
              <a:t> all the </a:t>
            </a:r>
            <a:r>
              <a:rPr lang="fr-FR" sz="2800" dirty="0" err="1" smtClean="0"/>
              <a:t>needed</a:t>
            </a:r>
            <a:r>
              <a:rPr lang="fr-FR" sz="2800" dirty="0" smtClean="0"/>
              <a:t> information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For the </a:t>
            </a:r>
            <a:r>
              <a:rPr lang="fr-FR" sz="2800" dirty="0" err="1" smtClean="0"/>
              <a:t>university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administrators</a:t>
            </a:r>
            <a:r>
              <a:rPr lang="fr-FR" sz="2800" dirty="0" smtClean="0"/>
              <a:t> to </a:t>
            </a:r>
            <a:r>
              <a:rPr lang="fr-FR" sz="2800" dirty="0" err="1" smtClean="0"/>
              <a:t>follow</a:t>
            </a:r>
            <a:r>
              <a:rPr lang="fr-FR" sz="2800" dirty="0" smtClean="0"/>
              <a:t> the </a:t>
            </a:r>
            <a:r>
              <a:rPr lang="fr-FR" sz="2800" dirty="0" err="1" smtClean="0"/>
              <a:t>workflow</a:t>
            </a:r>
            <a:r>
              <a:rPr lang="fr-FR" sz="2800" dirty="0" smtClean="0"/>
              <a:t> of the file </a:t>
            </a:r>
            <a:r>
              <a:rPr lang="fr-FR" sz="2800" dirty="0" err="1" smtClean="0"/>
              <a:t>deposit</a:t>
            </a:r>
            <a:r>
              <a:rPr lang="fr-FR" sz="2800" dirty="0" smtClean="0"/>
              <a:t> </a:t>
            </a:r>
            <a:r>
              <a:rPr lang="fr-FR" sz="2800" dirty="0" err="1" smtClean="0"/>
              <a:t>easily</a:t>
            </a:r>
            <a:r>
              <a:rPr lang="fr-FR" sz="2800" b="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fr-FR" sz="2800" b="0" dirty="0" smtClean="0"/>
          </a:p>
          <a:p>
            <a:endParaRPr lang="fr-FR" sz="2800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Thank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!</a:t>
            </a:r>
          </a:p>
          <a:p>
            <a:endParaRPr lang="fr-FR" sz="2400" dirty="0" smtClean="0"/>
          </a:p>
          <a:p>
            <a:r>
              <a:rPr lang="fr-FR" sz="2400" dirty="0" smtClean="0">
                <a:hlinkClick r:id="rId2"/>
              </a:rPr>
              <a:t>anne-celine.lambotte-mosseron@univ-amu.fr</a:t>
            </a:r>
            <a:endParaRPr lang="fr-FR" sz="2400" dirty="0" smtClean="0"/>
          </a:p>
          <a:p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2010: </a:t>
            </a:r>
            <a:r>
              <a:rPr lang="fr-FR" sz="2800" b="0" dirty="0" err="1" smtClean="0"/>
              <a:t>electronic</a:t>
            </a:r>
            <a:r>
              <a:rPr lang="fr-FR" sz="2800" b="0" dirty="0" smtClean="0"/>
              <a:t> format for Aix-Marseille 2 doctoral </a:t>
            </a:r>
            <a:r>
              <a:rPr lang="fr-FR" sz="2800" b="0" dirty="0" err="1" smtClean="0"/>
              <a:t>theses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legal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deposit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2011: </a:t>
            </a:r>
            <a:r>
              <a:rPr lang="fr-FR" sz="2800" b="0" dirty="0" err="1" smtClean="0"/>
              <a:t>electronic</a:t>
            </a:r>
            <a:r>
              <a:rPr lang="fr-FR" sz="2800" b="0" dirty="0" smtClean="0"/>
              <a:t> format for Aix-Marseille 1 and 3 doctoral </a:t>
            </a:r>
            <a:r>
              <a:rPr lang="fr-FR" sz="2800" b="0" dirty="0" err="1" smtClean="0"/>
              <a:t>theses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legal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deposit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2012: </a:t>
            </a:r>
            <a:r>
              <a:rPr lang="fr-FR" sz="2800" b="0" dirty="0" err="1" smtClean="0"/>
              <a:t>Merging</a:t>
            </a:r>
            <a:r>
              <a:rPr lang="fr-FR" sz="2800" b="0" dirty="0" smtClean="0"/>
              <a:t> of Aix-Marseille </a:t>
            </a:r>
            <a:r>
              <a:rPr lang="fr-FR" sz="2800" b="0" dirty="0" err="1" smtClean="0"/>
              <a:t>universities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2014: Apogée </a:t>
            </a:r>
            <a:r>
              <a:rPr lang="fr-FR" sz="2800" b="0" dirty="0" err="1" smtClean="0"/>
              <a:t>connected</a:t>
            </a:r>
            <a:r>
              <a:rPr lang="fr-FR" sz="2800" b="0" dirty="0" smtClean="0"/>
              <a:t> to STEP / STEP and STAR </a:t>
            </a:r>
            <a:r>
              <a:rPr lang="fr-FR" sz="2800" b="0" dirty="0" err="1" smtClean="0"/>
              <a:t>connected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2015: </a:t>
            </a:r>
            <a:r>
              <a:rPr lang="fr-FR" sz="2800" b="0" dirty="0" err="1" smtClean="0"/>
              <a:t>theses</a:t>
            </a:r>
            <a:r>
              <a:rPr lang="fr-FR" sz="2800" b="0" dirty="0" smtClean="0"/>
              <a:t> files </a:t>
            </a:r>
            <a:r>
              <a:rPr lang="fr-FR" sz="2800" b="0" dirty="0" err="1" smtClean="0"/>
              <a:t>controlled</a:t>
            </a:r>
            <a:r>
              <a:rPr lang="fr-FR" sz="2800" b="0" dirty="0" smtClean="0"/>
              <a:t> by </a:t>
            </a:r>
            <a:r>
              <a:rPr lang="fr-FR" sz="2800" b="0" dirty="0" err="1" smtClean="0"/>
              <a:t>supervisors</a:t>
            </a:r>
            <a:endParaRPr lang="fr-FR" sz="2800" b="0" dirty="0" smtClean="0"/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and figures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12 doctoral </a:t>
            </a:r>
            <a:r>
              <a:rPr lang="fr-FR" sz="2800" b="0" dirty="0" err="1" smtClean="0"/>
              <a:t>schools</a:t>
            </a:r>
            <a:r>
              <a:rPr lang="fr-FR" sz="2800" b="0" dirty="0" smtClean="0"/>
              <a:t> in all disciplines (social sciences; </a:t>
            </a:r>
            <a:r>
              <a:rPr lang="fr-FR" sz="2800" b="0" dirty="0" err="1" smtClean="0"/>
              <a:t>languages</a:t>
            </a:r>
            <a:r>
              <a:rPr lang="fr-FR" sz="2800" b="0" dirty="0" smtClean="0"/>
              <a:t>; </a:t>
            </a:r>
            <a:r>
              <a:rPr lang="fr-FR" sz="2800" b="0" dirty="0" err="1" smtClean="0"/>
              <a:t>literature</a:t>
            </a:r>
            <a:r>
              <a:rPr lang="fr-FR" sz="2800" b="0" dirty="0" smtClean="0"/>
              <a:t>; arts; </a:t>
            </a:r>
            <a:r>
              <a:rPr lang="fr-FR" sz="2800" b="0" dirty="0" err="1" smtClean="0"/>
              <a:t>health</a:t>
            </a:r>
            <a:r>
              <a:rPr lang="fr-FR" sz="2800" b="0" dirty="0" smtClean="0"/>
              <a:t>; sciences; </a:t>
            </a:r>
            <a:r>
              <a:rPr lang="fr-FR" sz="2800" b="0" dirty="0" err="1" smtClean="0"/>
              <a:t>law</a:t>
            </a:r>
            <a:r>
              <a:rPr lang="fr-FR" sz="2800" b="0" dirty="0" smtClean="0"/>
              <a:t> and </a:t>
            </a:r>
            <a:r>
              <a:rPr lang="fr-FR" sz="2800" b="0" dirty="0" err="1" smtClean="0"/>
              <a:t>political</a:t>
            </a:r>
            <a:r>
              <a:rPr lang="fr-FR" sz="2800" b="0" dirty="0" smtClean="0"/>
              <a:t> sciences; </a:t>
            </a:r>
            <a:r>
              <a:rPr lang="fr-FR" sz="2800" b="0" dirty="0" err="1" smtClean="0"/>
              <a:t>economics</a:t>
            </a:r>
            <a:r>
              <a:rPr lang="fr-FR" sz="2800" b="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 Ca. 3,500 </a:t>
            </a:r>
            <a:r>
              <a:rPr lang="fr-FR" sz="2800" b="0" dirty="0" err="1" smtClean="0"/>
              <a:t>PhD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students</a:t>
            </a:r>
            <a:r>
              <a:rPr lang="fr-FR" sz="2800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2013: 695 </a:t>
            </a:r>
            <a:r>
              <a:rPr lang="fr-FR" sz="2800" b="0" dirty="0" err="1" smtClean="0"/>
              <a:t>theses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catalogued</a:t>
            </a:r>
            <a:r>
              <a:rPr lang="fr-FR" sz="2800" b="0" dirty="0" smtClean="0"/>
              <a:t> in STAR.</a:t>
            </a:r>
          </a:p>
          <a:p>
            <a:pPr>
              <a:buFont typeface="Arial" pitchFamily="34" charset="0"/>
              <a:buChar char="•"/>
            </a:pPr>
            <a:r>
              <a:rPr lang="fr-FR" sz="2800" b="0" dirty="0" smtClean="0"/>
              <a:t>2014: 615 </a:t>
            </a:r>
            <a:r>
              <a:rPr lang="fr-FR" sz="2800" b="0" dirty="0" err="1" smtClean="0"/>
              <a:t>theses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catalogued</a:t>
            </a:r>
            <a:r>
              <a:rPr lang="fr-FR" sz="2800" b="0" dirty="0" smtClean="0"/>
              <a:t> in STAR.</a:t>
            </a:r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9"/>
          <p:cNvSpPr txBox="1">
            <a:spLocks noChangeArrowheads="1"/>
          </p:cNvSpPr>
          <p:nvPr/>
        </p:nvSpPr>
        <p:spPr bwMode="auto">
          <a:xfrm>
            <a:off x="666750" y="2782888"/>
            <a:ext cx="7680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800" b="1" dirty="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fr-FR" altLang="fr-FR" sz="2800" b="1" dirty="0" smtClean="0">
                <a:solidFill>
                  <a:schemeClr val="tx2"/>
                </a:solidFill>
                <a:latin typeface="Verdana" pitchFamily="34" charset="0"/>
              </a:rPr>
              <a:t>- </a:t>
            </a:r>
            <a:r>
              <a:rPr lang="fr-FR" altLang="fr-FR" sz="2800" b="1" dirty="0" err="1" smtClean="0">
                <a:solidFill>
                  <a:schemeClr val="tx2"/>
                </a:solidFill>
                <a:latin typeface="Verdana" pitchFamily="34" charset="0"/>
              </a:rPr>
              <a:t>Workflow</a:t>
            </a:r>
            <a:endParaRPr lang="fr-FR" altLang="fr-FR" sz="2800" b="1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defense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1800" b="0" dirty="0" smtClean="0"/>
              <a:t>Administrative data </a:t>
            </a:r>
            <a:r>
              <a:rPr lang="fr-FR" sz="1800" b="0" dirty="0" err="1" smtClean="0"/>
              <a:t>registered</a:t>
            </a:r>
            <a:r>
              <a:rPr lang="fr-FR" sz="1800" b="0" dirty="0" smtClean="0"/>
              <a:t> in APOGÉE (the </a:t>
            </a:r>
            <a:r>
              <a:rPr lang="fr-FR" sz="1800" b="0" dirty="0" err="1" smtClean="0"/>
              <a:t>students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registering</a:t>
            </a:r>
            <a:r>
              <a:rPr lang="fr-FR" sz="1800" b="0" dirty="0" smtClean="0"/>
              <a:t> software) are </a:t>
            </a:r>
            <a:r>
              <a:rPr lang="fr-FR" sz="1800" b="0" dirty="0" err="1" smtClean="0"/>
              <a:t>retrieved</a:t>
            </a:r>
            <a:r>
              <a:rPr lang="fr-FR" sz="1800" b="0" dirty="0" smtClean="0"/>
              <a:t> by STEP and by a « guichet », i.e. a </a:t>
            </a:r>
            <a:r>
              <a:rPr lang="fr-FR" sz="1800" b="0" dirty="0" err="1" smtClean="0"/>
              <a:t>dedicated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website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enabling</a:t>
            </a:r>
            <a:r>
              <a:rPr lang="fr-FR" sz="1800" b="0" dirty="0" smtClean="0"/>
              <a:t> to </a:t>
            </a:r>
            <a:r>
              <a:rPr lang="fr-FR" sz="1800" b="0" dirty="0" err="1" smtClean="0"/>
              <a:t>submit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theses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electronically</a:t>
            </a:r>
            <a:r>
              <a:rPr lang="fr-FR" sz="1800" b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r>
              <a:rPr lang="fr-FR" sz="1800" b="0" dirty="0" err="1" smtClean="0"/>
              <a:t>When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defense</a:t>
            </a:r>
            <a:r>
              <a:rPr lang="fr-FR" sz="1800" b="0" dirty="0" smtClean="0"/>
              <a:t> date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registered</a:t>
            </a:r>
            <a:r>
              <a:rPr lang="fr-FR" sz="1800" b="0" dirty="0" smtClean="0"/>
              <a:t> in APOGÉE, the </a:t>
            </a:r>
            <a:r>
              <a:rPr lang="fr-FR" sz="1800" b="0" dirty="0" err="1" smtClean="0"/>
              <a:t>uploading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space</a:t>
            </a:r>
            <a:r>
              <a:rPr lang="fr-FR" sz="1800" b="0" dirty="0" smtClean="0"/>
              <a:t> for the file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rendered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automatically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available</a:t>
            </a:r>
            <a:r>
              <a:rPr lang="fr-FR" sz="1800" b="0" dirty="0" smtClean="0"/>
              <a:t> on the « guichet »</a:t>
            </a:r>
          </a:p>
          <a:p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r>
              <a:rPr lang="fr-FR" sz="1800" b="0" dirty="0" smtClean="0"/>
              <a:t>An e-mail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automatically</a:t>
            </a:r>
            <a:r>
              <a:rPr lang="fr-FR" sz="1800" b="0" dirty="0" smtClean="0"/>
              <a:t> sent to the </a:t>
            </a:r>
            <a:r>
              <a:rPr lang="fr-FR" sz="1800" b="0" dirty="0" err="1" smtClean="0"/>
              <a:t>PhD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student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requesting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PhD</a:t>
            </a:r>
            <a:r>
              <a:rPr lang="fr-FR" sz="1800" b="0" dirty="0" smtClean="0"/>
              <a:t> file </a:t>
            </a:r>
            <a:r>
              <a:rPr lang="fr-FR" sz="1800" b="0" dirty="0" err="1" smtClean="0"/>
              <a:t>upload</a:t>
            </a:r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r>
              <a:rPr lang="fr-FR" sz="1800" b="0" dirty="0" err="1" smtClean="0"/>
              <a:t>Uploading</a:t>
            </a:r>
            <a:r>
              <a:rPr lang="fr-FR" sz="1800" b="0" dirty="0" smtClean="0"/>
              <a:t> of the </a:t>
            </a:r>
            <a:r>
              <a:rPr lang="fr-FR" sz="1800" b="0" dirty="0" err="1" smtClean="0"/>
              <a:t>PhD</a:t>
            </a:r>
            <a:r>
              <a:rPr lang="fr-FR" sz="1800" b="0" dirty="0" smtClean="0"/>
              <a:t> file : one PDF file</a:t>
            </a:r>
          </a:p>
          <a:p>
            <a:pPr>
              <a:buFont typeface="Arial" pitchFamily="34" charset="0"/>
              <a:buChar char="•"/>
            </a:pPr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r>
              <a:rPr lang="fr-FR" sz="1800" b="0" dirty="0" smtClean="0"/>
              <a:t>Abstracts and keywords are </a:t>
            </a:r>
            <a:r>
              <a:rPr lang="fr-FR" sz="1800" b="0" dirty="0" err="1" smtClean="0"/>
              <a:t>filled</a:t>
            </a:r>
            <a:r>
              <a:rPr lang="fr-FR" sz="1800" b="0" dirty="0" smtClean="0"/>
              <a:t> in by the </a:t>
            </a:r>
            <a:r>
              <a:rPr lang="fr-FR" sz="1800" b="0" dirty="0" err="1" smtClean="0"/>
              <a:t>PhD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student</a:t>
            </a:r>
            <a:endParaRPr lang="fr-FR" sz="1800" b="0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Le guichet »: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r>
              <a:rPr lang="fr-FR" dirty="0" smtClean="0"/>
              <a:t> to </a:t>
            </a:r>
            <a:r>
              <a:rPr lang="fr-FR" dirty="0" err="1" smtClean="0"/>
              <a:t>submit</a:t>
            </a:r>
            <a:r>
              <a:rPr lang="fr-FR" dirty="0" smtClean="0"/>
              <a:t>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smtClean="0"/>
              <a:t>electronically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5F69B-3C35-4764-B432-7086DF1F2A79}" type="datetime1">
              <a:rPr lang="fr-FR" smtClean="0"/>
              <a:pPr>
                <a:defRPr/>
              </a:pPr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Aix-Marseille université – </a:t>
            </a:r>
            <a:r>
              <a:rPr lang="fr-FR" dirty="0" err="1" smtClean="0"/>
              <a:t>theses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deposit</a:t>
            </a:r>
            <a:r>
              <a:rPr lang="fr-FR" dirty="0" smtClean="0"/>
              <a:t>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D9AD-7D5E-4569-B3B0-1AC978F905B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AMU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modele_powerpoint_AMU</Template>
  <TotalTime>4554</TotalTime>
  <Words>518</Words>
  <Application>Microsoft Macintosh PowerPoint</Application>
  <PresentationFormat>Présentation à l'écran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modele_powerpoint_AMU</vt:lpstr>
      <vt:lpstr>  Aix-Marseille Université theses legal deposit   13/07/16 –ETD 2016, Lille AC LAMBOTTE</vt:lpstr>
      <vt:lpstr>Présentation PowerPoint</vt:lpstr>
      <vt:lpstr>Dates…</vt:lpstr>
      <vt:lpstr>… and figures</vt:lpstr>
      <vt:lpstr>Présentation PowerPoint</vt:lpstr>
      <vt:lpstr>Before the defense</vt:lpstr>
      <vt:lpstr>« Le guichet »: dedicated website to submit theses electronically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Before the defense</vt:lpstr>
      <vt:lpstr>After the theses defense</vt:lpstr>
      <vt:lpstr>Proofreading</vt:lpstr>
      <vt:lpstr>Présentation PowerPoint</vt:lpstr>
      <vt:lpstr>Présentation PowerPoint</vt:lpstr>
      <vt:lpstr>Présentation PowerPoint</vt:lpstr>
      <vt:lpstr>Présentation PowerPoint</vt:lpstr>
      <vt:lpstr>Access</vt:lpstr>
      <vt:lpstr>Dissemination</vt:lpstr>
      <vt:lpstr>2014 Theses</vt:lpstr>
      <vt:lpstr>Présentation PowerPoint</vt:lpstr>
      <vt:lpstr>A user-friendly website</vt:lpstr>
      <vt:lpstr>Présentation PowerPoint</vt:lpstr>
    </vt:vector>
  </TitlesOfParts>
  <Company>SCD univeriste de Provence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SCD 22/01/13 - Dept Sciences</dc:title>
  <dc:creator>J. Berti</dc:creator>
  <cp:lastModifiedBy>Mosseron</cp:lastModifiedBy>
  <cp:revision>458</cp:revision>
  <dcterms:created xsi:type="dcterms:W3CDTF">2012-02-15T14:29:47Z</dcterms:created>
  <dcterms:modified xsi:type="dcterms:W3CDTF">2016-07-09T15:42:43Z</dcterms:modified>
</cp:coreProperties>
</file>