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7" r:id="rId3"/>
    <p:sldId id="306" r:id="rId4"/>
    <p:sldId id="316" r:id="rId5"/>
    <p:sldId id="308" r:id="rId6"/>
    <p:sldId id="309" r:id="rId7"/>
    <p:sldId id="311" r:id="rId8"/>
    <p:sldId id="313" r:id="rId9"/>
    <p:sldId id="314" r:id="rId10"/>
    <p:sldId id="279" r:id="rId11"/>
    <p:sldId id="269" r:id="rId12"/>
    <p:sldId id="317" r:id="rId13"/>
    <p:sldId id="268" r:id="rId14"/>
    <p:sldId id="300" r:id="rId15"/>
    <p:sldId id="318" r:id="rId16"/>
    <p:sldId id="266" r:id="rId17"/>
    <p:sldId id="270" r:id="rId18"/>
    <p:sldId id="271" r:id="rId19"/>
    <p:sldId id="282" r:id="rId20"/>
    <p:sldId id="272" r:id="rId21"/>
    <p:sldId id="273" r:id="rId22"/>
    <p:sldId id="274" r:id="rId23"/>
    <p:sldId id="275" r:id="rId24"/>
    <p:sldId id="277" r:id="rId25"/>
    <p:sldId id="276" r:id="rId26"/>
    <p:sldId id="291" r:id="rId27"/>
    <p:sldId id="283" r:id="rId28"/>
    <p:sldId id="284" r:id="rId29"/>
    <p:sldId id="285" r:id="rId30"/>
    <p:sldId id="294" r:id="rId31"/>
    <p:sldId id="295" r:id="rId32"/>
    <p:sldId id="297" r:id="rId33"/>
    <p:sldId id="301" r:id="rId34"/>
    <p:sldId id="288" r:id="rId35"/>
    <p:sldId id="289" r:id="rId36"/>
    <p:sldId id="287" r:id="rId37"/>
    <p:sldId id="315" r:id="rId38"/>
    <p:sldId id="299" r:id="rId39"/>
    <p:sldId id="305" r:id="rId4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FDC011-9482-4EA5-99E5-E996E3F34EE9}">
          <p14:sldIdLst>
            <p14:sldId id="256"/>
            <p14:sldId id="307"/>
          </p14:sldIdLst>
        </p14:section>
        <p14:section name="Untitled Section" id="{079DEC08-F332-4ED4-970C-67FFCE3ADA4D}">
          <p14:sldIdLst>
            <p14:sldId id="306"/>
            <p14:sldId id="316"/>
            <p14:sldId id="308"/>
            <p14:sldId id="309"/>
            <p14:sldId id="311"/>
            <p14:sldId id="313"/>
            <p14:sldId id="314"/>
            <p14:sldId id="279"/>
            <p14:sldId id="269"/>
            <p14:sldId id="317"/>
            <p14:sldId id="268"/>
            <p14:sldId id="300"/>
            <p14:sldId id="318"/>
            <p14:sldId id="266"/>
            <p14:sldId id="270"/>
            <p14:sldId id="271"/>
            <p14:sldId id="282"/>
            <p14:sldId id="272"/>
            <p14:sldId id="273"/>
            <p14:sldId id="274"/>
            <p14:sldId id="275"/>
            <p14:sldId id="277"/>
            <p14:sldId id="276"/>
            <p14:sldId id="291"/>
            <p14:sldId id="283"/>
            <p14:sldId id="284"/>
            <p14:sldId id="285"/>
            <p14:sldId id="294"/>
            <p14:sldId id="295"/>
            <p14:sldId id="297"/>
            <p14:sldId id="301"/>
            <p14:sldId id="288"/>
            <p14:sldId id="289"/>
            <p14:sldId id="287"/>
            <p14:sldId id="315"/>
            <p14:sldId id="299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B172"/>
    <a:srgbClr val="D03B15"/>
    <a:srgbClr val="A5CFA7"/>
    <a:srgbClr val="D4E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92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tpalmer\AppData\Local\Microsoft\Windows\Temporary%20Internet%20Files\Content.Outlook\F04EJBS1\Book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tpalmer\Downloads\Analytics%20The%20HKU%20Scholars%20Hub%20Visitors%20Overview%2020120101-20120625%2020090101-20090625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tpalmer\AppData\Local\Microsoft\Windows\Temporary%20Internet%20Files\Content.Outlook\F04EJBS1\Book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[Book2.xls]Sheet1!$G$28</c:f>
              <c:strCache>
                <c:ptCount val="1"/>
                <c:pt idx="0">
                  <c:v>Checkouts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[Book2.xls]Sheet1!$F$29:$F$37</c:f>
              <c:strCache>
                <c:ptCount val="9"/>
                <c:pt idx="0">
                  <c:v>2003-4</c:v>
                </c:pt>
                <c:pt idx="1">
                  <c:v>2004-5</c:v>
                </c:pt>
                <c:pt idx="2">
                  <c:v>2005-6</c:v>
                </c:pt>
                <c:pt idx="3">
                  <c:v>2006-7</c:v>
                </c:pt>
                <c:pt idx="4">
                  <c:v>2007-8</c:v>
                </c:pt>
                <c:pt idx="5">
                  <c:v>2008-9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</c:strCache>
            </c:strRef>
          </c:cat>
          <c:val>
            <c:numRef>
              <c:f>[Book2.xls]Sheet1!$G$29:$G$37</c:f>
              <c:numCache>
                <c:formatCode>General</c:formatCode>
                <c:ptCount val="9"/>
                <c:pt idx="0">
                  <c:v>18117</c:v>
                </c:pt>
                <c:pt idx="1">
                  <c:v>15547</c:v>
                </c:pt>
                <c:pt idx="2">
                  <c:v>6358</c:v>
                </c:pt>
                <c:pt idx="3">
                  <c:v>1919</c:v>
                </c:pt>
                <c:pt idx="4">
                  <c:v>1660</c:v>
                </c:pt>
                <c:pt idx="5">
                  <c:v>3031</c:v>
                </c:pt>
                <c:pt idx="6">
                  <c:v>344</c:v>
                </c:pt>
                <c:pt idx="7">
                  <c:v>1387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70752"/>
        <c:axId val="32593024"/>
      </c:lineChart>
      <c:catAx>
        <c:axId val="3257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32593024"/>
        <c:crosses val="autoZero"/>
        <c:auto val="1"/>
        <c:lblAlgn val="ctr"/>
        <c:lblOffset val="100"/>
        <c:noMultiLvlLbl val="0"/>
      </c:catAx>
      <c:valAx>
        <c:axId val="32593024"/>
        <c:scaling>
          <c:orientation val="minMax"/>
          <c:max val="1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707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397330118424"/>
          <c:y val="4.024644936780835E-2"/>
          <c:w val="0.87095706338143142"/>
          <c:h val="0.9457794313477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'Analytics The HKU Scholars Hub '!$I$10</c:f>
              <c:strCache>
                <c:ptCount val="1"/>
                <c:pt idx="0">
                  <c:v>% Change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</c:spPr>
          <c:invertIfNegative val="0"/>
          <c:cat>
            <c:strRef>
              <c:f>'Analytics The HKU Scholars Hub '!$H$11:$H$14</c:f>
              <c:strCache>
                <c:ptCount val="4"/>
                <c:pt idx="0">
                  <c:v>Page/Visit</c:v>
                </c:pt>
                <c:pt idx="1">
                  <c:v>Duration</c:v>
                </c:pt>
                <c:pt idx="2">
                  <c:v>Bounce Rate</c:v>
                </c:pt>
                <c:pt idx="3">
                  <c:v>New Visits</c:v>
                </c:pt>
              </c:strCache>
            </c:strRef>
          </c:cat>
          <c:val>
            <c:numRef>
              <c:f>'Analytics The HKU Scholars Hub '!$I$11:$I$14</c:f>
              <c:numCache>
                <c:formatCode>General</c:formatCode>
                <c:ptCount val="4"/>
                <c:pt idx="0">
                  <c:v>45.74</c:v>
                </c:pt>
                <c:pt idx="1">
                  <c:v>64.599999999999994</c:v>
                </c:pt>
                <c:pt idx="2">
                  <c:v>-16.11</c:v>
                </c:pt>
                <c:pt idx="3">
                  <c:v>-18.68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19136"/>
        <c:axId val="32620928"/>
      </c:barChart>
      <c:catAx>
        <c:axId val="32619136"/>
        <c:scaling>
          <c:orientation val="minMax"/>
        </c:scaling>
        <c:delete val="0"/>
        <c:axPos val="b"/>
        <c:majorTickMark val="out"/>
        <c:minorTickMark val="none"/>
        <c:tickLblPos val="none"/>
        <c:crossAx val="32620928"/>
        <c:crosses val="autoZero"/>
        <c:auto val="1"/>
        <c:lblAlgn val="ctr"/>
        <c:lblOffset val="100"/>
        <c:noMultiLvlLbl val="0"/>
      </c:catAx>
      <c:valAx>
        <c:axId val="3262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1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1338582677166E-2"/>
          <c:y val="3.0303030303030304E-2"/>
          <c:w val="0.90249241127467761"/>
          <c:h val="0.91174242424242424"/>
        </c:manualLayout>
      </c:layout>
      <c:lineChart>
        <c:grouping val="stacked"/>
        <c:varyColors val="0"/>
        <c:ser>
          <c:idx val="0"/>
          <c:order val="0"/>
          <c:tx>
            <c:strRef>
              <c:f>[Book2.xls]Sheet1!$D$60</c:f>
              <c:strCache>
                <c:ptCount val="1"/>
                <c:pt idx="0">
                  <c:v>Downloads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[Book2.xls]Sheet1!$C$61:$C$69</c:f>
              <c:strCache>
                <c:ptCount val="9"/>
                <c:pt idx="0">
                  <c:v>2003-4</c:v>
                </c:pt>
                <c:pt idx="1">
                  <c:v>2004-5</c:v>
                </c:pt>
                <c:pt idx="2">
                  <c:v>2005-6</c:v>
                </c:pt>
                <c:pt idx="3">
                  <c:v>2006-7</c:v>
                </c:pt>
                <c:pt idx="4">
                  <c:v>2007-8</c:v>
                </c:pt>
                <c:pt idx="5">
                  <c:v>2008-9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</c:strCache>
            </c:strRef>
          </c:cat>
          <c:val>
            <c:numRef>
              <c:f>[Book2.xls]Sheet1!$D$61:$D$69</c:f>
              <c:numCache>
                <c:formatCode>General</c:formatCode>
                <c:ptCount val="9"/>
                <c:pt idx="0">
                  <c:v>32187</c:v>
                </c:pt>
                <c:pt idx="1">
                  <c:v>46151</c:v>
                </c:pt>
                <c:pt idx="2">
                  <c:v>108276</c:v>
                </c:pt>
                <c:pt idx="3">
                  <c:v>167135</c:v>
                </c:pt>
                <c:pt idx="4">
                  <c:v>144805</c:v>
                </c:pt>
                <c:pt idx="5">
                  <c:v>1303889</c:v>
                </c:pt>
                <c:pt idx="6">
                  <c:v>2389692</c:v>
                </c:pt>
                <c:pt idx="7">
                  <c:v>394382</c:v>
                </c:pt>
                <c:pt idx="8">
                  <c:v>1050962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49504"/>
        <c:axId val="37751040"/>
      </c:lineChart>
      <c:catAx>
        <c:axId val="3774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37751040"/>
        <c:crosses val="autoZero"/>
        <c:auto val="1"/>
        <c:lblAlgn val="ctr"/>
        <c:lblOffset val="100"/>
        <c:noMultiLvlLbl val="0"/>
      </c:catAx>
      <c:valAx>
        <c:axId val="37751040"/>
        <c:scaling>
          <c:orientation val="minMax"/>
          <c:max val="2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4950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0.47271</cdr:x>
      <cdr:y>0.02403</cdr:y>
    </cdr:from>
    <cdr:to>
      <cdr:x>0.97389</cdr:x>
      <cdr:y>0.14946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530442" y="123826"/>
          <a:ext cx="268284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en-US" altLang="zh-TW" sz="1200" dirty="0" smtClean="0"/>
            <a:t>Avg. Visit Duration</a:t>
          </a:r>
        </a:p>
        <a:p xmlns:a="http://schemas.openxmlformats.org/drawingml/2006/main">
          <a:pPr algn="ctr"/>
          <a:r>
            <a:rPr lang="es-ES" altLang="zh-TW" sz="1200" dirty="0">
              <a:solidFill>
                <a:schemeClr val="accent1">
                  <a:lumMod val="75000"/>
                </a:schemeClr>
              </a:solidFill>
            </a:rPr>
            <a:t>Promedio de duración por visita</a:t>
          </a:r>
        </a:p>
        <a:p xmlns:a="http://schemas.openxmlformats.org/drawingml/2006/main">
          <a:pPr algn="ctr"/>
          <a:r>
            <a:rPr lang="en-US" altLang="zh-TW" sz="1200" dirty="0" smtClean="0"/>
            <a:t>64.6%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0.72174</cdr:x>
      <cdr:y>0.40909</cdr:y>
    </cdr:from>
    <cdr:to>
      <cdr:x>1</cdr:x>
      <cdr:y>0.55597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24600" y="2057400"/>
          <a:ext cx="2438400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Removed Robots &amp; Crawlers</a:t>
          </a:r>
        </a:p>
        <a:p xmlns:a="http://schemas.openxmlformats.org/drawingml/2006/main">
          <a:r>
            <a:rPr lang="es-ES" sz="1400" dirty="0">
              <a:solidFill>
                <a:schemeClr val="accent1">
                  <a:lumMod val="75000"/>
                </a:schemeClr>
              </a:solidFill>
            </a:rPr>
            <a:t>Eliminar los robots 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0.16522</cdr:x>
      <cdr:y>0.37879</cdr:y>
    </cdr:from>
    <cdr:to>
      <cdr:x>0.54783</cdr:x>
      <cdr:y>0.63636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47800" y="1905000"/>
          <a:ext cx="33528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48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96A1F-B01F-44A1-A527-B7A68D1FD690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48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23D9-D7D6-4C7A-B836-8ED1E4F0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48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D974-D983-4E73-B429-773B5FDCC65E}" type="datetimeFigureOut">
              <a:rPr lang="zh-TW" altLang="en-US" smtClean="0"/>
              <a:pPr/>
              <a:t>2012/9/4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22" y="3229361"/>
            <a:ext cx="7940782" cy="305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48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3D59-3CDF-4AA8-A5AD-0EDF452AFD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07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smtClean="0"/>
              <a:t>Recopilamos</a:t>
            </a:r>
            <a:r>
              <a:rPr lang="es-ES" altLang="zh-TW" baseline="0" dirty="0" smtClean="0"/>
              <a:t> datos de estas cinco </a:t>
            </a:r>
            <a:r>
              <a:rPr lang="es-ES" altLang="zh-TW" baseline="0" dirty="0" err="1" smtClean="0"/>
              <a:t>categorias</a:t>
            </a:r>
            <a:r>
              <a:rPr lang="es-ES" altLang="zh-TW" baseline="0" dirty="0" smtClean="0"/>
              <a:t>: ResearcherPages o Reseñas, </a:t>
            </a:r>
            <a:r>
              <a:rPr lang="es-ES" altLang="zh-TW" baseline="0" dirty="0" err="1" smtClean="0"/>
              <a:t>Bibliografia</a:t>
            </a:r>
            <a:r>
              <a:rPr lang="es-ES" altLang="zh-TW" baseline="0" dirty="0" smtClean="0"/>
              <a:t>, Tesis, Becas, y Patentes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With correct DOI, we can bring in on-the-fly, corresponding citation counts from Scopus, </a:t>
            </a:r>
            <a:r>
              <a:rPr lang="en-US" altLang="zh-TW" dirty="0" err="1" smtClean="0"/>
              <a:t>WoS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PubMed Central, etc.</a:t>
            </a:r>
          </a:p>
          <a:p>
            <a:r>
              <a:rPr lang="en-US" altLang="zh-TW" baseline="0" dirty="0" smtClean="0"/>
              <a:t>Link to Grants &amp; patents ?  Con un DOI </a:t>
            </a:r>
            <a:r>
              <a:rPr lang="en-US" altLang="zh-TW" baseline="0" dirty="0" err="1" smtClean="0"/>
              <a:t>correcto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es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posible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extraer</a:t>
            </a:r>
            <a:r>
              <a:rPr lang="en-US" altLang="zh-TW" baseline="0" dirty="0" smtClean="0"/>
              <a:t> el </a:t>
            </a:r>
            <a:r>
              <a:rPr lang="en-US" altLang="zh-TW" baseline="0" dirty="0" err="1" smtClean="0"/>
              <a:t>corespondiente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numero</a:t>
            </a:r>
            <a:r>
              <a:rPr lang="en-US" altLang="zh-TW" baseline="0" dirty="0" smtClean="0"/>
              <a:t> de </a:t>
            </a:r>
            <a:r>
              <a:rPr lang="en-US" altLang="zh-TW" baseline="0" dirty="0" err="1" smtClean="0"/>
              <a:t>referencias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sobre</a:t>
            </a:r>
            <a:r>
              <a:rPr lang="en-US" altLang="zh-TW" baseline="0" dirty="0" smtClean="0"/>
              <a:t> la </a:t>
            </a:r>
            <a:r>
              <a:rPr lang="en-US" altLang="zh-TW" baseline="0" dirty="0" err="1" smtClean="0"/>
              <a:t>marcha</a:t>
            </a:r>
            <a:r>
              <a:rPr lang="en-US" altLang="zh-TW" baseline="0" dirty="0" smtClean="0"/>
              <a:t> de </a:t>
            </a:r>
            <a:r>
              <a:rPr lang="en-US" altLang="zh-TW" baseline="0" dirty="0" err="1" smtClean="0"/>
              <a:t>es</a:t>
            </a:r>
            <a:r>
              <a:rPr lang="en-US" altLang="zh-TW" baseline="0" dirty="0" smtClean="0"/>
              <a:t> Scopus, </a:t>
            </a:r>
            <a:r>
              <a:rPr lang="en-US" altLang="zh-TW" baseline="0" dirty="0" err="1" smtClean="0"/>
              <a:t>WoS</a:t>
            </a:r>
            <a:r>
              <a:rPr lang="en-US" altLang="zh-TW" baseline="0" dirty="0" smtClean="0"/>
              <a:t>, PubMed Central, etc.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Mediante este enlace se puede acceder al articulo correspondiente en Scopus.</a:t>
            </a:r>
          </a:p>
          <a:p>
            <a:endParaRPr lang="es-ES" altLang="zh-TW" baseline="0" dirty="0" smtClean="0"/>
          </a:p>
          <a:p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bring</a:t>
            </a:r>
            <a:r>
              <a:rPr lang="es-ES" altLang="zh-TW" baseline="0" dirty="0" smtClean="0"/>
              <a:t> the </a:t>
            </a:r>
            <a:r>
              <a:rPr lang="es-ES" altLang="zh-TW" baseline="0" dirty="0" err="1" smtClean="0"/>
              <a:t>Impact</a:t>
            </a:r>
            <a:r>
              <a:rPr lang="es-ES" altLang="zh-TW" baseline="0" dirty="0" smtClean="0"/>
              <a:t> Factor from TR JCR</a:t>
            </a:r>
          </a:p>
          <a:p>
            <a:r>
              <a:rPr lang="es-ES" altLang="zh-TW" baseline="0" dirty="0" smtClean="0"/>
              <a:t>Se puede extraer el Factor Impacto de JCR de Thomson Reuters</a:t>
            </a:r>
          </a:p>
          <a:p>
            <a:endParaRPr lang="en-US" altLang="zh-TW" baseline="0" dirty="0" smtClean="0"/>
          </a:p>
          <a:p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66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smtClean="0"/>
              <a:t>Pub data is </a:t>
            </a:r>
            <a:r>
              <a:rPr lang="es-ES" altLang="zh-TW" dirty="0" err="1" smtClean="0"/>
              <a:t>not</a:t>
            </a:r>
            <a:r>
              <a:rPr lang="es-ES" altLang="zh-TW" dirty="0" smtClean="0"/>
              <a:t> so </a:t>
            </a:r>
            <a:r>
              <a:rPr lang="es-ES" altLang="zh-TW" dirty="0" err="1" smtClean="0"/>
              <a:t>important</a:t>
            </a:r>
            <a:r>
              <a:rPr lang="es-ES" altLang="zh-TW" dirty="0" smtClean="0"/>
              <a:t> to </a:t>
            </a:r>
            <a:r>
              <a:rPr lang="es-ES" altLang="zh-TW" dirty="0" err="1" smtClean="0"/>
              <a:t>architects</a:t>
            </a:r>
            <a:r>
              <a:rPr lang="es-ES" altLang="zh-TW" dirty="0" smtClean="0"/>
              <a:t>.</a:t>
            </a:r>
          </a:p>
          <a:p>
            <a:r>
              <a:rPr lang="es-ES" altLang="zh-TW" dirty="0" smtClean="0"/>
              <a:t>More </a:t>
            </a:r>
            <a:r>
              <a:rPr lang="es-ES" altLang="zh-TW" dirty="0" err="1" smtClean="0"/>
              <a:t>important</a:t>
            </a:r>
            <a:r>
              <a:rPr lang="es-ES" altLang="zh-TW" dirty="0" smtClean="0"/>
              <a:t> are the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awards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they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have</a:t>
            </a:r>
            <a:r>
              <a:rPr lang="es-ES" altLang="zh-TW" baseline="0" dirty="0" smtClean="0"/>
              <a:t> won.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La información </a:t>
            </a:r>
            <a:r>
              <a:rPr lang="es-ES" altLang="zh-TW" baseline="0" dirty="0" err="1" smtClean="0"/>
              <a:t>bibliografica</a:t>
            </a:r>
            <a:r>
              <a:rPr lang="es-ES" altLang="zh-TW" baseline="0" dirty="0" smtClean="0"/>
              <a:t> no es tan importante en el caso de los arquitectos.</a:t>
            </a:r>
          </a:p>
          <a:p>
            <a:r>
              <a:rPr lang="es-ES" altLang="zh-TW" baseline="0" dirty="0" smtClean="0"/>
              <a:t>Más importante son los premios que han recibido.</a:t>
            </a:r>
          </a:p>
          <a:p>
            <a:endParaRPr lang="es-ES" altLang="zh-TW" baseline="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This</a:t>
            </a:r>
            <a:r>
              <a:rPr lang="es-ES" altLang="zh-TW" dirty="0" smtClean="0"/>
              <a:t> page has links to the fulltext of </a:t>
            </a:r>
            <a:r>
              <a:rPr lang="es-ES" altLang="zh-TW" dirty="0" err="1" smtClean="0"/>
              <a:t>theses</a:t>
            </a:r>
            <a:r>
              <a:rPr lang="es-ES" altLang="zh-TW" dirty="0" smtClean="0"/>
              <a:t>, for </a:t>
            </a:r>
            <a:r>
              <a:rPr lang="es-ES" altLang="zh-TW" dirty="0" err="1" smtClean="0"/>
              <a:t>those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students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she</a:t>
            </a:r>
            <a:r>
              <a:rPr lang="es-ES" altLang="zh-TW" dirty="0" smtClean="0"/>
              <a:t> supervises.</a:t>
            </a:r>
          </a:p>
          <a:p>
            <a:endParaRPr lang="es-ES" altLang="zh-TW" dirty="0" smtClean="0"/>
          </a:p>
          <a:p>
            <a:r>
              <a:rPr lang="es-ES" altLang="zh-TW" dirty="0" smtClean="0"/>
              <a:t>Esta pagina contiene enlaces al texto</a:t>
            </a:r>
            <a:r>
              <a:rPr lang="es-ES" altLang="zh-TW" baseline="0" dirty="0" smtClean="0"/>
              <a:t> integro de las tesis de los estudiantes que la profesora Tsui dirige.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This</a:t>
            </a:r>
            <a:r>
              <a:rPr lang="es-ES" altLang="zh-TW" dirty="0" smtClean="0"/>
              <a:t> page shows bibliometrics from </a:t>
            </a:r>
            <a:r>
              <a:rPr lang="es-ES" altLang="zh-TW" dirty="0" err="1" smtClean="0"/>
              <a:t>external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sources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which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we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harvest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weekly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Esta pagina muestra la </a:t>
            </a:r>
            <a:r>
              <a:rPr lang="es-ES" altLang="zh-TW" baseline="0" dirty="0" err="1" smtClean="0"/>
              <a:t>bibliometria</a:t>
            </a:r>
            <a:r>
              <a:rPr lang="es-ES" altLang="zh-TW" baseline="0" dirty="0" smtClean="0"/>
              <a:t> de fuentes externas que recopilamos semanalmente.</a:t>
            </a:r>
          </a:p>
          <a:p>
            <a:endParaRPr lang="es-ES" altLang="zh-TW" baseline="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This</a:t>
            </a:r>
            <a:r>
              <a:rPr lang="es-ES" altLang="zh-TW" dirty="0" smtClean="0"/>
              <a:t> page shows </a:t>
            </a:r>
            <a:r>
              <a:rPr lang="es-ES" altLang="zh-TW" dirty="0" err="1" smtClean="0"/>
              <a:t>our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internal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metrics</a:t>
            </a:r>
            <a:r>
              <a:rPr lang="es-ES" altLang="zh-TW" dirty="0" smtClean="0"/>
              <a:t>: view </a:t>
            </a:r>
            <a:r>
              <a:rPr lang="es-ES" altLang="zh-TW" dirty="0" err="1" smtClean="0"/>
              <a:t>counts</a:t>
            </a:r>
            <a:r>
              <a:rPr lang="es-ES" altLang="zh-TW" dirty="0" smtClean="0"/>
              <a:t>, </a:t>
            </a:r>
            <a:r>
              <a:rPr lang="es-ES" altLang="zh-TW" dirty="0" err="1" smtClean="0"/>
              <a:t>download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counts</a:t>
            </a:r>
            <a:r>
              <a:rPr lang="es-ES" altLang="zh-TW" dirty="0" smtClean="0"/>
              <a:t>, </a:t>
            </a:r>
            <a:r>
              <a:rPr lang="es-ES" altLang="zh-TW" dirty="0" err="1" smtClean="0"/>
              <a:t>by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item</a:t>
            </a:r>
            <a:r>
              <a:rPr lang="es-ES" altLang="zh-TW" dirty="0" smtClean="0"/>
              <a:t>, and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cumulated</a:t>
            </a:r>
            <a:r>
              <a:rPr lang="es-ES" altLang="zh-TW" baseline="0" dirty="0" smtClean="0"/>
              <a:t> to the individual </a:t>
            </a:r>
            <a:r>
              <a:rPr lang="es-ES" altLang="zh-TW" baseline="0" dirty="0" err="1" smtClean="0"/>
              <a:t>author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Esta pagina muestra nuestras estadísticas internas: numero de visitas y de descargas por entrada, y unificado por autor.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Estadisticas</a:t>
            </a:r>
            <a:r>
              <a:rPr lang="es-ES" altLang="zh-TW" baseline="0" dirty="0" smtClean="0"/>
              <a:t> mensuales y anuales.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 the Hub, this means that we can now show for each supervisor,</a:t>
            </a:r>
            <a:r>
              <a:rPr lang="en-US" altLang="zh-TW" baseline="0" dirty="0" smtClean="0"/>
              <a:t> complete lists of supervised students, with a correct thesis title hyperlinked to the fulltext thesis, also in The Hub.  At the other end of the hyperlink, the record for a thesis will now show a link to a supervisor.  We have become a publisher in CrossRef, and are issuing DOI numbers to each HKU thesis.  This will make them more visible, and eventually allow us to show citation counts beside each thesis.</a:t>
            </a:r>
          </a:p>
          <a:p>
            <a:endParaRPr lang="es-ES" altLang="zh-TW" baseline="0" dirty="0" smtClean="0"/>
          </a:p>
          <a:p>
            <a:r>
              <a:rPr lang="es-ES" altLang="zh-TW" baseline="0" dirty="0" err="1" smtClean="0"/>
              <a:t>After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merging</a:t>
            </a:r>
            <a:r>
              <a:rPr lang="es-ES" altLang="zh-TW" baseline="0" dirty="0" smtClean="0"/>
              <a:t> the 3 </a:t>
            </a:r>
            <a:r>
              <a:rPr lang="es-ES" altLang="zh-TW" baseline="0" dirty="0" err="1" smtClean="0"/>
              <a:t>sources</a:t>
            </a:r>
            <a:r>
              <a:rPr lang="es-ES" altLang="zh-TW" baseline="0" dirty="0" smtClean="0"/>
              <a:t>, </a:t>
            </a:r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can now show </a:t>
            </a:r>
            <a:r>
              <a:rPr lang="es-ES" altLang="zh-TW" baseline="0" dirty="0" err="1" smtClean="0"/>
              <a:t>advisors</a:t>
            </a:r>
            <a:r>
              <a:rPr lang="es-ES" altLang="zh-TW" baseline="0" dirty="0" smtClean="0"/>
              <a:t> for </a:t>
            </a:r>
            <a:r>
              <a:rPr lang="es-ES" altLang="zh-TW" baseline="0" dirty="0" err="1" smtClean="0"/>
              <a:t>each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thesis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have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also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begun</a:t>
            </a:r>
            <a:r>
              <a:rPr lang="es-ES" altLang="zh-TW" baseline="0" dirty="0" smtClean="0"/>
              <a:t> to </a:t>
            </a:r>
            <a:r>
              <a:rPr lang="es-ES" altLang="zh-TW" baseline="0" dirty="0" err="1" smtClean="0"/>
              <a:t>register</a:t>
            </a:r>
            <a:r>
              <a:rPr lang="es-ES" altLang="zh-TW" baseline="0" dirty="0" smtClean="0"/>
              <a:t> DOI </a:t>
            </a:r>
            <a:r>
              <a:rPr lang="es-ES" altLang="zh-TW" baseline="0" dirty="0" err="1" smtClean="0"/>
              <a:t>with</a:t>
            </a:r>
            <a:r>
              <a:rPr lang="es-ES" altLang="zh-TW" baseline="0" dirty="0" smtClean="0"/>
              <a:t> CrossRef for </a:t>
            </a:r>
            <a:r>
              <a:rPr lang="es-ES" altLang="zh-TW" baseline="0" dirty="0" err="1" smtClean="0"/>
              <a:t>each</a:t>
            </a:r>
            <a:r>
              <a:rPr lang="es-ES" altLang="zh-TW" baseline="0" dirty="0" smtClean="0"/>
              <a:t> of </a:t>
            </a:r>
            <a:r>
              <a:rPr lang="es-ES" altLang="zh-TW" baseline="0" dirty="0" err="1" smtClean="0"/>
              <a:t>our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theses</a:t>
            </a:r>
            <a:r>
              <a:rPr lang="es-ES" altLang="zh-TW" baseline="0" dirty="0" smtClean="0"/>
              <a:t>, to </a:t>
            </a:r>
            <a:r>
              <a:rPr lang="es-ES" altLang="zh-TW" baseline="0" dirty="0" err="1" smtClean="0"/>
              <a:t>make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them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highly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discoverable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expect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that</a:t>
            </a:r>
            <a:r>
              <a:rPr lang="es-ES" altLang="zh-TW" baseline="0" dirty="0" smtClean="0"/>
              <a:t> DOI </a:t>
            </a:r>
            <a:r>
              <a:rPr lang="es-ES" altLang="zh-TW" baseline="0" dirty="0" err="1" smtClean="0"/>
              <a:t>will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enable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us</a:t>
            </a:r>
            <a:r>
              <a:rPr lang="es-ES" altLang="zh-TW" baseline="0" dirty="0" smtClean="0"/>
              <a:t> to show more </a:t>
            </a:r>
            <a:r>
              <a:rPr lang="es-ES" altLang="zh-TW" baseline="0" dirty="0" err="1" smtClean="0"/>
              <a:t>usage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statistics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Tras unificar las tres fuentes, es posible mostrar la ficha de asesores para cada tesis.</a:t>
            </a:r>
          </a:p>
          <a:p>
            <a:r>
              <a:rPr lang="es-ES" altLang="zh-TW" baseline="0" dirty="0" smtClean="0"/>
              <a:t>Se ha iniciado el proceso de registro de DOI mediante CrossRef para cada tesis, para facilitar su búsqueda.</a:t>
            </a:r>
          </a:p>
          <a:p>
            <a:r>
              <a:rPr lang="es-ES" altLang="zh-TW" baseline="0" dirty="0" smtClean="0"/>
              <a:t>Se espera que el DOI permita mostrar más estadísticas de uso.</a:t>
            </a:r>
          </a:p>
          <a:p>
            <a:endParaRPr lang="es-ES" altLang="zh-TW" baseline="0" dirty="0" smtClean="0"/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We</a:t>
            </a:r>
            <a:r>
              <a:rPr lang="es-ES" altLang="zh-TW" dirty="0" smtClean="0"/>
              <a:t> can show and</a:t>
            </a:r>
            <a:r>
              <a:rPr lang="es-ES" altLang="zh-TW" baseline="0" dirty="0" smtClean="0"/>
              <a:t> link to PI and </a:t>
            </a:r>
            <a:r>
              <a:rPr lang="es-ES" altLang="zh-TW" baseline="0" dirty="0" err="1" smtClean="0"/>
              <a:t>CoI</a:t>
            </a:r>
            <a:r>
              <a:rPr lang="es-ES" altLang="zh-TW" baseline="0" dirty="0" smtClean="0"/>
              <a:t> for </a:t>
            </a:r>
            <a:r>
              <a:rPr lang="es-ES" altLang="zh-TW" baseline="0" dirty="0" err="1" smtClean="0"/>
              <a:t>each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grant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Grants</a:t>
            </a:r>
            <a:r>
              <a:rPr lang="es-ES" altLang="zh-TW" baseline="0" dirty="0" smtClean="0"/>
              <a:t> can show and link to </a:t>
            </a:r>
            <a:r>
              <a:rPr lang="es-ES" altLang="zh-TW" baseline="0" dirty="0" err="1" smtClean="0"/>
              <a:t>publications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that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resulted</a:t>
            </a:r>
            <a:r>
              <a:rPr lang="es-ES" altLang="zh-TW" baseline="0" dirty="0" smtClean="0"/>
              <a:t> from the </a:t>
            </a:r>
            <a:r>
              <a:rPr lang="es-ES" altLang="zh-TW" baseline="0" dirty="0" err="1" smtClean="0"/>
              <a:t>research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could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also</a:t>
            </a:r>
            <a:r>
              <a:rPr lang="es-ES" altLang="zh-TW" baseline="0" dirty="0" smtClean="0"/>
              <a:t> show links to </a:t>
            </a:r>
            <a:r>
              <a:rPr lang="es-ES" altLang="zh-TW" baseline="0" dirty="0" err="1" smtClean="0"/>
              <a:t>patents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that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resulted</a:t>
            </a:r>
            <a:r>
              <a:rPr lang="es-ES" altLang="zh-TW" baseline="0" dirty="0" smtClean="0"/>
              <a:t> from the </a:t>
            </a:r>
            <a:r>
              <a:rPr lang="es-ES" altLang="zh-TW" baseline="0" dirty="0" err="1" smtClean="0"/>
              <a:t>research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Where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possible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we</a:t>
            </a:r>
            <a:r>
              <a:rPr lang="es-ES" altLang="zh-TW" baseline="0" dirty="0" smtClean="0"/>
              <a:t> show </a:t>
            </a:r>
            <a:r>
              <a:rPr lang="es-ES" altLang="zh-TW" baseline="0" dirty="0" err="1" smtClean="0"/>
              <a:t>additional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information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about</a:t>
            </a:r>
            <a:r>
              <a:rPr lang="es-ES" altLang="zh-TW" baseline="0" dirty="0" smtClean="0"/>
              <a:t> the </a:t>
            </a:r>
            <a:r>
              <a:rPr lang="es-ES" altLang="zh-TW" baseline="0" dirty="0" err="1" smtClean="0"/>
              <a:t>grant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 posible mostrar y enlazar a PI y Co-I para cada beca.</a:t>
            </a:r>
          </a:p>
          <a:p>
            <a:r>
              <a:rPr lang="es-ES" altLang="zh-TW" baseline="0" dirty="0" smtClean="0"/>
              <a:t>Las becas pueden mostrar y enlazar a publicaciones derivadas de la investigación.</a:t>
            </a:r>
          </a:p>
          <a:p>
            <a:r>
              <a:rPr lang="es-ES" altLang="zh-TW" baseline="0" dirty="0" smtClean="0"/>
              <a:t>Las becas también pueden mostrar y enlazar a patentes creadas a partir de la investigación.</a:t>
            </a:r>
          </a:p>
          <a:p>
            <a:r>
              <a:rPr lang="es-ES" altLang="zh-TW" baseline="0" dirty="0" smtClean="0"/>
              <a:t>Siempre que sea posible, se puede mostrar información adicional de la beca.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One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completed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or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granted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</a:t>
            </a:r>
            <a:r>
              <a:rPr lang="es-ES" altLang="zh-TW" baseline="0" dirty="0" smtClean="0"/>
              <a:t> has 3 dates and </a:t>
            </a:r>
            <a:r>
              <a:rPr lang="es-ES" altLang="zh-TW" baseline="0" dirty="0" err="1" smtClean="0"/>
              <a:t>numbers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each</a:t>
            </a:r>
            <a:r>
              <a:rPr lang="es-ES" altLang="zh-TW" baseline="0" dirty="0" smtClean="0"/>
              <a:t> for </a:t>
            </a:r>
            <a:r>
              <a:rPr lang="es-ES" altLang="zh-TW" baseline="0" dirty="0" err="1" smtClean="0"/>
              <a:t>Application</a:t>
            </a:r>
            <a:r>
              <a:rPr lang="es-ES" altLang="zh-TW" baseline="0" dirty="0" smtClean="0"/>
              <a:t>, </a:t>
            </a:r>
            <a:r>
              <a:rPr lang="es-ES" altLang="zh-TW" baseline="0" dirty="0" err="1" smtClean="0"/>
              <a:t>Publication</a:t>
            </a:r>
            <a:r>
              <a:rPr lang="es-ES" altLang="zh-TW" baseline="0" dirty="0" smtClean="0"/>
              <a:t>, and </a:t>
            </a:r>
            <a:r>
              <a:rPr lang="es-ES" altLang="zh-TW" baseline="0" dirty="0" err="1" smtClean="0"/>
              <a:t>when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Granted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err="1" smtClean="0"/>
              <a:t>They</a:t>
            </a:r>
            <a:r>
              <a:rPr lang="es-ES" altLang="zh-TW" baseline="0" dirty="0" smtClean="0"/>
              <a:t> can </a:t>
            </a:r>
            <a:r>
              <a:rPr lang="es-ES" altLang="zh-TW" baseline="0" dirty="0" err="1" smtClean="0"/>
              <a:t>also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have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corresponding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patents</a:t>
            </a:r>
            <a:r>
              <a:rPr lang="es-ES" altLang="zh-TW" baseline="0" dirty="0" smtClean="0"/>
              <a:t> in </a:t>
            </a:r>
            <a:r>
              <a:rPr lang="es-ES" altLang="zh-TW" baseline="0" dirty="0" err="1" smtClean="0"/>
              <a:t>other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jurisdictions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or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countries</a:t>
            </a:r>
            <a:r>
              <a:rPr lang="es-ES" altLang="zh-TW" baseline="0" dirty="0" smtClean="0"/>
              <a:t>.  </a:t>
            </a:r>
            <a:r>
              <a:rPr lang="es-ES" altLang="zh-TW" baseline="0" dirty="0" err="1" smtClean="0"/>
              <a:t>Together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they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form</a:t>
            </a:r>
            <a:r>
              <a:rPr lang="es-ES" altLang="zh-TW" baseline="0" dirty="0" smtClean="0"/>
              <a:t> a ¨</a:t>
            </a:r>
            <a:r>
              <a:rPr lang="es-ES" altLang="zh-TW" baseline="0" dirty="0" err="1" smtClean="0"/>
              <a:t>patent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family</a:t>
            </a:r>
            <a:r>
              <a:rPr lang="es-ES" altLang="zh-TW" baseline="0" dirty="0" smtClean="0"/>
              <a:t>¨.</a:t>
            </a:r>
          </a:p>
          <a:p>
            <a:endParaRPr lang="es-ES" altLang="zh-TW" baseline="0" dirty="0" smtClean="0"/>
          </a:p>
          <a:p>
            <a:r>
              <a:rPr lang="es-ES" altLang="zh-TW" baseline="0" dirty="0" err="1" smtClean="0"/>
              <a:t>This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</a:t>
            </a:r>
            <a:r>
              <a:rPr lang="es-ES" altLang="zh-TW" baseline="0" dirty="0" smtClean="0"/>
              <a:t> record </a:t>
            </a:r>
            <a:r>
              <a:rPr lang="es-ES" altLang="zh-TW" baseline="0" dirty="0" err="1" smtClean="0"/>
              <a:t>may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also</a:t>
            </a:r>
            <a:r>
              <a:rPr lang="es-ES" altLang="zh-TW" baseline="0" dirty="0" smtClean="0"/>
              <a:t> show </a:t>
            </a:r>
            <a:r>
              <a:rPr lang="es-ES" altLang="zh-TW" baseline="0" dirty="0" err="1" smtClean="0"/>
              <a:t>other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patents</a:t>
            </a:r>
            <a:r>
              <a:rPr lang="es-ES" altLang="zh-TW" baseline="0" dirty="0" smtClean="0"/>
              <a:t> it cites, and </a:t>
            </a:r>
            <a:r>
              <a:rPr lang="es-ES" altLang="zh-TW" baseline="0" dirty="0" err="1" smtClean="0"/>
              <a:t>those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which</a:t>
            </a:r>
            <a:r>
              <a:rPr lang="es-ES" altLang="zh-TW" baseline="0" dirty="0" smtClean="0"/>
              <a:t> cite </a:t>
            </a:r>
            <a:r>
              <a:rPr lang="es-ES" altLang="zh-TW" baseline="0" dirty="0" err="1" smtClean="0"/>
              <a:t>this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Una patente completa o concedida muestra tres fechas y números cada una: solicitud, publicación, y concesión.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También puede mostrar las patentes correspondientes en otras jurisdicciones o </a:t>
            </a:r>
            <a:r>
              <a:rPr lang="es-ES" altLang="zh-TW" baseline="0" dirty="0" err="1" smtClean="0"/>
              <a:t>paises</a:t>
            </a:r>
            <a:r>
              <a:rPr lang="es-ES" altLang="zh-TW" baseline="0" dirty="0" smtClean="0"/>
              <a:t>.  En conjunto forman un ¨familia de patentes.¨   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Este registro de patentes también puede mostrar otras patentes mencionadas en él, y aquellas otras que citan esa patente.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F1BBC-BE2A-4313-82F4-8D8A864BF29E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174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This</a:t>
            </a:r>
            <a:r>
              <a:rPr lang="es-ES" altLang="zh-TW" dirty="0" smtClean="0"/>
              <a:t> </a:t>
            </a:r>
            <a:r>
              <a:rPr lang="es-ES" altLang="zh-TW" dirty="0" err="1" smtClean="0"/>
              <a:t>patent</a:t>
            </a:r>
            <a:r>
              <a:rPr lang="es-ES" altLang="zh-TW" baseline="0" dirty="0" smtClean="0"/>
              <a:t> record shows a link to a </a:t>
            </a:r>
            <a:r>
              <a:rPr lang="es-ES" altLang="zh-TW" baseline="0" dirty="0" err="1" smtClean="0"/>
              <a:t>publication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written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by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one</a:t>
            </a:r>
            <a:r>
              <a:rPr lang="es-ES" altLang="zh-TW" baseline="0" dirty="0" smtClean="0"/>
              <a:t> of the </a:t>
            </a:r>
            <a:r>
              <a:rPr lang="es-ES" altLang="zh-TW" baseline="0" dirty="0" err="1" smtClean="0"/>
              <a:t>inventors</a:t>
            </a:r>
            <a:r>
              <a:rPr lang="es-ES" altLang="zh-TW" baseline="0" dirty="0" smtClean="0"/>
              <a:t>, </a:t>
            </a:r>
            <a:r>
              <a:rPr lang="es-ES" altLang="zh-TW" baseline="0" dirty="0" err="1" smtClean="0"/>
              <a:t>about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this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patent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Este registro de patentes muestro un enlace a una publicación escrita por uno de los inventores sobre esta patente.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err="1" smtClean="0"/>
              <a:t>We</a:t>
            </a:r>
            <a:r>
              <a:rPr lang="es-ES" altLang="zh-TW" baseline="0" dirty="0" smtClean="0"/>
              <a:t> are </a:t>
            </a:r>
            <a:r>
              <a:rPr lang="es-ES" altLang="zh-TW" baseline="0" dirty="0" err="1" smtClean="0"/>
              <a:t>building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visualizations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showing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how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one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author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or</a:t>
            </a:r>
            <a:r>
              <a:rPr lang="es-ES" altLang="zh-TW" baseline="0" dirty="0" smtClean="0"/>
              <a:t> PI is </a:t>
            </a:r>
            <a:r>
              <a:rPr lang="es-ES" altLang="zh-TW" baseline="0" dirty="0" err="1" smtClean="0"/>
              <a:t>connected</a:t>
            </a:r>
            <a:r>
              <a:rPr lang="es-ES" altLang="zh-TW" baseline="0" dirty="0" smtClean="0"/>
              <a:t> to </a:t>
            </a:r>
            <a:r>
              <a:rPr lang="es-ES" altLang="zh-TW" baseline="0" dirty="0" err="1" smtClean="0"/>
              <a:t>other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authors</a:t>
            </a:r>
            <a:r>
              <a:rPr lang="es-ES" altLang="zh-TW" baseline="0" dirty="0" smtClean="0"/>
              <a:t>.</a:t>
            </a:r>
          </a:p>
          <a:p>
            <a:r>
              <a:rPr lang="es-ES" altLang="zh-TW" baseline="0" dirty="0" smtClean="0"/>
              <a:t>The </a:t>
            </a:r>
            <a:r>
              <a:rPr lang="es-ES" altLang="zh-TW" baseline="0" dirty="0" err="1" smtClean="0"/>
              <a:t>visualizations</a:t>
            </a:r>
            <a:r>
              <a:rPr lang="es-ES" altLang="zh-TW" baseline="0" dirty="0" smtClean="0"/>
              <a:t> can show </a:t>
            </a:r>
            <a:r>
              <a:rPr lang="es-ES" altLang="zh-TW" baseline="0" dirty="0" err="1" smtClean="0"/>
              <a:t>degrees</a:t>
            </a:r>
            <a:r>
              <a:rPr lang="es-ES" altLang="zh-TW" baseline="0" dirty="0" smtClean="0"/>
              <a:t> of </a:t>
            </a:r>
            <a:r>
              <a:rPr lang="es-ES" altLang="zh-TW" baseline="0" dirty="0" err="1" smtClean="0"/>
              <a:t>separation</a:t>
            </a:r>
            <a:r>
              <a:rPr lang="es-ES" altLang="zh-TW" baseline="0" dirty="0" smtClean="0"/>
              <a:t>: </a:t>
            </a:r>
            <a:r>
              <a:rPr lang="es-ES" altLang="zh-TW" baseline="0" dirty="0" err="1" smtClean="0"/>
              <a:t>showing</a:t>
            </a:r>
            <a:r>
              <a:rPr lang="es-ES" altLang="zh-TW" baseline="0" dirty="0" smtClean="0"/>
              <a:t> </a:t>
            </a:r>
            <a:r>
              <a:rPr lang="es-ES" altLang="zh-TW" baseline="0" dirty="0" err="1" smtClean="0"/>
              <a:t>co’authors</a:t>
            </a:r>
            <a:r>
              <a:rPr lang="es-ES" altLang="zh-TW" baseline="0" dirty="0" smtClean="0"/>
              <a:t> of </a:t>
            </a:r>
            <a:r>
              <a:rPr lang="es-ES" altLang="zh-TW" baseline="0" dirty="0" err="1" smtClean="0"/>
              <a:t>coáuthors</a:t>
            </a:r>
            <a:r>
              <a:rPr lang="es-ES" altLang="zh-TW" baseline="0" dirty="0" smtClean="0"/>
              <a:t> of the </a:t>
            </a:r>
            <a:r>
              <a:rPr lang="es-ES" altLang="zh-TW" baseline="0" dirty="0" err="1" smtClean="0"/>
              <a:t>author</a:t>
            </a:r>
            <a:r>
              <a:rPr lang="es-ES" altLang="zh-TW" baseline="0" dirty="0" smtClean="0"/>
              <a:t>.</a:t>
            </a:r>
          </a:p>
          <a:p>
            <a:endParaRPr lang="es-ES" altLang="zh-TW" baseline="0" dirty="0" smtClean="0"/>
          </a:p>
          <a:p>
            <a:r>
              <a:rPr lang="es-ES" altLang="zh-TW" baseline="0" dirty="0" smtClean="0"/>
              <a:t>Estamos creando </a:t>
            </a:r>
            <a:r>
              <a:rPr lang="es-ES" altLang="zh-TW" baseline="0" dirty="0" err="1" smtClean="0"/>
              <a:t>graficos</a:t>
            </a:r>
            <a:r>
              <a:rPr lang="es-ES" altLang="zh-TW" baseline="0" dirty="0" smtClean="0"/>
              <a:t> que muestran cómo un autor o PI se relaciona con otros autores.</a:t>
            </a:r>
          </a:p>
          <a:p>
            <a:r>
              <a:rPr lang="es-ES" altLang="zh-TW" baseline="0" dirty="0" smtClean="0"/>
              <a:t>Los </a:t>
            </a:r>
            <a:r>
              <a:rPr lang="es-ES" altLang="zh-TW" baseline="0" dirty="0" err="1" smtClean="0"/>
              <a:t>graficos</a:t>
            </a:r>
            <a:r>
              <a:rPr lang="es-ES" altLang="zh-TW" baseline="0" dirty="0" smtClean="0"/>
              <a:t> muestran grados de separación: por ejemplo, </a:t>
            </a:r>
            <a:r>
              <a:rPr lang="es-ES" altLang="zh-TW" baseline="0" dirty="0" err="1" smtClean="0"/>
              <a:t>co</a:t>
            </a:r>
            <a:r>
              <a:rPr lang="es-ES" altLang="zh-TW" baseline="0" dirty="0" smtClean="0"/>
              <a:t>-autores de </a:t>
            </a:r>
            <a:r>
              <a:rPr lang="es-ES" altLang="zh-TW" baseline="0" dirty="0" err="1" smtClean="0"/>
              <a:t>co</a:t>
            </a:r>
            <a:r>
              <a:rPr lang="es-ES" altLang="zh-TW" baseline="0" dirty="0" smtClean="0"/>
              <a:t>-autores del autor.</a:t>
            </a:r>
          </a:p>
          <a:p>
            <a:r>
              <a:rPr lang="es-ES" altLang="zh-TW" baseline="0" dirty="0" smtClean="0"/>
              <a:t>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click</a:t>
            </a:r>
            <a:r>
              <a:rPr lang="es-ES" baseline="0" dirty="0" smtClean="0"/>
              <a:t> on a </a:t>
            </a:r>
            <a:r>
              <a:rPr lang="es-ES" baseline="0" dirty="0" err="1" smtClean="0"/>
              <a:t>name</a:t>
            </a:r>
            <a:r>
              <a:rPr lang="es-ES" baseline="0" dirty="0" smtClean="0"/>
              <a:t> in the chart, it </a:t>
            </a:r>
            <a:r>
              <a:rPr lang="es-ES" baseline="0" dirty="0" err="1" smtClean="0"/>
              <a:t>goes</a:t>
            </a:r>
            <a:r>
              <a:rPr lang="es-ES" baseline="0" dirty="0" smtClean="0"/>
              <a:t> to the </a:t>
            </a:r>
            <a:r>
              <a:rPr lang="es-ES" baseline="0" dirty="0" err="1" smtClean="0"/>
              <a:t>Cognate</a:t>
            </a:r>
            <a:r>
              <a:rPr lang="es-ES" baseline="0" dirty="0" smtClean="0"/>
              <a:t> Box, and shows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facets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shared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the </a:t>
            </a:r>
            <a:r>
              <a:rPr lang="es-ES" baseline="0" dirty="0" err="1" smtClean="0"/>
              <a:t>two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Clicking</a:t>
            </a:r>
            <a:r>
              <a:rPr lang="es-ES" baseline="0" dirty="0" smtClean="0"/>
              <a:t> on a </a:t>
            </a:r>
            <a:r>
              <a:rPr lang="es-ES" baseline="0" dirty="0" err="1" smtClean="0"/>
              <a:t>facet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show the actual </a:t>
            </a:r>
            <a:r>
              <a:rPr lang="es-ES" baseline="0" dirty="0" err="1" smtClean="0"/>
              <a:t>publication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grant</a:t>
            </a:r>
            <a:r>
              <a:rPr lang="es-ES" baseline="0" dirty="0" smtClean="0"/>
              <a:t>, etc.</a:t>
            </a:r>
          </a:p>
          <a:p>
            <a:endParaRPr lang="es-ES" baseline="0" dirty="0" smtClean="0"/>
          </a:p>
          <a:p>
            <a:r>
              <a:rPr lang="es-ES" baseline="0" dirty="0" smtClean="0"/>
              <a:t>Al hacer clic en un nombre del gráfico, aparece en la ficha de cognados, que muestra qué aspectos de la investigación son comunes a los dos.</a:t>
            </a:r>
          </a:p>
          <a:p>
            <a:r>
              <a:rPr lang="es-ES" baseline="0" dirty="0" smtClean="0"/>
              <a:t>Al hacer clic en un aspecto, se muestra la publicación o beca correspondientes,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766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altLang="zh-TW" dirty="0" smtClean="0"/>
              <a:t>Paginas por visita</a:t>
            </a:r>
          </a:p>
          <a:p>
            <a:r>
              <a:rPr lang="es-ES" altLang="zh-TW" dirty="0" smtClean="0"/>
              <a:t>Promedio</a:t>
            </a:r>
            <a:r>
              <a:rPr lang="es-ES" altLang="zh-TW" baseline="0" dirty="0" smtClean="0"/>
              <a:t> de duración por visita</a:t>
            </a:r>
          </a:p>
          <a:p>
            <a:r>
              <a:rPr lang="es-ES" altLang="zh-TW" baseline="0" dirty="0" err="1" smtClean="0"/>
              <a:t>Indice</a:t>
            </a:r>
            <a:r>
              <a:rPr lang="es-ES" altLang="zh-TW" baseline="0" dirty="0" smtClean="0"/>
              <a:t> de rebotes</a:t>
            </a:r>
          </a:p>
          <a:p>
            <a:r>
              <a:rPr lang="es-ES" altLang="zh-TW" baseline="0" dirty="0" smtClean="0"/>
              <a:t>Nuevas visitas</a:t>
            </a:r>
          </a:p>
          <a:p>
            <a:endParaRPr lang="es-E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Eliminar</a:t>
            </a:r>
            <a:r>
              <a:rPr lang="es-ES" baseline="0" dirty="0" smtClean="0"/>
              <a:t> los robots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621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6752F-6EE4-4F8E-9C85-DF1DA6616D6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44350-7B19-4E28-8BCC-F7947C2DDA4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54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98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1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3D59-3CDF-4AA8-A5AD-0EDF452AFDA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rgbClr val="D03B1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5443182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150" dirty="0" smtClean="0">
                <a:solidFill>
                  <a:srgbClr val="FFFFFF"/>
                </a:solidFill>
                <a:sym typeface="Wingdings"/>
              </a:rPr>
              <a:t>  </a:t>
            </a:r>
            <a:r>
              <a:rPr lang="zh-TW" altLang="en-US" sz="1400" b="1" dirty="0" smtClean="0">
                <a:solidFill>
                  <a:srgbClr val="FFFF00"/>
                </a:solidFill>
              </a:rPr>
              <a:t>香港大學學術庫    </a:t>
            </a:r>
            <a:r>
              <a:rPr lang="en-US" altLang="zh-TW" sz="1400" b="1" dirty="0" smtClean="0">
                <a:solidFill>
                  <a:srgbClr val="FFFF00"/>
                </a:solidFill>
              </a:rPr>
              <a:t>-   </a:t>
            </a:r>
            <a:r>
              <a:rPr lang="en-US" altLang="zh-TW" sz="1400" dirty="0" smtClean="0">
                <a:solidFill>
                  <a:srgbClr val="FFFF00"/>
                </a:solidFill>
              </a:rPr>
              <a:t>The HKU Scholars Hub   -   </a:t>
            </a:r>
            <a:r>
              <a:rPr lang="zh-TW" altLang="en-US" sz="1400" b="1" dirty="0" smtClean="0">
                <a:solidFill>
                  <a:srgbClr val="FFFF00"/>
                </a:solidFill>
              </a:rPr>
              <a:t>香港大學學術庫</a:t>
            </a:r>
            <a:r>
              <a:rPr lang="en-US" sz="1400" spc="150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altLang="zh-TW" sz="14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altLang="zh-TW" sz="1400" spc="150" dirty="0" smtClean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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rgbClr val="D03B1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299" y="472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50" dirty="0" smtClean="0">
                <a:solidFill>
                  <a:srgbClr val="FFFFFF"/>
                </a:solidFill>
                <a:sym typeface="Wingdings"/>
              </a:rPr>
              <a:t></a:t>
            </a:r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  </a:t>
            </a:r>
            <a:r>
              <a:rPr lang="zh-TW" altLang="en-US" sz="1600" b="1" dirty="0" smtClean="0">
                <a:solidFill>
                  <a:srgbClr val="FFFF00"/>
                </a:solidFill>
              </a:rPr>
              <a:t>香港大學學術庫    </a:t>
            </a:r>
            <a:r>
              <a:rPr lang="en-US" altLang="zh-TW" sz="1600" b="1" dirty="0" smtClean="0">
                <a:solidFill>
                  <a:srgbClr val="FFFF00"/>
                </a:solidFill>
              </a:rPr>
              <a:t>-   </a:t>
            </a:r>
            <a:r>
              <a:rPr lang="en-US" altLang="zh-TW" sz="1600" dirty="0" smtClean="0">
                <a:solidFill>
                  <a:srgbClr val="FFFF00"/>
                </a:solidFill>
              </a:rPr>
              <a:t>The HKU Scholars Hub   -   </a:t>
            </a:r>
            <a:r>
              <a:rPr lang="zh-TW" altLang="en-US" sz="1600" b="1" dirty="0" smtClean="0">
                <a:solidFill>
                  <a:srgbClr val="FFFF00"/>
                </a:solidFill>
              </a:rPr>
              <a:t>香港大學學術庫</a:t>
            </a:r>
            <a:r>
              <a:rPr lang="en-US" sz="1600" spc="150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altLang="zh-TW" sz="24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altLang="zh-TW" sz="2400" spc="150" dirty="0" smtClean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82963E-1BCF-4A2A-9E93-F8A516BCDCD2}" type="datetime12">
              <a:rPr lang="en-US" altLang="zh-TW" smtClean="0"/>
              <a:t>4:17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D11D4-EA67-4112-BB1C-997553150471}" type="datetime12">
              <a:rPr lang="en-US" altLang="zh-TW" smtClean="0"/>
              <a:t>4:17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1D6B85-650C-4D46-8C4C-A39AA7E7C678}" type="datetime12">
              <a:rPr lang="en-US" altLang="zh-TW" smtClean="0"/>
              <a:t>4:17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231648"/>
          </a:xfrm>
          <a:prstGeom prst="rect">
            <a:avLst/>
          </a:prstGeom>
          <a:solidFill>
            <a:srgbClr val="D03B1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03B15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b.hku.hk/handle/10722/272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hdl.handle.net/10722/16149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h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/>
          <a:lstStyle/>
          <a:p>
            <a:r>
              <a:rPr lang="en-US" altLang="zh-TW" dirty="0" smtClean="0"/>
              <a:t>ETDs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28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David Palmer, Peter Sidorko</a:t>
            </a:r>
          </a:p>
          <a:p>
            <a:pPr algn="r"/>
            <a:r>
              <a:rPr lang="en-US" altLang="zh-TW" dirty="0" smtClean="0"/>
              <a:t>The University of Hong Kong (HKU)</a:t>
            </a:r>
          </a:p>
          <a:p>
            <a:pPr algn="r"/>
            <a:r>
              <a:rPr lang="en-US" altLang="zh-TW" dirty="0" smtClean="0"/>
              <a:t>Electronic Theses &amp; Dissertations  2012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995895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spc="150" dirty="0">
                <a:solidFill>
                  <a:srgbClr val="D03B15"/>
                </a:solidFill>
                <a:sym typeface="Wingdings"/>
              </a:rPr>
              <a:t> </a:t>
            </a:r>
            <a:r>
              <a:rPr lang="en-US" sz="3200" spc="150" dirty="0" smtClean="0">
                <a:solidFill>
                  <a:schemeClr val="bg1"/>
                </a:solidFill>
                <a:sym typeface="Wingdings"/>
              </a:rPr>
              <a:t>Leveraging the HKU IR</a:t>
            </a:r>
            <a:r>
              <a:rPr lang="en-US" altLang="zh-TW" sz="3200" spc="150" dirty="0">
                <a:solidFill>
                  <a:srgbClr val="D03B15"/>
                </a:solidFill>
                <a:sym typeface="Wingdings"/>
              </a:rPr>
              <a:t></a:t>
            </a:r>
            <a:endParaRPr lang="en-US" altLang="zh-TW" sz="3200" spc="150" dirty="0">
              <a:solidFill>
                <a:srgbClr val="D03B15"/>
              </a:solidFill>
            </a:endParaRPr>
          </a:p>
          <a:p>
            <a:pPr algn="ctr">
              <a:defRPr/>
            </a:pPr>
            <a:r>
              <a:rPr lang="en-US" sz="3200" spc="150" dirty="0" smtClean="0">
                <a:solidFill>
                  <a:srgbClr val="D03B15"/>
                </a:solidFill>
                <a:sym typeface="Wingdings"/>
              </a:rPr>
              <a:t> </a:t>
            </a:r>
            <a:r>
              <a:rPr lang="en-US" sz="3200" spc="150" dirty="0" err="1" smtClean="0">
                <a:solidFill>
                  <a:schemeClr val="bg1"/>
                </a:solidFill>
                <a:sym typeface="Wingdings"/>
              </a:rPr>
              <a:t>Aprovechando</a:t>
            </a:r>
            <a:r>
              <a:rPr lang="en-US" sz="3200" spc="150" dirty="0" smtClean="0">
                <a:solidFill>
                  <a:schemeClr val="bg1"/>
                </a:solidFill>
                <a:sym typeface="Wingdings"/>
              </a:rPr>
              <a:t> el RI de HKU </a:t>
            </a:r>
            <a:r>
              <a:rPr lang="en-US" altLang="zh-TW" sz="3200" spc="150" dirty="0" smtClean="0">
                <a:solidFill>
                  <a:srgbClr val="D03B15"/>
                </a:solidFill>
                <a:sym typeface="Wingdings"/>
              </a:rPr>
              <a:t></a:t>
            </a:r>
            <a:endParaRPr lang="en-US" altLang="zh-TW" sz="3200" spc="150" dirty="0" smtClean="0">
              <a:solidFill>
                <a:srgbClr val="D03B15"/>
              </a:solidFill>
            </a:endParaRPr>
          </a:p>
          <a:p>
            <a:pPr algn="ctr"/>
            <a:endParaRPr lang="en-US" sz="3200" spc="150" dirty="0">
              <a:solidFill>
                <a:srgbClr val="D03B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0"/>
            <a:ext cx="108585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-138545" y="1132217"/>
            <a:ext cx="2095500" cy="22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4245" y="1284617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Recopilamos datos de estas cinco </a:t>
            </a:r>
            <a:r>
              <a:rPr lang="es-ES" altLang="zh-TW" dirty="0" err="1"/>
              <a:t>categorias</a:t>
            </a:r>
            <a:r>
              <a:rPr lang="es-ES" altLang="zh-TW" dirty="0"/>
              <a:t>: ResearcherPages o Reseñas, </a:t>
            </a:r>
            <a:r>
              <a:rPr lang="es-ES" altLang="zh-TW" dirty="0" err="1"/>
              <a:t>Bibliografia</a:t>
            </a:r>
            <a:r>
              <a:rPr lang="es-ES" altLang="zh-TW" dirty="0"/>
              <a:t>, Tesis, Becas, y Patentes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3528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Publications !</a:t>
            </a:r>
            <a:br>
              <a:rPr lang="en-US" altLang="zh-TW" dirty="0" smtClean="0"/>
            </a:br>
            <a:r>
              <a:rPr lang="en-US" b="1" dirty="0">
                <a:effectLst/>
              </a:rPr>
              <a:t>¡ </a:t>
            </a:r>
            <a:r>
              <a:rPr lang="en-US" altLang="zh-TW" dirty="0" err="1" smtClean="0"/>
              <a:t>Bibliografía</a:t>
            </a:r>
            <a:r>
              <a:rPr lang="en-US" altLang="zh-TW" dirty="0" smtClean="0"/>
              <a:t>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8585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-324544" y="3068960"/>
            <a:ext cx="10081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-324544" y="4365104"/>
            <a:ext cx="10081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4941168"/>
            <a:ext cx="1447800" cy="621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-57150" y="890915"/>
            <a:ext cx="1735782" cy="18461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908233"/>
            <a:ext cx="1754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Mediante este enlace se puede acceder al articulo correspondiente en Scopus.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49736" y="5108345"/>
            <a:ext cx="2178628" cy="1217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5125143"/>
            <a:ext cx="209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Se puede extraer el Factor Impacto de JCR de Thomson </a:t>
            </a:r>
            <a:r>
              <a:rPr lang="es-ES" altLang="zh-TW" dirty="0" smtClean="0"/>
              <a:t>Reuters y Scopus</a:t>
            </a:r>
            <a:endParaRPr lang="es-ES" altLang="zh-TW" dirty="0"/>
          </a:p>
        </p:txBody>
      </p:sp>
      <p:sp>
        <p:nvSpPr>
          <p:cNvPr id="13" name="Rounded Rectangle 12"/>
          <p:cNvSpPr/>
          <p:nvPr/>
        </p:nvSpPr>
        <p:spPr>
          <a:xfrm>
            <a:off x="2005361" y="2750543"/>
            <a:ext cx="2896294" cy="18461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62511" y="2767861"/>
            <a:ext cx="2839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Con un DOI </a:t>
            </a:r>
            <a:r>
              <a:rPr lang="en-US" altLang="zh-TW" dirty="0" err="1"/>
              <a:t>correcto</a:t>
            </a:r>
            <a:r>
              <a:rPr lang="en-US" altLang="zh-TW" dirty="0"/>
              <a:t>, </a:t>
            </a:r>
            <a:r>
              <a:rPr lang="en-US" altLang="zh-TW" dirty="0" err="1"/>
              <a:t>es</a:t>
            </a:r>
            <a:r>
              <a:rPr lang="en-US" altLang="zh-TW" dirty="0"/>
              <a:t> </a:t>
            </a:r>
            <a:r>
              <a:rPr lang="en-US" altLang="zh-TW" dirty="0" err="1"/>
              <a:t>posible</a:t>
            </a:r>
            <a:r>
              <a:rPr lang="en-US" altLang="zh-TW" dirty="0"/>
              <a:t> </a:t>
            </a:r>
            <a:r>
              <a:rPr lang="en-US" altLang="zh-TW" dirty="0" err="1"/>
              <a:t>extraer</a:t>
            </a:r>
            <a:r>
              <a:rPr lang="en-US" altLang="zh-TW" dirty="0"/>
              <a:t> el </a:t>
            </a:r>
            <a:r>
              <a:rPr lang="en-US" altLang="zh-TW" dirty="0" err="1"/>
              <a:t>corespondiente</a:t>
            </a:r>
            <a:r>
              <a:rPr lang="en-US" altLang="zh-TW" dirty="0"/>
              <a:t> </a:t>
            </a:r>
            <a:r>
              <a:rPr lang="en-US" altLang="zh-TW" dirty="0" err="1"/>
              <a:t>numero</a:t>
            </a:r>
            <a:r>
              <a:rPr lang="en-US" altLang="zh-TW" dirty="0"/>
              <a:t> de </a:t>
            </a:r>
            <a:r>
              <a:rPr lang="en-US" altLang="zh-TW" dirty="0" err="1"/>
              <a:t>referencias</a:t>
            </a:r>
            <a:r>
              <a:rPr lang="en-US" altLang="zh-TW" dirty="0"/>
              <a:t> </a:t>
            </a:r>
            <a:r>
              <a:rPr lang="en-US" altLang="zh-TW" dirty="0" err="1"/>
              <a:t>sobre</a:t>
            </a:r>
            <a:r>
              <a:rPr lang="en-US" altLang="zh-TW" dirty="0"/>
              <a:t> la </a:t>
            </a:r>
            <a:r>
              <a:rPr lang="en-US" altLang="zh-TW" dirty="0" err="1"/>
              <a:t>marcha</a:t>
            </a:r>
            <a:r>
              <a:rPr lang="en-US" altLang="zh-TW" dirty="0"/>
              <a:t> de </a:t>
            </a:r>
            <a:r>
              <a:rPr lang="en-US" altLang="zh-TW" dirty="0" smtClean="0"/>
              <a:t>Scopus</a:t>
            </a:r>
            <a:r>
              <a:rPr lang="en-US" altLang="zh-TW" dirty="0"/>
              <a:t>, </a:t>
            </a:r>
            <a:r>
              <a:rPr lang="en-US" altLang="zh-TW" dirty="0" err="1"/>
              <a:t>WoS</a:t>
            </a:r>
            <a:r>
              <a:rPr lang="en-US" altLang="zh-TW" dirty="0"/>
              <a:t>, PubMed </a:t>
            </a:r>
            <a:r>
              <a:rPr lang="en-US" altLang="zh-TW" dirty="0" smtClean="0"/>
              <a:t>Central, </a:t>
            </a:r>
            <a:r>
              <a:rPr lang="en-US" altLang="zh-TW" dirty="0"/>
              <a:t>etc.</a:t>
            </a:r>
            <a:endParaRPr lang="es-ES" altLang="zh-TW" dirty="0"/>
          </a:p>
        </p:txBody>
      </p:sp>
    </p:spTree>
    <p:extLst>
      <p:ext uri="{BB962C8B-B14F-4D97-AF65-F5344CB8AC3E}">
        <p14:creationId xmlns:p14="http://schemas.microsoft.com/office/powerpoint/2010/main" val="2382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People !</a:t>
            </a:r>
            <a:r>
              <a:rPr lang="es-ES" altLang="zh-TW" dirty="0"/>
              <a:t/>
            </a:r>
            <a:br>
              <a:rPr lang="es-ES" altLang="zh-TW" dirty="0"/>
            </a:br>
            <a:r>
              <a:rPr lang="en-US" b="1" dirty="0">
                <a:effectLst/>
              </a:rPr>
              <a:t>¡ </a:t>
            </a:r>
            <a:r>
              <a:rPr lang="es-ES" altLang="zh-TW" dirty="0" smtClean="0"/>
              <a:t>Gente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5112210"/>
              </p:ext>
            </p:extLst>
          </p:nvPr>
        </p:nvGraphicFramePr>
        <p:xfrm>
          <a:off x="0" y="26768"/>
          <a:ext cx="9144000" cy="673510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048000"/>
                <a:gridCol w="3048000"/>
                <a:gridCol w="3048000"/>
              </a:tblGrid>
              <a:tr h="380732">
                <a:tc>
                  <a:txBody>
                    <a:bodyPr/>
                    <a:lstStyle/>
                    <a:p>
                      <a:r>
                        <a:rPr lang="pt-BR" dirty="0" smtClean="0"/>
                        <a:t>Owner </a:t>
                      </a:r>
                      <a:r>
                        <a:rPr lang="pt-BR" baseline="0" dirty="0" smtClean="0"/>
                        <a:t> </a:t>
                      </a:r>
                      <a:r>
                        <a:rPr lang="en-US" baseline="0" dirty="0" smtClean="0"/>
                        <a:t>/ </a:t>
                      </a:r>
                      <a:r>
                        <a:rPr lang="pt-BR" baseline="0" dirty="0" smtClean="0">
                          <a:solidFill>
                            <a:srgbClr val="FFFF00"/>
                          </a:solidFill>
                        </a:rPr>
                        <a:t>Propietario o Gestor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Database /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Base de Datos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 /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Datos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12044">
                <a:tc>
                  <a:txBody>
                    <a:bodyPr/>
                    <a:lstStyle/>
                    <a:p>
                      <a:r>
                        <a:rPr lang="pt-BR" dirty="0" smtClean="0"/>
                        <a:t>HKU Registry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Communications </a:t>
                      </a:r>
                      <a:r>
                        <a:rPr lang="pt-BR" dirty="0" err="1" smtClean="0"/>
                        <a:t>Directory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Name</a:t>
                      </a:r>
                      <a:r>
                        <a:rPr lang="pt-BR" dirty="0" smtClean="0"/>
                        <a:t>, email, </a:t>
                      </a:r>
                      <a:r>
                        <a:rPr lang="pt-BR" dirty="0" err="1" smtClean="0"/>
                        <a:t>office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title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57150">
                <a:tc>
                  <a:txBody>
                    <a:bodyPr/>
                    <a:lstStyle/>
                    <a:p>
                      <a:r>
                        <a:rPr lang="pt-BR" dirty="0" smtClean="0"/>
                        <a:t>--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ditto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Research</a:t>
                      </a:r>
                      <a:r>
                        <a:rPr lang="pt-BR" baseline="0" dirty="0" smtClean="0"/>
                        <a:t> Output System (ROS)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Publication</a:t>
                      </a:r>
                      <a:r>
                        <a:rPr lang="pt-BR" baseline="0" dirty="0" err="1" smtClean="0"/>
                        <a:t>s</a:t>
                      </a:r>
                      <a:r>
                        <a:rPr lang="pt-BR" baseline="0" dirty="0" smtClean="0"/>
                        <a:t> data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16">
                <a:tc>
                  <a:txBody>
                    <a:bodyPr/>
                    <a:lstStyle/>
                    <a:p>
                      <a:r>
                        <a:rPr lang="pt-BR" dirty="0" smtClean="0"/>
                        <a:t>-- </a:t>
                      </a:r>
                      <a:r>
                        <a:rPr lang="pt-BR" dirty="0" err="1" smtClean="0"/>
                        <a:t>ditto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-- </a:t>
                      </a:r>
                      <a:r>
                        <a:rPr lang="pt-BR" dirty="0" err="1" smtClean="0"/>
                        <a:t>ditto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Awards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honours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prizes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12044">
                <a:tc>
                  <a:txBody>
                    <a:bodyPr/>
                    <a:lstStyle/>
                    <a:p>
                      <a:r>
                        <a:rPr lang="pt-BR" dirty="0" smtClean="0"/>
                        <a:t>-- </a:t>
                      </a:r>
                      <a:r>
                        <a:rPr lang="pt-BR" dirty="0" err="1" smtClean="0"/>
                        <a:t>ditto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Community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Service</a:t>
                      </a:r>
                      <a:r>
                        <a:rPr lang="pt-BR" baseline="0" dirty="0" smtClean="0"/>
                        <a:t> DB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Editorships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miscellaneous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74348">
                <a:tc>
                  <a:txBody>
                    <a:bodyPr/>
                    <a:lstStyle/>
                    <a:p>
                      <a:r>
                        <a:rPr lang="pt-BR" dirty="0" smtClean="0"/>
                        <a:t>HKU</a:t>
                      </a:r>
                      <a:r>
                        <a:rPr lang="pt-BR" baseline="0" dirty="0" smtClean="0"/>
                        <a:t> Registry, Research Services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Research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Committee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Grants</a:t>
                      </a:r>
                      <a:r>
                        <a:rPr lang="pt-BR" dirty="0" smtClean="0"/>
                        <a:t> Application</a:t>
                      </a:r>
                      <a:r>
                        <a:rPr lang="pt-BR" baseline="0" dirty="0" smtClean="0"/>
                        <a:t> System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Grant, PI, Co-I, </a:t>
                      </a:r>
                      <a:r>
                        <a:rPr lang="pt-BR" dirty="0" err="1" smtClean="0"/>
                        <a:t>panel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keywords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funding</a:t>
                      </a:r>
                      <a:r>
                        <a:rPr lang="pt-BR" dirty="0" smtClean="0"/>
                        <a:t>, etc.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57150">
                <a:tc>
                  <a:txBody>
                    <a:bodyPr/>
                    <a:lstStyle/>
                    <a:p>
                      <a:r>
                        <a:rPr lang="pt-BR" dirty="0" smtClean="0"/>
                        <a:t>HKU </a:t>
                      </a:r>
                      <a:r>
                        <a:rPr lang="pt-BR" dirty="0" err="1" smtClean="0"/>
                        <a:t>Graduate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School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Postgraduate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supervision</a:t>
                      </a:r>
                      <a:r>
                        <a:rPr lang="pt-BR" dirty="0" smtClean="0"/>
                        <a:t> DB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Supervised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students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thesis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title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date, etc.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12044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Faculty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Department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pages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Staff </a:t>
                      </a:r>
                      <a:r>
                        <a:rPr lang="pt-BR" dirty="0" err="1" smtClean="0"/>
                        <a:t>profiles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Research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interests</a:t>
                      </a:r>
                      <a:r>
                        <a:rPr lang="pt-BR" dirty="0" smtClean="0"/>
                        <a:t>, </a:t>
                      </a:r>
                      <a:r>
                        <a:rPr lang="pt-BR" dirty="0" err="1" smtClean="0"/>
                        <a:t>picture</a:t>
                      </a:r>
                      <a:r>
                        <a:rPr lang="pt-BR" dirty="0" smtClean="0"/>
                        <a:t>, etc.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612044">
                <a:tc>
                  <a:txBody>
                    <a:bodyPr/>
                    <a:lstStyle/>
                    <a:p>
                      <a:r>
                        <a:rPr lang="pt-BR" dirty="0" smtClean="0"/>
                        <a:t>HKU Communications</a:t>
                      </a:r>
                      <a:r>
                        <a:rPr lang="pt-BR" baseline="0" dirty="0" smtClean="0"/>
                        <a:t> &amp; </a:t>
                      </a:r>
                      <a:r>
                        <a:rPr lang="pt-BR" baseline="0" dirty="0" err="1" smtClean="0"/>
                        <a:t>Public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Affairs</a:t>
                      </a:r>
                      <a:r>
                        <a:rPr lang="pt-BR" baseline="0" dirty="0" smtClean="0"/>
                        <a:t> (CPAO)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Media </a:t>
                      </a:r>
                      <a:r>
                        <a:rPr lang="pt-BR" dirty="0" err="1" smtClean="0"/>
                        <a:t>Contact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Directory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Expertise,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languages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spoken</a:t>
                      </a:r>
                      <a:r>
                        <a:rPr lang="pt-BR" baseline="0" dirty="0" smtClean="0"/>
                        <a:t> &amp; </a:t>
                      </a:r>
                      <a:r>
                        <a:rPr lang="pt-BR" baseline="0" dirty="0" err="1" smtClean="0"/>
                        <a:t>written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17932">
                <a:tc>
                  <a:txBody>
                    <a:bodyPr/>
                    <a:lstStyle/>
                    <a:p>
                      <a:r>
                        <a:rPr lang="pt-BR" dirty="0" smtClean="0"/>
                        <a:t>HKU Tech Transfer Office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Patent data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51793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02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944" y="3048"/>
            <a:ext cx="108585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49736" y="3697068"/>
            <a:ext cx="2670464" cy="6631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371386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Información de contacto</a:t>
            </a:r>
          </a:p>
          <a:p>
            <a:r>
              <a:rPr lang="es-ES" altLang="zh-TW" dirty="0"/>
              <a:t>Campo de interés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6200" y="4953000"/>
            <a:ext cx="1567296" cy="149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6032" y="4953000"/>
            <a:ext cx="1487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 err="1" smtClean="0"/>
              <a:t>Bibliografia</a:t>
            </a:r>
            <a:endParaRPr lang="es-ES" altLang="zh-TW" dirty="0" smtClean="0"/>
          </a:p>
          <a:p>
            <a:r>
              <a:rPr lang="es-ES" altLang="zh-TW" dirty="0"/>
              <a:t> </a:t>
            </a:r>
            <a:r>
              <a:rPr lang="es-ES" altLang="zh-TW" dirty="0" smtClean="0"/>
              <a:t> (incl. Tesis)</a:t>
            </a:r>
          </a:p>
          <a:p>
            <a:r>
              <a:rPr lang="es-ES" altLang="zh-TW" dirty="0" smtClean="0"/>
              <a:t>Logros</a:t>
            </a:r>
          </a:p>
          <a:p>
            <a:r>
              <a:rPr lang="es-ES" altLang="zh-TW" dirty="0" smtClean="0"/>
              <a:t>Becas</a:t>
            </a:r>
          </a:p>
          <a:p>
            <a:r>
              <a:rPr lang="es-ES" altLang="zh-TW" dirty="0" err="1" smtClean="0"/>
              <a:t>Bibliometria</a:t>
            </a:r>
            <a:endParaRPr lang="es-ES" altLang="zh-TW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V="1">
            <a:off x="1600200" y="3200400"/>
            <a:ext cx="2743200" cy="1828800"/>
          </a:xfrm>
          <a:prstGeom prst="bentConnector3">
            <a:avLst>
              <a:gd name="adj1" fmla="val 10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>
            <a:off x="1981200" y="3810000"/>
            <a:ext cx="1905000" cy="1881664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>
            <a:off x="1752600" y="5029200"/>
            <a:ext cx="2133600" cy="381000"/>
          </a:xfrm>
          <a:prstGeom prst="bent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1752600" y="5486400"/>
            <a:ext cx="2133601" cy="609600"/>
          </a:xfrm>
          <a:prstGeom prst="bentConnector3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108585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987824" y="4077072"/>
            <a:ext cx="1800200" cy="122413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482" y="4479002"/>
            <a:ext cx="2606118" cy="2048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9146" y="4495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La información </a:t>
            </a:r>
            <a:r>
              <a:rPr lang="es-ES" altLang="zh-TW" dirty="0" err="1"/>
              <a:t>bibliografica</a:t>
            </a:r>
            <a:r>
              <a:rPr lang="es-ES" altLang="zh-TW" dirty="0"/>
              <a:t> no es tan importante en el caso de los arquitectos.</a:t>
            </a:r>
          </a:p>
          <a:p>
            <a:r>
              <a:rPr lang="es-ES" altLang="zh-TW" dirty="0"/>
              <a:t>Más importante </a:t>
            </a:r>
            <a:r>
              <a:rPr lang="es-ES" altLang="zh-TW" dirty="0" smtClean="0"/>
              <a:t>son </a:t>
            </a:r>
            <a:r>
              <a:rPr lang="es-ES" altLang="zh-TW" dirty="0"/>
              <a:t>los premios que han recibido.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0"/>
            <a:ext cx="108585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lbow Connector 6"/>
          <p:cNvCxnSpPr/>
          <p:nvPr/>
        </p:nvCxnSpPr>
        <p:spPr>
          <a:xfrm flipV="1">
            <a:off x="2438400" y="5715000"/>
            <a:ext cx="3810000" cy="5715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 bwMode="auto">
          <a:xfrm>
            <a:off x="-762000" y="5029200"/>
            <a:ext cx="14653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3936" y="5363874"/>
            <a:ext cx="2362200" cy="149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5380672"/>
            <a:ext cx="234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Esta pagina contiene enlaces al texto integro de las tesis de los estudiantes que la profesora Tsui dirige.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>
            <a:off x="-685800" y="0"/>
            <a:ext cx="108585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3736" y="4977298"/>
            <a:ext cx="2362200" cy="1476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976336"/>
            <a:ext cx="2348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Esta pagina muestra la </a:t>
            </a:r>
            <a:r>
              <a:rPr lang="es-ES" altLang="zh-TW" dirty="0" err="1"/>
              <a:t>bibliometria</a:t>
            </a:r>
            <a:r>
              <a:rPr lang="es-ES" altLang="zh-TW" dirty="0"/>
              <a:t> de fuentes externas que recopilamos semanalmente.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External Sources</a:t>
            </a:r>
            <a:br>
              <a:rPr lang="en-US" altLang="zh-TW" sz="4400" dirty="0" smtClean="0"/>
            </a:br>
            <a:r>
              <a:rPr lang="en-US" altLang="zh-TW" sz="4400" dirty="0" smtClean="0"/>
              <a:t>Fuentes </a:t>
            </a:r>
            <a:r>
              <a:rPr lang="en-US" altLang="zh-TW" sz="4400" dirty="0" err="1" smtClean="0"/>
              <a:t>Externas</a:t>
            </a:r>
            <a:endParaRPr lang="zh-TW" altLang="en-US" sz="4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81252"/>
              </p:ext>
            </p:extLst>
          </p:nvPr>
        </p:nvGraphicFramePr>
        <p:xfrm>
          <a:off x="990600" y="1676400"/>
          <a:ext cx="7272808" cy="500309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36404"/>
                <a:gridCol w="3636404"/>
              </a:tblGrid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Company </a:t>
                      </a:r>
                      <a:r>
                        <a:rPr lang="pt-BR" baseline="0" dirty="0" smtClean="0"/>
                        <a:t> / </a:t>
                      </a:r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Empresa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Database  /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Base de Datos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Elsevier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Scopus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-- </a:t>
                      </a:r>
                      <a:r>
                        <a:rPr lang="pt-BR" dirty="0" err="1" smtClean="0"/>
                        <a:t>ditto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BiomedExperts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74678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Thomson</a:t>
                      </a:r>
                      <a:r>
                        <a:rPr lang="pt-BR" dirty="0" smtClean="0"/>
                        <a:t> Reuters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ResearcherID,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r>
                        <a:rPr lang="pt-BR" baseline="0" dirty="0" smtClean="0"/>
                        <a:t>Web of Science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RePEc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SSRN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ACM Digital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Library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NIH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PubMed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Google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Google Scholar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smtClean="0"/>
                        <a:t>Microsoft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MS </a:t>
                      </a:r>
                      <a:r>
                        <a:rPr lang="pt-BR" dirty="0" err="1" smtClean="0"/>
                        <a:t>Academic</a:t>
                      </a:r>
                      <a:r>
                        <a:rPr lang="pt-BR" dirty="0" smtClean="0"/>
                        <a:t> Search</a:t>
                      </a:r>
                      <a:endParaRPr lang="pt-BR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MathSciNet</a:t>
                      </a:r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349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In the Beginning..,</a:t>
            </a:r>
            <a:br>
              <a:rPr lang="en-US" altLang="zh-TW" dirty="0" smtClean="0"/>
            </a:br>
            <a:r>
              <a:rPr lang="en-US" altLang="zh-TW" dirty="0" smtClean="0"/>
              <a:t>Al </a:t>
            </a:r>
            <a:r>
              <a:rPr lang="en-US" altLang="zh-TW" dirty="0" err="1" smtClean="0"/>
              <a:t>comienzo</a:t>
            </a:r>
            <a:r>
              <a:rPr lang="en-US" altLang="zh-TW" dirty="0" smtClean="0"/>
              <a:t>..,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5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6863"/>
          <a:stretch>
            <a:fillRect/>
          </a:stretch>
        </p:blipFill>
        <p:spPr bwMode="auto">
          <a:xfrm>
            <a:off x="-43314" y="0"/>
            <a:ext cx="9204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82336" y="2591762"/>
            <a:ext cx="2362200" cy="17533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9" y="2595479"/>
            <a:ext cx="234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Esta pagina muestra nuestras estadísticas internas: numero de visitas y de descargas por entrada, y unificado por autor.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8333"/>
          <a:stretch>
            <a:fillRect/>
          </a:stretch>
        </p:blipFill>
        <p:spPr bwMode="auto">
          <a:xfrm>
            <a:off x="-241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987136" y="3182996"/>
            <a:ext cx="2362200" cy="645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3182034"/>
            <a:ext cx="234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 err="1"/>
              <a:t>Estadisticas</a:t>
            </a:r>
            <a:r>
              <a:rPr lang="es-ES" altLang="zh-TW" dirty="0"/>
              <a:t> mensuales y anuales.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Theses &amp; Dissertations !</a:t>
            </a:r>
            <a:br>
              <a:rPr lang="en-US" altLang="zh-TW" dirty="0" smtClean="0"/>
            </a:br>
            <a:r>
              <a:rPr lang="en-US" b="1" dirty="0">
                <a:effectLst/>
              </a:rPr>
              <a:t>¡ </a:t>
            </a:r>
            <a:r>
              <a:rPr lang="en-US" altLang="zh-TW" dirty="0" err="1" smtClean="0"/>
              <a:t>Tesis</a:t>
            </a:r>
            <a:r>
              <a:rPr lang="en-US" altLang="zh-TW" dirty="0" smtClean="0"/>
              <a:t>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Silos, Separate &amp; Unique</a:t>
            </a:r>
            <a:br>
              <a:rPr lang="en-US" altLang="zh-TW" sz="4400" dirty="0" smtClean="0"/>
            </a:br>
            <a:r>
              <a:rPr lang="en-US" altLang="zh-TW" sz="4400" dirty="0" smtClean="0"/>
              <a:t>Silos, </a:t>
            </a:r>
            <a:r>
              <a:rPr lang="en-US" altLang="zh-TW" sz="4400" dirty="0" err="1" smtClean="0"/>
              <a:t>separados</a:t>
            </a:r>
            <a:r>
              <a:rPr lang="en-US" altLang="zh-TW" sz="4400" dirty="0" smtClean="0"/>
              <a:t> y </a:t>
            </a:r>
            <a:r>
              <a:rPr lang="es-ES" altLang="zh-TW" sz="4400" dirty="0"/>
              <a:t>ú</a:t>
            </a:r>
            <a:r>
              <a:rPr lang="en-US" altLang="zh-TW" sz="4400" dirty="0" err="1" smtClean="0"/>
              <a:t>nicos</a:t>
            </a:r>
            <a:endParaRPr lang="zh-TW" alt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Graduate School</a:t>
            </a:r>
          </a:p>
          <a:p>
            <a:r>
              <a:rPr lang="en-US" altLang="zh-TW" dirty="0" smtClean="0"/>
              <a:t>Student Information Service (Registry)</a:t>
            </a:r>
          </a:p>
          <a:p>
            <a:r>
              <a:rPr lang="en-US" altLang="zh-TW" dirty="0" smtClean="0"/>
              <a:t>Library catalogue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Harvest, match, merge</a:t>
            </a:r>
          </a:p>
          <a:p>
            <a:r>
              <a:rPr lang="en-US" altLang="zh-TW" dirty="0" smtClean="0"/>
              <a:t>Write complete data back to 3 sources &amp; Hub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85000" lnSpcReduction="10000"/>
          </a:bodyPr>
          <a:lstStyle/>
          <a:p>
            <a:r>
              <a:rPr lang="es-ES" sz="3000" dirty="0" smtClean="0"/>
              <a:t>Escuela de Estudios Superiores</a:t>
            </a:r>
          </a:p>
          <a:p>
            <a:r>
              <a:rPr lang="es-ES" sz="3000" dirty="0" smtClean="0"/>
              <a:t>Servicio de Información para Estudiantes (Centro de Matriculación)</a:t>
            </a:r>
          </a:p>
          <a:p>
            <a:r>
              <a:rPr lang="es-ES" sz="3000" dirty="0" smtClean="0"/>
              <a:t>Catálogo bibliotecario</a:t>
            </a:r>
          </a:p>
          <a:p>
            <a:endParaRPr lang="es-ES" sz="3000" dirty="0" smtClean="0"/>
          </a:p>
          <a:p>
            <a:r>
              <a:rPr lang="es-ES" sz="3000" dirty="0" smtClean="0"/>
              <a:t>Recopilar, emparejar, unificar</a:t>
            </a:r>
          </a:p>
          <a:p>
            <a:r>
              <a:rPr lang="es-ES" sz="3000" dirty="0" smtClean="0"/>
              <a:t>Grabar datos completos y correctos en las tres fuentes y en el Hub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0" y="-3717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>
            <a:off x="0" y="5486400"/>
            <a:ext cx="35227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0" y="6390057"/>
            <a:ext cx="4267200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005" y="4267200"/>
            <a:ext cx="3295185" cy="11524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646" y="4381769"/>
            <a:ext cx="33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Tras unificar las tres fuentes, es posible mostrar la ficha de asesores para cada tesis</a:t>
            </a:r>
            <a:r>
              <a:rPr lang="es-ES" altLang="zh-TW" dirty="0" smtClean="0"/>
              <a:t>.</a:t>
            </a:r>
            <a:endParaRPr lang="es-ES" altLang="zh-TW" dirty="0"/>
          </a:p>
        </p:txBody>
      </p:sp>
      <p:sp>
        <p:nvSpPr>
          <p:cNvPr id="8" name="Rounded Rectangle 7"/>
          <p:cNvSpPr/>
          <p:nvPr/>
        </p:nvSpPr>
        <p:spPr>
          <a:xfrm>
            <a:off x="6019800" y="4251488"/>
            <a:ext cx="2798437" cy="275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4457896"/>
            <a:ext cx="2726474" cy="232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Se ha iniciado el proceso de registro de DOI mediante CrossRef para cada tesis, para facilitar su búsqueda.</a:t>
            </a:r>
          </a:p>
          <a:p>
            <a:r>
              <a:rPr lang="es-ES" altLang="zh-TW" dirty="0"/>
              <a:t>Se espera que el DOI permita mostrar más estadísticas de uso.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Grants (Projects) !</a:t>
            </a:r>
            <a:br>
              <a:rPr lang="en-US" altLang="zh-TW" dirty="0" smtClean="0"/>
            </a:br>
            <a:r>
              <a:rPr lang="en-US" b="1" dirty="0">
                <a:effectLst/>
              </a:rPr>
              <a:t>¡ </a:t>
            </a:r>
            <a:r>
              <a:rPr lang="en-US" altLang="zh-TW" dirty="0" err="1" smtClean="0"/>
              <a:t>Becas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Proyectos</a:t>
            </a:r>
            <a:r>
              <a:rPr lang="en-US" altLang="zh-TW" dirty="0" smtClean="0"/>
              <a:t>)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C13A3-9EE9-490D-BC38-4DC187F3977A}" type="datetime12">
              <a:rPr lang="en-US" altLang="zh-TW" smtClean="0"/>
              <a:t>4:17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0"/>
            <a:ext cx="108585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-504056" y="3429000"/>
            <a:ext cx="10081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5638800" y="2743200"/>
            <a:ext cx="3505200" cy="914400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>
            <a:off x="5981700" y="2705100"/>
            <a:ext cx="3429000" cy="1066800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581400" y="3151997"/>
            <a:ext cx="3295185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0776" y="3265905"/>
            <a:ext cx="331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 posible mostrar y enlazar a PI y </a:t>
            </a:r>
            <a:r>
              <a:rPr lang="es-ES" altLang="zh-TW" dirty="0" smtClean="0"/>
              <a:t>Co-I </a:t>
            </a:r>
            <a:r>
              <a:rPr lang="es-ES" altLang="zh-TW" dirty="0"/>
              <a:t>para cada beca.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14112" y="5486400"/>
            <a:ext cx="3295185" cy="1037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03488" y="5600308"/>
            <a:ext cx="33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Las becas pueden mostrar y enlazar a publicaciones derivadas de la investigación.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3817" y="5600308"/>
            <a:ext cx="3295185" cy="10372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193" y="5714216"/>
            <a:ext cx="33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Siempre que sea posible, se puede mostrar información adicional de la beca.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Patents !</a:t>
            </a:r>
            <a:br>
              <a:rPr lang="en-US" altLang="zh-TW" dirty="0" smtClean="0"/>
            </a:br>
            <a:r>
              <a:rPr lang="en-US" b="1" dirty="0">
                <a:effectLst/>
              </a:rPr>
              <a:t>¡ </a:t>
            </a:r>
            <a:r>
              <a:rPr lang="en-US" altLang="zh-TW" dirty="0" err="1" smtClean="0"/>
              <a:t>Patentes</a:t>
            </a:r>
            <a:r>
              <a:rPr lang="en-US" altLang="zh-TW" dirty="0" smtClean="0"/>
              <a:t>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Patent Sources</a:t>
            </a:r>
            <a:br>
              <a:rPr lang="en-US" altLang="zh-TW" sz="4400" dirty="0" smtClean="0"/>
            </a:br>
            <a:r>
              <a:rPr lang="en-US" altLang="zh-TW" sz="4400" dirty="0" smtClean="0"/>
              <a:t>Fuentes de </a:t>
            </a:r>
            <a:r>
              <a:rPr lang="en-US" altLang="zh-TW" sz="4400" dirty="0" err="1" smtClean="0"/>
              <a:t>Patentes</a:t>
            </a:r>
            <a:endParaRPr lang="zh-TW" alt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754048"/>
              </p:ext>
            </p:extLst>
          </p:nvPr>
        </p:nvGraphicFramePr>
        <p:xfrm>
          <a:off x="762000" y="1905000"/>
          <a:ext cx="7344816" cy="451888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72408"/>
                <a:gridCol w="3672408"/>
              </a:tblGrid>
              <a:tr h="3876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Country / </a:t>
                      </a:r>
                      <a:r>
                        <a:rPr lang="en-US" altLang="zh-TW" dirty="0" err="1" smtClean="0">
                          <a:solidFill>
                            <a:srgbClr val="FFFF00"/>
                          </a:solidFill>
                        </a:rPr>
                        <a:t>Paes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 / </a:t>
                      </a:r>
                      <a:r>
                        <a:rPr lang="en-US" altLang="zh-TW" dirty="0" err="1" smtClean="0">
                          <a:solidFill>
                            <a:srgbClr val="FFFF00"/>
                          </a:solidFill>
                        </a:rPr>
                        <a:t>Fuente</a:t>
                      </a:r>
                      <a:endParaRPr lang="zh-TW" alt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6907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USPTO</a:t>
                      </a:r>
                    </a:p>
                    <a:p>
                      <a:r>
                        <a:rPr lang="en-US" altLang="zh-TW" dirty="0" err="1" smtClean="0"/>
                        <a:t>Derwent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95581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World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Patent Lens</a:t>
                      </a:r>
                    </a:p>
                    <a:p>
                      <a:r>
                        <a:rPr lang="en-US" altLang="zh-TW" dirty="0" err="1" smtClean="0"/>
                        <a:t>Patentscope</a:t>
                      </a: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Espacenet</a:t>
                      </a:r>
                      <a:endParaRPr lang="zh-TW" altLang="en-US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76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US, chemistry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SciFinder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3876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EU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European Patent Office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76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Japan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Japan Patent Office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  <a:tr h="95581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China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SIPO (State Intellectual Property Office of the PRC)</a:t>
                      </a:r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87637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ym typeface="Wingdings" pitchFamily="2" charset="2"/>
                        </a:rPr>
                        <a:t>等々</a:t>
                      </a:r>
                      <a:endParaRPr lang="zh-TW" altLang="en-US" dirty="0"/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108585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 bwMode="auto">
          <a:xfrm>
            <a:off x="-324544" y="3429000"/>
            <a:ext cx="10081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-324544" y="4581128"/>
            <a:ext cx="1008112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525155">
            <a:off x="5726184" y="1986653"/>
            <a:ext cx="363144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Progress!</a:t>
            </a:r>
            <a:endParaRPr lang="en-US" altLang="zh-TW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3284925" y="7179568"/>
            <a:ext cx="2438400" cy="5760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93448" y="2133600"/>
            <a:ext cx="3295185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3448" y="2181135"/>
            <a:ext cx="331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Una patente completa o concedida muestra tres fechas y números cada una: solicitud, publicación, y concesión.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0" y="4146820"/>
            <a:ext cx="3222576" cy="17490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3204" y="4146819"/>
            <a:ext cx="3316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También puede </a:t>
            </a:r>
            <a:r>
              <a:rPr lang="es-ES" altLang="zh-TW" dirty="0" smtClean="0"/>
              <a:t>mostrar y enlazar a </a:t>
            </a:r>
            <a:r>
              <a:rPr lang="es-ES" altLang="zh-TW" dirty="0"/>
              <a:t>las patentes correspondientes en otras jurisdicciones o </a:t>
            </a:r>
            <a:r>
              <a:rPr lang="es-ES" altLang="zh-TW" dirty="0" err="1"/>
              <a:t>paises</a:t>
            </a:r>
            <a:r>
              <a:rPr lang="es-ES" altLang="zh-TW" dirty="0"/>
              <a:t>.  En conjunto forman un ¨familia de patentes.¨ 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26593" y="5205625"/>
            <a:ext cx="3222576" cy="1479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03797" y="5207841"/>
            <a:ext cx="3316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Este registro de patentes también puede mostrar otras patentes mencionadas en él, y aquellas otras que citan esa patente.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HKU ETDs, 1928 ~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1928: HKU’s first PhD thesis, lost during WWII</a:t>
            </a:r>
          </a:p>
          <a:p>
            <a:r>
              <a:rPr lang="en-US" sz="3200" dirty="0" smtClean="0"/>
              <a:t>1941: HKU’s first extant thesis. </a:t>
            </a:r>
            <a:r>
              <a:rPr lang="en-US" sz="2600" dirty="0">
                <a:hlinkClick r:id="rId3"/>
              </a:rPr>
              <a:t>http://hub.hku.hk/handle/10722/27222</a:t>
            </a:r>
            <a:endParaRPr lang="en-US" sz="2600" dirty="0" smtClean="0"/>
          </a:p>
          <a:p>
            <a:r>
              <a:rPr lang="en-US" sz="3200" dirty="0" smtClean="0"/>
              <a:t>1999: Dr Ed Fox visits HKU, and sparks a new idea</a:t>
            </a:r>
          </a:p>
          <a:p>
            <a:r>
              <a:rPr lang="en-US" sz="3200" dirty="0" smtClean="0"/>
              <a:t>2001: HKU Senate creates ETD requirement for </a:t>
            </a:r>
            <a:r>
              <a:rPr lang="en-US" sz="3200" dirty="0" err="1" smtClean="0"/>
              <a:t>Mphil</a:t>
            </a:r>
            <a:r>
              <a:rPr lang="en-US" sz="3200" dirty="0" smtClean="0"/>
              <a:t> &amp; PhD (research postgraduate)</a:t>
            </a:r>
          </a:p>
          <a:p>
            <a:r>
              <a:rPr lang="en-US" sz="3200" dirty="0" smtClean="0"/>
              <a:t>2002: Other HKU degrees (taught postgraduate) also adopt requirement</a:t>
            </a:r>
          </a:p>
          <a:p>
            <a:pPr lvl="1"/>
            <a:r>
              <a:rPr lang="en-US" sz="2600" dirty="0" smtClean="0"/>
              <a:t>950 theses/</a:t>
            </a:r>
            <a:r>
              <a:rPr lang="en-US" sz="2600" dirty="0" err="1" smtClean="0"/>
              <a:t>yr</a:t>
            </a:r>
            <a:r>
              <a:rPr lang="en-US" sz="2600" dirty="0" smtClean="0"/>
              <a:t>, </a:t>
            </a:r>
            <a:r>
              <a:rPr lang="en-US" sz="2600" dirty="0" err="1" smtClean="0"/>
              <a:t>rpg</a:t>
            </a:r>
            <a:r>
              <a:rPr lang="en-US" sz="2600" dirty="0" smtClean="0"/>
              <a:t> &amp; </a:t>
            </a:r>
            <a:r>
              <a:rPr lang="en-US" sz="2600" dirty="0" err="1" smtClean="0"/>
              <a:t>tpg</a:t>
            </a:r>
            <a:endParaRPr lang="en-US" sz="2600" dirty="0" smtClean="0"/>
          </a:p>
          <a:p>
            <a:r>
              <a:rPr lang="en-US" sz="3200" dirty="0" smtClean="0"/>
              <a:t>Students </a:t>
            </a:r>
            <a:r>
              <a:rPr lang="en-US" sz="3200" dirty="0"/>
              <a:t>can choose to opt-out, for up to 3 </a:t>
            </a:r>
            <a:r>
              <a:rPr lang="en-US" sz="3200" dirty="0" smtClean="0"/>
              <a:t>years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1928: </a:t>
            </a:r>
            <a:r>
              <a:rPr lang="en-US" sz="1800" dirty="0" err="1" smtClean="0"/>
              <a:t>primera</a:t>
            </a:r>
            <a:r>
              <a:rPr lang="en-US" sz="1800" dirty="0" smtClean="0"/>
              <a:t> </a:t>
            </a:r>
            <a:r>
              <a:rPr lang="en-US" sz="1800" dirty="0" err="1" smtClean="0"/>
              <a:t>tesis</a:t>
            </a:r>
            <a:r>
              <a:rPr lang="en-US" sz="1800" dirty="0" smtClean="0"/>
              <a:t> </a:t>
            </a:r>
            <a:r>
              <a:rPr lang="es-ES" sz="1800" dirty="0" smtClean="0"/>
              <a:t>de HKU, extraviada durante la Segunda Guerra Mundial</a:t>
            </a:r>
          </a:p>
          <a:p>
            <a:r>
              <a:rPr lang="es-ES" sz="1800" dirty="0" smtClean="0"/>
              <a:t>1941: primera tesis conservada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hub.hku.hk/handle/10722/27222</a:t>
            </a:r>
            <a:endParaRPr lang="es-ES" sz="1800" dirty="0" smtClean="0"/>
          </a:p>
          <a:p>
            <a:r>
              <a:rPr lang="es-ES" sz="1800" dirty="0" smtClean="0"/>
              <a:t>1999: El Dr Ed Fox visita HKU, y trae con él una nueva idea</a:t>
            </a:r>
          </a:p>
          <a:p>
            <a:r>
              <a:rPr lang="es-ES" sz="1800" dirty="0" smtClean="0"/>
              <a:t>2001: El Senado de HKU establece un requisito ETD para </a:t>
            </a:r>
            <a:r>
              <a:rPr lang="es-ES" sz="1800" dirty="0" err="1" smtClean="0"/>
              <a:t>MPhil</a:t>
            </a:r>
            <a:r>
              <a:rPr lang="es-ES" sz="1800" dirty="0" smtClean="0"/>
              <a:t> y PhD (posgrado de investigación)</a:t>
            </a:r>
          </a:p>
          <a:p>
            <a:r>
              <a:rPr lang="es-ES" sz="1800" dirty="0" smtClean="0"/>
              <a:t>2002: Otras titulaciones de HKU (posgrados de enseñanza) también siguen la misma política.</a:t>
            </a:r>
          </a:p>
          <a:p>
            <a:pPr lvl="1"/>
            <a:r>
              <a:rPr lang="es-ES" sz="1400" dirty="0" smtClean="0"/>
              <a:t>950 tesis/año, (de investigación y enseñanza)</a:t>
            </a:r>
          </a:p>
          <a:p>
            <a:r>
              <a:rPr lang="es-ES" sz="1800" dirty="0" smtClean="0"/>
              <a:t>Los estudiantes pueden abstenerse durante un máximo de tres años.</a:t>
            </a:r>
          </a:p>
        </p:txBody>
      </p:sp>
    </p:spTree>
    <p:extLst>
      <p:ext uri="{BB962C8B-B14F-4D97-AF65-F5344CB8AC3E}">
        <p14:creationId xmlns:p14="http://schemas.microsoft.com/office/powerpoint/2010/main" val="18810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DC13A3-9EE9-490D-BC38-4DC187F3977A}" type="datetime12">
              <a:rPr lang="en-US" altLang="zh-TW" smtClean="0"/>
              <a:t>4:17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858500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/>
          <p:nvPr/>
        </p:nvCxnSpPr>
        <p:spPr>
          <a:xfrm rot="16200000" flipV="1">
            <a:off x="5102940" y="5105400"/>
            <a:ext cx="2133600" cy="1676400"/>
          </a:xfrm>
          <a:prstGeom prst="bentConnector3">
            <a:avLst>
              <a:gd name="adj1" fmla="val 71198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637796" y="4569784"/>
            <a:ext cx="3222576" cy="1479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3316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Este registro de patentes </a:t>
            </a:r>
            <a:r>
              <a:rPr lang="es-ES" altLang="zh-TW" dirty="0" smtClean="0"/>
              <a:t>muestra </a:t>
            </a:r>
            <a:r>
              <a:rPr lang="es-ES" altLang="zh-TW" dirty="0"/>
              <a:t>un enlace a una publicación escrita por uno de los inventores sobre esta patente.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Visualizations !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b="1" dirty="0">
                <a:effectLst/>
              </a:rPr>
              <a:t> </a:t>
            </a:r>
            <a:r>
              <a:rPr lang="en-US" b="1" dirty="0" smtClean="0">
                <a:effectLst/>
              </a:rPr>
              <a:t>¡ </a:t>
            </a:r>
            <a:r>
              <a:rPr lang="en-US" altLang="zh-TW" dirty="0" err="1" smtClean="0"/>
              <a:t>Visualizaciones</a:t>
            </a:r>
            <a:r>
              <a:rPr lang="en-US" altLang="zh-TW" dirty="0" smtClean="0"/>
              <a:t> 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525155">
            <a:off x="6096085" y="734685"/>
            <a:ext cx="3631442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Progress!</a:t>
            </a:r>
            <a:endParaRPr lang="en-US" altLang="zh-TW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2396" y="1978984"/>
            <a:ext cx="3277604" cy="1831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981201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dirty="0"/>
              <a:t>Estamos creando </a:t>
            </a:r>
            <a:r>
              <a:rPr lang="es-ES" altLang="zh-TW" dirty="0" err="1"/>
              <a:t>graficos</a:t>
            </a:r>
            <a:r>
              <a:rPr lang="es-ES" altLang="zh-TW" dirty="0"/>
              <a:t> que muestran cómo un autor o PI se relaciona con otros autores</a:t>
            </a:r>
            <a:r>
              <a:rPr lang="es-ES" altLang="zh-TW" dirty="0" smtClean="0"/>
              <a:t>. </a:t>
            </a:r>
            <a:r>
              <a:rPr lang="es-ES" altLang="zh-TW" dirty="0"/>
              <a:t>Los </a:t>
            </a:r>
            <a:r>
              <a:rPr lang="es-ES" altLang="zh-TW" dirty="0" err="1"/>
              <a:t>graficos</a:t>
            </a:r>
            <a:r>
              <a:rPr lang="es-ES" altLang="zh-TW" dirty="0"/>
              <a:t> muestran grados de separación: por ejemplo, </a:t>
            </a:r>
            <a:r>
              <a:rPr lang="es-ES" altLang="zh-TW" dirty="0" err="1"/>
              <a:t>co</a:t>
            </a:r>
            <a:r>
              <a:rPr lang="es-ES" altLang="zh-TW" dirty="0"/>
              <a:t>-autores de </a:t>
            </a:r>
            <a:r>
              <a:rPr lang="es-ES" altLang="zh-TW" dirty="0" err="1"/>
              <a:t>co</a:t>
            </a:r>
            <a:r>
              <a:rPr lang="es-ES" altLang="zh-TW" dirty="0"/>
              <a:t>-autores del autor.</a:t>
            </a:r>
          </a:p>
          <a:p>
            <a:endParaRPr lang="es-E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1219200"/>
            <a:ext cx="3430004" cy="2310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5204" y="1221418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 hacer clic en un nombre del gráfico, aparece en la ficha de cognados, que muestra qué aspectos de la investigación son comunes a los dos.</a:t>
            </a:r>
          </a:p>
          <a:p>
            <a:r>
              <a:rPr lang="es-ES" dirty="0"/>
              <a:t>Al hacer clic en un aspecto, se muestra la publicación o beca correspondientes,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Has Visibility Increased ?</a:t>
            </a:r>
            <a:br>
              <a:rPr lang="en-US" altLang="zh-TW" dirty="0" smtClean="0"/>
            </a:br>
            <a:r>
              <a:rPr lang="en-US" altLang="zh-TW" dirty="0" smtClean="0"/>
              <a:t>¿ Ha </a:t>
            </a:r>
            <a:r>
              <a:rPr lang="en-US" altLang="zh-TW" dirty="0" err="1" smtClean="0"/>
              <a:t>aumentado</a:t>
            </a:r>
            <a:r>
              <a:rPr lang="en-US" altLang="zh-TW" dirty="0" smtClean="0"/>
              <a:t> la </a:t>
            </a:r>
            <a:r>
              <a:rPr lang="en-US" altLang="zh-TW" dirty="0" err="1" smtClean="0"/>
              <a:t>visibilidad</a:t>
            </a:r>
            <a:r>
              <a:rPr lang="en-US" altLang="zh-TW" dirty="0" smtClean="0"/>
              <a:t> 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Anecdotal</a:t>
            </a:r>
            <a:br>
              <a:rPr lang="en-US" altLang="zh-TW" sz="4400" dirty="0" smtClean="0"/>
            </a:br>
            <a:r>
              <a:rPr lang="en-US" altLang="zh-TW" sz="4400" dirty="0" err="1" smtClean="0"/>
              <a:t>Anecdotario</a:t>
            </a:r>
            <a:endParaRPr lang="zh-TW" alt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257800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buClr>
                <a:srgbClr val="D03B15"/>
              </a:buClr>
              <a:buSzPct val="75000"/>
              <a:buFont typeface="Wingdings" pitchFamily="2" charset="2"/>
              <a:buChar char=""/>
            </a:pPr>
            <a:r>
              <a:rPr lang="en-US" altLang="zh-TW" sz="6800" dirty="0" smtClean="0"/>
              <a:t>I must say that the HKU ResearcherPage team </a:t>
            </a:r>
            <a:r>
              <a:rPr lang="en-US" altLang="zh-TW" sz="6800" b="1" dirty="0" smtClean="0">
                <a:solidFill>
                  <a:srgbClr val="C00000"/>
                </a:solidFill>
              </a:rPr>
              <a:t>did an amazing job</a:t>
            </a:r>
            <a:r>
              <a:rPr lang="en-US" altLang="zh-TW" sz="6800" dirty="0" smtClean="0"/>
              <a:t>. Even without my direct input in the first place, they were able to compile a list of my publications and other accomplishments in a near complete version. After a couple of cycles of communication between the team and myself, I now have a full account of my publications and other accomplishments online that I can share with anyone who might be interested in my research. Best of all, I know that this information </a:t>
            </a:r>
            <a:r>
              <a:rPr lang="en-US" altLang="zh-TW" sz="6800" b="1" dirty="0" smtClean="0"/>
              <a:t>is </a:t>
            </a:r>
            <a:r>
              <a:rPr lang="en-US" altLang="zh-TW" sz="6800" b="1" dirty="0" smtClean="0">
                <a:solidFill>
                  <a:srgbClr val="C00000"/>
                </a:solidFill>
              </a:rPr>
              <a:t>in the safe hands of trained professionals so I don't need to worry about updating and can spend more time on my research. </a:t>
            </a:r>
            <a:br>
              <a:rPr lang="en-US" altLang="zh-TW" sz="6800" b="1" dirty="0" smtClean="0">
                <a:solidFill>
                  <a:srgbClr val="C00000"/>
                </a:solidFill>
              </a:rPr>
            </a:br>
            <a:r>
              <a:rPr lang="en-US" altLang="zh-TW" sz="6800" dirty="0" smtClean="0"/>
              <a:t>---  Professor, Department of Physiology</a:t>
            </a:r>
            <a:endParaRPr lang="zh-TW" altLang="zh-TW" sz="6800" dirty="0" smtClean="0"/>
          </a:p>
          <a:p>
            <a:endParaRPr lang="en-US" altLang="zh-TW" sz="6800" dirty="0" smtClean="0"/>
          </a:p>
          <a:p>
            <a:r>
              <a:rPr lang="en-US" altLang="zh-TW" sz="6800" dirty="0" smtClean="0"/>
              <a:t>“Many thanks for your works!!! Based on information of my [ResearcherPage], I was chosen as an editor for a new book "Tumor Suppressor Genes" last year.”  -- Doctor, Clinical Oncology</a:t>
            </a:r>
          </a:p>
          <a:p>
            <a:endParaRPr lang="en-US" altLang="zh-TW" dirty="0" smtClean="0"/>
          </a:p>
          <a:p>
            <a:pPr algn="r"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5257800"/>
          </a:xfrm>
        </p:spPr>
        <p:txBody>
          <a:bodyPr>
            <a:noAutofit/>
          </a:bodyPr>
          <a:lstStyle/>
          <a:p>
            <a:r>
              <a:rPr lang="es-ES" sz="1500" dirty="0" smtClean="0"/>
              <a:t>Tengo que decir que el Equipo de HKU ResearcherPage </a:t>
            </a:r>
            <a:r>
              <a:rPr lang="es-ES" sz="1500" dirty="0" err="1" smtClean="0"/>
              <a:t>hizó</a:t>
            </a:r>
            <a:r>
              <a:rPr lang="es-ES" sz="1500" dirty="0" smtClean="0"/>
              <a:t> </a:t>
            </a:r>
            <a:r>
              <a:rPr lang="es-ES" sz="1500" b="1" dirty="0" smtClean="0">
                <a:solidFill>
                  <a:srgbClr val="C00000"/>
                </a:solidFill>
              </a:rPr>
              <a:t>un fantástico trabajo</a:t>
            </a:r>
            <a:r>
              <a:rPr lang="es-ES" sz="1500" dirty="0" smtClean="0"/>
              <a:t>. Incluso sin mi asistencia directa desde del principio, fueron capaces de compilar una lista de mis publicaciones y otros logros en una versión prácticamente completa.  Tras un par de rondas de comunicación entre el Equipo y yo, ahora cuento con una descripción completa en línea de mis publicaciones y otros logros que puedo compartir con cualquiera que esté interesado en mi investigación.  Lo mejor de todo es que a sé que esta información está </a:t>
            </a:r>
            <a:r>
              <a:rPr lang="es-ES" sz="1500" b="1" dirty="0" smtClean="0">
                <a:solidFill>
                  <a:srgbClr val="C00000"/>
                </a:solidFill>
              </a:rPr>
              <a:t>en las manos fiables de profesionales capaces, y por eso no necesito preocuparme de la actualización, y puedo dedicar más tiempo a mi investigación</a:t>
            </a:r>
            <a:r>
              <a:rPr lang="es-ES" sz="1500" dirty="0" smtClean="0"/>
              <a:t>.</a:t>
            </a:r>
          </a:p>
          <a:p>
            <a:pPr lvl="1"/>
            <a:r>
              <a:rPr lang="es-ES" sz="1500" dirty="0" smtClean="0"/>
              <a:t>Un Profesor, Departamento de </a:t>
            </a:r>
            <a:r>
              <a:rPr lang="es-ES" sz="1500" dirty="0" err="1" smtClean="0"/>
              <a:t>Fisiologia</a:t>
            </a:r>
            <a:r>
              <a:rPr lang="es-ES" sz="1500" dirty="0" smtClean="0"/>
              <a:t> </a:t>
            </a:r>
          </a:p>
          <a:p>
            <a:r>
              <a:rPr lang="es-ES" sz="1500" dirty="0" smtClean="0"/>
              <a:t>¡Muchas gracias por su dedicación! Gracias a la información de mi ResearcherPage, me escogieron el año pasado como editor de un nuevo libro, ¨Genes Supresores de Tumores¨</a:t>
            </a:r>
          </a:p>
          <a:p>
            <a:pPr lvl="1"/>
            <a:r>
              <a:rPr lang="es-ES" sz="1500" dirty="0" smtClean="0"/>
              <a:t> Doctor, </a:t>
            </a:r>
            <a:r>
              <a:rPr lang="es-ES" sz="1500" dirty="0" err="1" smtClean="0"/>
              <a:t>Oncologia</a:t>
            </a:r>
            <a:r>
              <a:rPr lang="es-ES" sz="1500" dirty="0" smtClean="0"/>
              <a:t> </a:t>
            </a:r>
            <a:r>
              <a:rPr lang="es-ES" sz="1500" dirty="0" err="1" smtClean="0"/>
              <a:t>Clinica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2009 ~ 2012: % Change / Cambia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2819400" cy="2895600"/>
          </a:xfrm>
        </p:spPr>
        <p:txBody>
          <a:bodyPr>
            <a:noAutofit/>
          </a:bodyPr>
          <a:lstStyle/>
          <a:p>
            <a:r>
              <a:rPr lang="en-US" altLang="zh-TW" sz="2200" dirty="0" smtClean="0"/>
              <a:t>Number of Visits increased 667.25%</a:t>
            </a:r>
          </a:p>
          <a:p>
            <a:r>
              <a:rPr lang="es-ES" altLang="zh-TW" sz="2200" dirty="0" smtClean="0">
                <a:solidFill>
                  <a:schemeClr val="accent1">
                    <a:lumMod val="75000"/>
                  </a:schemeClr>
                </a:solidFill>
              </a:rPr>
              <a:t>El numero de visitas se ha incrementado en un 667.25%</a:t>
            </a:r>
            <a:endParaRPr lang="en-US" altLang="zh-TW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sz="2200" dirty="0" smtClean="0"/>
          </a:p>
          <a:p>
            <a:r>
              <a:rPr lang="en-US" altLang="zh-TW" sz="2200" dirty="0" smtClean="0"/>
              <a:t>(SEO) Site has become stickier.</a:t>
            </a:r>
          </a:p>
          <a:p>
            <a:r>
              <a:rPr lang="es-ES" altLang="zh-TW" sz="2200" dirty="0" smtClean="0">
                <a:solidFill>
                  <a:schemeClr val="accent1">
                    <a:lumMod val="75000"/>
                  </a:schemeClr>
                </a:solidFill>
              </a:rPr>
              <a:t>La pagina se ha vuelto más popular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37706162"/>
              </p:ext>
            </p:extLst>
          </p:nvPr>
        </p:nvGraphicFramePr>
        <p:xfrm>
          <a:off x="3032158" y="1704974"/>
          <a:ext cx="5353050" cy="515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248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Source: Google Analytics</a:t>
            </a:r>
            <a:endParaRPr lang="zh-TW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236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Pages per Visit</a:t>
            </a:r>
          </a:p>
          <a:p>
            <a:pPr algn="ctr"/>
            <a:r>
              <a:rPr lang="en-US" altLang="zh-TW" sz="1200" dirty="0" err="1" smtClean="0">
                <a:solidFill>
                  <a:schemeClr val="accent1">
                    <a:lumMod val="75000"/>
                  </a:schemeClr>
                </a:solidFill>
              </a:rPr>
              <a:t>Paginas</a:t>
            </a:r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1200" dirty="0" err="1" smtClean="0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1200" dirty="0" err="1" smtClean="0">
                <a:solidFill>
                  <a:schemeClr val="accent1">
                    <a:lumMod val="75000"/>
                  </a:schemeClr>
                </a:solidFill>
              </a:rPr>
              <a:t>Visita</a:t>
            </a:r>
            <a:endParaRPr lang="en-US" altLang="zh-TW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zh-TW" sz="1200" dirty="0" smtClean="0"/>
              <a:t>45.74%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211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Bounce Rate</a:t>
            </a:r>
          </a:p>
          <a:p>
            <a:pPr algn="ctr"/>
            <a:r>
              <a:rPr lang="es-ES" altLang="zh-TW" sz="1200" dirty="0" err="1">
                <a:solidFill>
                  <a:schemeClr val="accent1">
                    <a:lumMod val="75000"/>
                  </a:schemeClr>
                </a:solidFill>
              </a:rPr>
              <a:t>Indice</a:t>
            </a:r>
            <a:r>
              <a:rPr lang="es-ES" altLang="zh-TW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altLang="zh-TW" sz="1200" dirty="0" smtClean="0">
                <a:solidFill>
                  <a:schemeClr val="accent1">
                    <a:lumMod val="75000"/>
                  </a:schemeClr>
                </a:solidFill>
              </a:rPr>
              <a:t>rebotes</a:t>
            </a:r>
            <a:endParaRPr lang="en-US" altLang="zh-TW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zh-TW" sz="1200" dirty="0" smtClean="0"/>
              <a:t>- 16.11%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620474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Of total, % new Visits</a:t>
            </a:r>
          </a:p>
          <a:p>
            <a:pPr algn="ctr"/>
            <a:r>
              <a:rPr lang="es-ES" altLang="zh-TW" sz="1200" dirty="0" smtClean="0">
                <a:solidFill>
                  <a:schemeClr val="accent1">
                    <a:lumMod val="75000"/>
                  </a:schemeClr>
                </a:solidFill>
              </a:rPr>
              <a:t>De Total, % nuevas </a:t>
            </a:r>
            <a:r>
              <a:rPr lang="es-ES" altLang="zh-TW" sz="1200" dirty="0">
                <a:solidFill>
                  <a:schemeClr val="accent1">
                    <a:lumMod val="75000"/>
                  </a:schemeClr>
                </a:solidFill>
              </a:rPr>
              <a:t>visitas</a:t>
            </a:r>
          </a:p>
          <a:p>
            <a:pPr algn="ctr"/>
            <a:r>
              <a:rPr lang="en-US" altLang="zh-TW" sz="1200" dirty="0" smtClean="0"/>
              <a:t>- 18.68%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ETD Downloads</a:t>
            </a:r>
            <a:br>
              <a:rPr lang="en-US" sz="4000" dirty="0" smtClean="0"/>
            </a:br>
            <a:r>
              <a:rPr lang="en-US" sz="4000" dirty="0" err="1" smtClean="0"/>
              <a:t>Descarga</a:t>
            </a:r>
            <a:r>
              <a:rPr lang="en-US" sz="4000" dirty="0" smtClean="0"/>
              <a:t> de ETDs</a:t>
            </a:r>
            <a:endParaRPr lang="en-U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512626"/>
              </p:ext>
            </p:extLst>
          </p:nvPr>
        </p:nvGraphicFramePr>
        <p:xfrm>
          <a:off x="0" y="1676400"/>
          <a:ext cx="8915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42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29200"/>
            <a:ext cx="3122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type="subTitle" sz="quarter" idx="4294967295"/>
          </p:nvPr>
        </p:nvSpPr>
        <p:spPr>
          <a:xfrm>
            <a:off x="2133600" y="533400"/>
            <a:ext cx="6477000" cy="457200"/>
          </a:xfrm>
          <a:ln w="9525"/>
        </p:spPr>
        <p:txBody>
          <a:bodyPr>
            <a:noAutofit/>
          </a:bodyPr>
          <a:lstStyle/>
          <a:p>
            <a:pPr algn="r">
              <a:buNone/>
            </a:pPr>
            <a:r>
              <a:rPr lang="en-US" altLang="zh-TW" sz="3200" dirty="0" smtClean="0">
                <a:solidFill>
                  <a:schemeClr val="tx1"/>
                </a:solidFill>
                <a:ea typeface="新細明體" charset="-120"/>
              </a:rPr>
              <a:t>Thank You</a:t>
            </a:r>
          </a:p>
          <a:p>
            <a:pPr algn="r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LiSu" pitchFamily="49" charset="-122"/>
                <a:ea typeface="LiSu" pitchFamily="49" charset="-122"/>
              </a:rPr>
              <a:t>謝謝您</a:t>
            </a:r>
            <a:endParaRPr lang="en-US" altLang="zh-TW" sz="3200" dirty="0" smtClean="0">
              <a:solidFill>
                <a:schemeClr val="tx1"/>
              </a:solidFill>
              <a:latin typeface="LiSu" pitchFamily="49" charset="-122"/>
              <a:ea typeface="LiSu" pitchFamily="49" charset="-122"/>
            </a:endParaRPr>
          </a:p>
          <a:p>
            <a:pPr algn="r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Gracias</a:t>
            </a:r>
          </a:p>
          <a:p>
            <a:pPr algn="r">
              <a:buNone/>
            </a:pPr>
            <a:r>
              <a:rPr lang="ar-AE" altLang="zh-TW" sz="3200" dirty="0">
                <a:solidFill>
                  <a:schemeClr val="tx1"/>
                </a:solidFill>
              </a:rPr>
              <a:t>شكرا لك</a:t>
            </a:r>
            <a:r>
              <a:rPr lang="az-Cyrl-AZ" altLang="zh-TW" sz="3200" dirty="0" smtClean="0">
                <a:solidFill>
                  <a:schemeClr val="tx1"/>
                </a:solidFill>
              </a:rPr>
              <a:t/>
            </a:r>
            <a:br>
              <a:rPr lang="az-Cyrl-AZ" altLang="zh-TW" sz="3200" dirty="0" smtClean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  <a:ea typeface="新細明體" charset="-120"/>
              </a:rPr>
              <a:t>Thank </a:t>
            </a:r>
            <a:r>
              <a:rPr lang="en-US" altLang="zh-TW" sz="3200" dirty="0">
                <a:solidFill>
                  <a:schemeClr val="tx1"/>
                </a:solidFill>
                <a:ea typeface="新細明體" charset="-120"/>
              </a:rPr>
              <a:t>You</a:t>
            </a:r>
          </a:p>
          <a:p>
            <a:pPr algn="r">
              <a:buNone/>
            </a:pPr>
            <a:r>
              <a:rPr lang="zh-TW" altLang="en-US" sz="3200" dirty="0">
                <a:solidFill>
                  <a:schemeClr val="tx1"/>
                </a:solidFill>
                <a:latin typeface="LiSu" pitchFamily="49" charset="-122"/>
                <a:ea typeface="LiSu" pitchFamily="49" charset="-122"/>
              </a:rPr>
              <a:t>謝謝您</a:t>
            </a:r>
            <a:endParaRPr lang="en-US" altLang="zh-TW" sz="3200" dirty="0">
              <a:solidFill>
                <a:schemeClr val="tx1"/>
              </a:solidFill>
              <a:latin typeface="LiSu" pitchFamily="49" charset="-122"/>
              <a:ea typeface="LiSu" pitchFamily="49" charset="-122"/>
            </a:endParaRPr>
          </a:p>
          <a:p>
            <a:pPr algn="r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Grazie</a:t>
            </a:r>
            <a:r>
              <a:rPr lang="en-US" altLang="zh-TW" sz="3200" dirty="0" smtClean="0">
                <a:solidFill>
                  <a:schemeClr val="tx1"/>
                </a:solidFill>
                <a:ea typeface="新細明體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ea typeface="新細明體" charset="-120"/>
              </a:rPr>
            </a:br>
            <a:r>
              <a:rPr lang="hi-IN" altLang="zh-TW" sz="3200" dirty="0" smtClean="0">
                <a:solidFill>
                  <a:schemeClr val="tx1"/>
                </a:solidFill>
              </a:rPr>
              <a:t>धन्यवाद</a:t>
            </a:r>
            <a:br>
              <a:rPr lang="hi-IN" altLang="zh-TW" sz="3200" dirty="0" smtClean="0">
                <a:solidFill>
                  <a:schemeClr val="tx1"/>
                </a:solidFill>
              </a:rPr>
            </a:br>
            <a:r>
              <a:rPr lang="en-US" altLang="zh-TW" sz="3200" dirty="0">
                <a:solidFill>
                  <a:schemeClr val="tx1"/>
                </a:solidFill>
                <a:ea typeface="新細明體" charset="-120"/>
              </a:rPr>
              <a:t>Thank You</a:t>
            </a:r>
          </a:p>
          <a:p>
            <a:pPr algn="r">
              <a:buNone/>
            </a:pPr>
            <a:r>
              <a:rPr lang="zh-TW" altLang="en-US" sz="3200" dirty="0">
                <a:solidFill>
                  <a:schemeClr val="tx1"/>
                </a:solidFill>
                <a:latin typeface="LiSu" pitchFamily="49" charset="-122"/>
                <a:ea typeface="LiSu" pitchFamily="49" charset="-122"/>
              </a:rPr>
              <a:t>謝謝您</a:t>
            </a:r>
            <a:endParaRPr lang="en-US" altLang="zh-TW" sz="3200" dirty="0">
              <a:solidFill>
                <a:schemeClr val="tx1"/>
              </a:solidFill>
              <a:latin typeface="LiSu" pitchFamily="49" charset="-122"/>
              <a:ea typeface="LiSu" pitchFamily="49" charset="-122"/>
            </a:endParaRPr>
          </a:p>
          <a:p>
            <a:pPr algn="r">
              <a:buNone/>
            </a:pPr>
            <a:r>
              <a:rPr lang="it-IT" sz="3200" dirty="0" smtClean="0">
                <a:solidFill>
                  <a:schemeClr val="tx1"/>
                </a:solidFill>
              </a:rPr>
              <a:t>Gracias</a:t>
            </a:r>
            <a:endParaRPr lang="en-US" altLang="ja-JP" sz="3200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819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1905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786058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785926"/>
            <a:ext cx="1724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14290"/>
            <a:ext cx="1143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000232" y="571480"/>
            <a:ext cx="22193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dirty="0">
                <a:latin typeface="Century Gothic" pitchFamily="34" charset="0"/>
              </a:rPr>
              <a:t>HKU Colleagues </a:t>
            </a:r>
          </a:p>
          <a:p>
            <a:r>
              <a:rPr kumimoji="0" lang="ja-JP" altLang="en-US" sz="2000">
                <a:latin typeface="Century Gothic" pitchFamily="34" charset="0"/>
                <a:ea typeface="MS PGothic" pitchFamily="34" charset="-128"/>
              </a:rPr>
              <a:t>　　　</a:t>
            </a:r>
            <a:r>
              <a:rPr kumimoji="0" lang="en-US" altLang="zh-TW" sz="2000" dirty="0">
                <a:latin typeface="Century Gothic" pitchFamily="34" charset="0"/>
              </a:rPr>
              <a:t> </a:t>
            </a:r>
            <a:r>
              <a:rPr kumimoji="0" lang="ja-JP" altLang="en-US" sz="2600">
                <a:latin typeface="LiSu" pitchFamily="49" charset="-122"/>
                <a:ea typeface="LiSu" pitchFamily="49" charset="-122"/>
              </a:rPr>
              <a:t>港大</a:t>
            </a:r>
            <a:r>
              <a:rPr kumimoji="0" lang="zh-TW" altLang="en-US" sz="2600" dirty="0">
                <a:latin typeface="LiSu" pitchFamily="49" charset="-122"/>
                <a:ea typeface="LiSu" pitchFamily="49" charset="-122"/>
              </a:rPr>
              <a:t>同僚</a:t>
            </a:r>
          </a:p>
        </p:txBody>
      </p:sp>
      <p:pic>
        <p:nvPicPr>
          <p:cNvPr id="2868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316705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3810000"/>
            <a:ext cx="1905000" cy="7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9557" y="4390834"/>
            <a:ext cx="14382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WIPO Hom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1295400"/>
            <a:ext cx="1562100" cy="666751"/>
          </a:xfrm>
          <a:prstGeom prst="rect">
            <a:avLst/>
          </a:prstGeom>
          <a:noFill/>
        </p:spPr>
      </p:pic>
      <p:pic>
        <p:nvPicPr>
          <p:cNvPr id="17412" name="Picture 4" descr="Patent Le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57800" y="2286000"/>
            <a:ext cx="1352550" cy="828676"/>
          </a:xfrm>
          <a:prstGeom prst="rect">
            <a:avLst/>
          </a:prstGeom>
          <a:noFill/>
        </p:spPr>
      </p:pic>
      <p:pic>
        <p:nvPicPr>
          <p:cNvPr id="17414" name="Picture 6" descr="http://academic.research.microsoft.com/Images/homepage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5867400"/>
            <a:ext cx="1609725" cy="561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7572428" cy="3886200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>
                <a:ea typeface="新細明體" charset="-120"/>
              </a:rPr>
              <a:t>This PPT &amp; PDF are licensed under the  Creative Commons Attribution “CC-BY” license.  This license permits use of this work, so long as attribution is given.  For more information about the license, visit</a:t>
            </a:r>
          </a:p>
          <a:p>
            <a:pPr lvl="1"/>
            <a:r>
              <a:rPr lang="en-US" sz="2400" dirty="0">
                <a:hlinkClick r:id="rId3"/>
              </a:rPr>
              <a:t>http://creativecommons.org/licenses/by/3.0/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3200" dirty="0" smtClean="0">
                <a:ea typeface="新細明體" charset="-120"/>
              </a:rPr>
              <a:t>Archived at,</a:t>
            </a:r>
          </a:p>
          <a:p>
            <a:pPr lvl="1"/>
            <a:r>
              <a:rPr lang="en-US" sz="2400" u="sng" dirty="0">
                <a:hlinkClick r:id="rId4"/>
              </a:rPr>
              <a:t>http://hdl.handle.net/10722/161498</a:t>
            </a:r>
            <a:endParaRPr lang="en-US" sz="2400" dirty="0"/>
          </a:p>
          <a:p>
            <a:pPr marL="0" indent="0">
              <a:buNone/>
            </a:pPr>
            <a:endParaRPr lang="zh-TW" altLang="en-US" sz="2800" dirty="0" smtClean="0">
              <a:ea typeface="新細明體" charset="-12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77200" y="6211887"/>
            <a:ext cx="814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dirty="0">
              <a:latin typeface="Century Gothic" pitchFamily="34" charset="0"/>
            </a:endParaRPr>
          </a:p>
          <a:p>
            <a:endParaRPr kumimoji="0" lang="zh-TW" altLang="en-US" dirty="0">
              <a:latin typeface="Century Gothic" pitchFamily="34" charset="0"/>
            </a:endParaRPr>
          </a:p>
        </p:txBody>
      </p:sp>
      <p:pic>
        <p:nvPicPr>
          <p:cNvPr id="1026" name="Picture 2" descr="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8730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0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HKU ETDs, 1928 ~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2002: Creation of HKU Thesis Online (HKUTO)</a:t>
            </a:r>
          </a:p>
          <a:p>
            <a:r>
              <a:rPr lang="en-US" sz="2000" dirty="0"/>
              <a:t>2004: Robots crawl HKUTO from </a:t>
            </a:r>
            <a:r>
              <a:rPr lang="en-US" sz="2000" dirty="0" err="1"/>
              <a:t>Turnitin</a:t>
            </a:r>
            <a:r>
              <a:rPr lang="en-US" sz="2000" dirty="0"/>
              <a:t>, Google and others</a:t>
            </a:r>
          </a:p>
          <a:p>
            <a:r>
              <a:rPr lang="en-US" sz="2000" dirty="0"/>
              <a:t>2005: Collaborative project with US NSF funded Carnegie Mellon and CADAL, retro scanning of 13,000 HKU theses</a:t>
            </a:r>
          </a:p>
          <a:p>
            <a:r>
              <a:rPr lang="en-US" sz="2000" dirty="0"/>
              <a:t>2011: A further 1,000 retro theses </a:t>
            </a:r>
            <a:r>
              <a:rPr lang="en-US" sz="2000" dirty="0" smtClean="0"/>
              <a:t>scanned</a:t>
            </a:r>
          </a:p>
          <a:p>
            <a:r>
              <a:rPr lang="es-ES" sz="2000" dirty="0" smtClean="0"/>
              <a:t>2011</a:t>
            </a:r>
            <a:r>
              <a:rPr lang="en-US" sz="2000" dirty="0" smtClean="0"/>
              <a:t>: The end of HKUTO; all ETDs transferred to The HKU Scholars Hub (HKU’s IR)</a:t>
            </a:r>
            <a:endParaRPr lang="en-US" sz="2000" dirty="0"/>
          </a:p>
          <a:p>
            <a:r>
              <a:rPr lang="en-US" sz="2000" dirty="0"/>
              <a:t>2012: All print theses transferred to HKU Archives (off site)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Autofit/>
          </a:bodyPr>
          <a:lstStyle/>
          <a:p>
            <a:r>
              <a:rPr lang="es-ES" sz="1800" dirty="0"/>
              <a:t>2002: Creación del Tesis en Línea de HKU (HKUTO)</a:t>
            </a:r>
          </a:p>
          <a:p>
            <a:r>
              <a:rPr lang="es-ES" sz="1800" dirty="0"/>
              <a:t>2004: </a:t>
            </a:r>
            <a:r>
              <a:rPr lang="es-ES" sz="1800" dirty="0" err="1"/>
              <a:t>Turnitin</a:t>
            </a:r>
            <a:r>
              <a:rPr lang="es-ES" sz="1800" dirty="0"/>
              <a:t>, Google y otros buscadores rastrean documentos en HKUTO</a:t>
            </a:r>
          </a:p>
          <a:p>
            <a:r>
              <a:rPr lang="es-ES" sz="1800" dirty="0"/>
              <a:t>2005: Proyecto de colaboración con US NSF —que ya </a:t>
            </a:r>
            <a:r>
              <a:rPr lang="es-ES" sz="1800" dirty="0" err="1" smtClean="0"/>
              <a:t>sponsorizaba</a:t>
            </a:r>
            <a:r>
              <a:rPr lang="es-ES" sz="1800" dirty="0" smtClean="0"/>
              <a:t> </a:t>
            </a:r>
            <a:r>
              <a:rPr lang="es-ES" sz="1800" dirty="0"/>
              <a:t>a Carnegie </a:t>
            </a:r>
            <a:r>
              <a:rPr lang="es-ES" sz="1800" dirty="0" err="1"/>
              <a:t>Mellon</a:t>
            </a:r>
            <a:r>
              <a:rPr lang="es-ES" sz="1800" dirty="0"/>
              <a:t> y CADAL—  para el </a:t>
            </a:r>
            <a:r>
              <a:rPr lang="es-ES" sz="1800" dirty="0" err="1"/>
              <a:t>retroescaneado</a:t>
            </a:r>
            <a:r>
              <a:rPr lang="es-ES" sz="1800" dirty="0"/>
              <a:t> </a:t>
            </a:r>
            <a:r>
              <a:rPr lang="es-ES" sz="1800" dirty="0" smtClean="0"/>
              <a:t>de </a:t>
            </a:r>
            <a:r>
              <a:rPr lang="es-ES" sz="1800" dirty="0"/>
              <a:t>13.000 tesis de HKU.</a:t>
            </a:r>
          </a:p>
          <a:p>
            <a:r>
              <a:rPr lang="es-ES" sz="1800" dirty="0"/>
              <a:t>2011: </a:t>
            </a:r>
            <a:r>
              <a:rPr lang="es-ES" sz="1800" dirty="0" err="1"/>
              <a:t>Retroescaneado</a:t>
            </a:r>
            <a:r>
              <a:rPr lang="es-ES" sz="1800" dirty="0"/>
              <a:t> de 1,000 tesis </a:t>
            </a:r>
            <a:r>
              <a:rPr lang="es-ES" sz="1800" dirty="0" smtClean="0"/>
              <a:t>más</a:t>
            </a:r>
          </a:p>
          <a:p>
            <a:r>
              <a:rPr lang="es-ES" sz="1800" dirty="0" smtClean="0"/>
              <a:t>2011: El fin de HKUTO; la totalidad de las </a:t>
            </a:r>
            <a:r>
              <a:rPr lang="es-ES" sz="1800" dirty="0" err="1" smtClean="0"/>
              <a:t>ETDs</a:t>
            </a:r>
            <a:r>
              <a:rPr lang="es-ES" sz="1800" dirty="0" smtClean="0"/>
              <a:t> se trasladó al HKU Scholars Hub (RI de HKU)</a:t>
            </a:r>
            <a:endParaRPr lang="es-ES" sz="1800" dirty="0"/>
          </a:p>
          <a:p>
            <a:r>
              <a:rPr lang="es-ES" sz="1800" dirty="0"/>
              <a:t>2012: La totalidad de las tesis impresas se trasladan a los Archivos de HKU (ubicados en otro lugar)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869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Library Checkouts of Print Theses</a:t>
            </a:r>
            <a:br>
              <a:rPr lang="en-US" sz="4400" dirty="0" smtClean="0"/>
            </a:br>
            <a:r>
              <a:rPr lang="en-US" sz="4400" dirty="0" err="1" smtClean="0"/>
              <a:t>Préstamos</a:t>
            </a:r>
            <a:r>
              <a:rPr lang="en-US" sz="4400" dirty="0"/>
              <a:t> </a:t>
            </a:r>
            <a:r>
              <a:rPr lang="en-US" sz="4400" dirty="0" err="1" smtClean="0"/>
              <a:t>Bibliotecarios</a:t>
            </a:r>
            <a:r>
              <a:rPr lang="en-US" sz="4400" dirty="0" smtClean="0"/>
              <a:t> de </a:t>
            </a:r>
            <a:r>
              <a:rPr lang="en-US" sz="4400" dirty="0" err="1" smtClean="0"/>
              <a:t>Tesis</a:t>
            </a:r>
            <a:r>
              <a:rPr lang="en-US" sz="4400" dirty="0" smtClean="0"/>
              <a:t> </a:t>
            </a:r>
            <a:r>
              <a:rPr lang="en-US" sz="4400" dirty="0" err="1" smtClean="0"/>
              <a:t>Impresas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1150"/>
              </p:ext>
            </p:extLst>
          </p:nvPr>
        </p:nvGraphicFramePr>
        <p:xfrm>
          <a:off x="304800" y="17526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18,117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HKU Scholars Hub (The Hub)</a:t>
            </a:r>
            <a:br>
              <a:rPr lang="en-US" sz="4400" dirty="0" smtClean="0"/>
            </a:br>
            <a:r>
              <a:rPr lang="en-US" sz="4400" dirty="0" err="1" smtClean="0"/>
              <a:t>Núcleo</a:t>
            </a:r>
            <a:r>
              <a:rPr lang="en-US" sz="4400" dirty="0" smtClean="0"/>
              <a:t> </a:t>
            </a:r>
            <a:r>
              <a:rPr lang="en-US" sz="4400" dirty="0" err="1" smtClean="0"/>
              <a:t>Académico</a:t>
            </a:r>
            <a:r>
              <a:rPr lang="en-US" sz="4400" dirty="0" smtClean="0"/>
              <a:t> de HKU (The Hub)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sz="1800" dirty="0"/>
              <a:t>2005: </a:t>
            </a:r>
            <a:r>
              <a:rPr lang="en-US" altLang="zh-TW" sz="1800" dirty="0" smtClean="0"/>
              <a:t>Institutional Repository, HKU</a:t>
            </a:r>
            <a:endParaRPr lang="en-US" altLang="zh-TW" sz="1800" dirty="0"/>
          </a:p>
          <a:p>
            <a:pPr lvl="1"/>
            <a:r>
              <a:rPr lang="en-US" altLang="zh-TW" sz="1600" dirty="0" smtClean="0"/>
              <a:t>Why</a:t>
            </a:r>
            <a:r>
              <a:rPr lang="en-US" altLang="zh-TW" sz="1600" dirty="0"/>
              <a:t>? </a:t>
            </a:r>
            <a:r>
              <a:rPr lang="en-US" altLang="zh-TW" sz="1600" dirty="0">
                <a:sym typeface="Wingdings" pitchFamily="2" charset="2"/>
              </a:rPr>
              <a:t> Open Access</a:t>
            </a:r>
            <a:endParaRPr lang="en-US" altLang="zh-TW" sz="1600" dirty="0"/>
          </a:p>
          <a:p>
            <a:r>
              <a:rPr lang="en-US" altLang="zh-TW" sz="1800" dirty="0"/>
              <a:t>2007: Soros Foundation sponsored,</a:t>
            </a:r>
          </a:p>
          <a:p>
            <a:pPr lvl="1"/>
            <a:r>
              <a:rPr lang="en-US" altLang="zh-TW" sz="1600" dirty="0"/>
              <a:t>Promoting 21</a:t>
            </a:r>
            <a:r>
              <a:rPr lang="en-US" altLang="zh-TW" sz="1600" baseline="30000" dirty="0"/>
              <a:t>st</a:t>
            </a:r>
            <a:r>
              <a:rPr lang="en-US" altLang="zh-TW" sz="1600" dirty="0"/>
              <a:t> Century Scholarly Communication</a:t>
            </a:r>
          </a:p>
          <a:p>
            <a:r>
              <a:rPr lang="en-US" altLang="zh-TW" sz="1800" dirty="0"/>
              <a:t>2007: The </a:t>
            </a:r>
            <a:r>
              <a:rPr lang="en-US" altLang="zh-TW" sz="1800" dirty="0" smtClean="0"/>
              <a:t>HK </a:t>
            </a:r>
            <a:r>
              <a:rPr lang="en-US" altLang="zh-TW" sz="1800" dirty="0"/>
              <a:t>Open Access </a:t>
            </a:r>
            <a:r>
              <a:rPr lang="en-US" altLang="zh-TW" sz="1800" dirty="0" smtClean="0"/>
              <a:t>Committee </a:t>
            </a:r>
            <a:r>
              <a:rPr lang="en-US" altLang="zh-TW" sz="1600" dirty="0" smtClean="0">
                <a:hlinkClick r:id="rId3"/>
              </a:rPr>
              <a:t>http</a:t>
            </a:r>
            <a:r>
              <a:rPr lang="en-US" altLang="zh-TW" sz="1600" dirty="0">
                <a:hlinkClick r:id="rId3"/>
              </a:rPr>
              <a:t>://openaccess.hk/</a:t>
            </a:r>
            <a:endParaRPr lang="en-US" altLang="zh-TW" sz="1600" dirty="0"/>
          </a:p>
          <a:p>
            <a:r>
              <a:rPr lang="en-US" altLang="zh-TW" sz="1800" dirty="0"/>
              <a:t>2009: HKU Vice-Chancellor signs Berlin Declaration</a:t>
            </a:r>
          </a:p>
          <a:p>
            <a:r>
              <a:rPr lang="en-US" altLang="zh-TW" sz="1800" dirty="0"/>
              <a:t>Engagement with the faculty,</a:t>
            </a:r>
          </a:p>
          <a:p>
            <a:pPr lvl="1"/>
            <a:r>
              <a:rPr lang="en-US" altLang="zh-TW" sz="1600" dirty="0"/>
              <a:t>Seminars, email, encouragement, </a:t>
            </a:r>
          </a:p>
          <a:p>
            <a:pPr lvl="1">
              <a:buNone/>
            </a:pPr>
            <a:r>
              <a:rPr lang="en-US" altLang="zh-TW" sz="1600" dirty="0"/>
              <a:t>	begging, pleading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2005: Repositorio Institucional, HKU</a:t>
            </a:r>
          </a:p>
          <a:p>
            <a:pPr lvl="1"/>
            <a:r>
              <a:rPr lang="es-ES" dirty="0" smtClean="0"/>
              <a:t>¿Por qué? </a:t>
            </a:r>
            <a:r>
              <a:rPr lang="en-US" altLang="zh-TW" dirty="0" smtClean="0">
                <a:sym typeface="Wingdings" pitchFamily="2" charset="2"/>
              </a:rPr>
              <a:t> </a:t>
            </a:r>
            <a:r>
              <a:rPr lang="en-US" altLang="zh-TW" dirty="0" err="1" smtClean="0">
                <a:sym typeface="Wingdings" pitchFamily="2" charset="2"/>
              </a:rPr>
              <a:t>Acceso</a:t>
            </a:r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err="1" smtClean="0">
                <a:sym typeface="Wingdings" pitchFamily="2" charset="2"/>
              </a:rPr>
              <a:t>Libre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en-US" altLang="zh-TW" dirty="0" smtClean="0">
                <a:sym typeface="Wingdings" pitchFamily="2" charset="2"/>
              </a:rPr>
              <a:t>2007: </a:t>
            </a:r>
            <a:r>
              <a:rPr lang="en-US" altLang="zh-TW" dirty="0" err="1" smtClean="0">
                <a:sym typeface="Wingdings" pitchFamily="2" charset="2"/>
              </a:rPr>
              <a:t>Esponsorizado</a:t>
            </a:r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err="1" smtClean="0">
                <a:sym typeface="Wingdings" pitchFamily="2" charset="2"/>
              </a:rPr>
              <a:t>por</a:t>
            </a:r>
            <a:r>
              <a:rPr lang="en-US" altLang="zh-TW" dirty="0" smtClean="0">
                <a:sym typeface="Wingdings" pitchFamily="2" charset="2"/>
              </a:rPr>
              <a:t> La </a:t>
            </a:r>
            <a:r>
              <a:rPr lang="en-US" altLang="zh-TW" dirty="0" err="1" smtClean="0">
                <a:sym typeface="Wingdings" pitchFamily="2" charset="2"/>
              </a:rPr>
              <a:t>Fundación</a:t>
            </a:r>
            <a:r>
              <a:rPr lang="en-US" altLang="zh-TW" dirty="0" smtClean="0">
                <a:sym typeface="Wingdings" pitchFamily="2" charset="2"/>
              </a:rPr>
              <a:t> Soros</a:t>
            </a:r>
          </a:p>
          <a:p>
            <a:pPr lvl="1"/>
            <a:r>
              <a:rPr lang="en-US" altLang="zh-TW" dirty="0" err="1" smtClean="0">
                <a:sym typeface="Wingdings" pitchFamily="2" charset="2"/>
              </a:rPr>
              <a:t>Promoviendo</a:t>
            </a:r>
            <a:r>
              <a:rPr lang="en-US" altLang="zh-TW" dirty="0" smtClean="0">
                <a:sym typeface="Wingdings" pitchFamily="2" charset="2"/>
              </a:rPr>
              <a:t> la </a:t>
            </a:r>
            <a:r>
              <a:rPr lang="en-US" altLang="zh-TW" dirty="0" err="1" smtClean="0">
                <a:sym typeface="Wingdings" pitchFamily="2" charset="2"/>
              </a:rPr>
              <a:t>comunicación</a:t>
            </a:r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err="1" smtClean="0">
                <a:sym typeface="Wingdings" pitchFamily="2" charset="2"/>
              </a:rPr>
              <a:t>académica</a:t>
            </a:r>
            <a:r>
              <a:rPr lang="en-US" altLang="zh-TW" dirty="0" smtClean="0">
                <a:sym typeface="Wingdings" pitchFamily="2" charset="2"/>
              </a:rPr>
              <a:t> del </a:t>
            </a:r>
            <a:r>
              <a:rPr lang="en-US" altLang="zh-TW" dirty="0" err="1" smtClean="0">
                <a:sym typeface="Wingdings" pitchFamily="2" charset="2"/>
              </a:rPr>
              <a:t>siglo</a:t>
            </a:r>
            <a:r>
              <a:rPr lang="en-US" altLang="zh-TW" dirty="0" smtClean="0">
                <a:sym typeface="Wingdings" pitchFamily="2" charset="2"/>
              </a:rPr>
              <a:t> XXI</a:t>
            </a:r>
          </a:p>
          <a:p>
            <a:r>
              <a:rPr lang="en-US" altLang="zh-TW" dirty="0" smtClean="0">
                <a:sym typeface="Wingdings" pitchFamily="2" charset="2"/>
              </a:rPr>
              <a:t>2007: El </a:t>
            </a:r>
            <a:r>
              <a:rPr lang="en-US" altLang="zh-TW" dirty="0" err="1" smtClean="0">
                <a:sym typeface="Wingdings" pitchFamily="2" charset="2"/>
              </a:rPr>
              <a:t>Comité</a:t>
            </a:r>
            <a:r>
              <a:rPr lang="en-US" altLang="zh-TW" dirty="0" smtClean="0">
                <a:sym typeface="Wingdings" pitchFamily="2" charset="2"/>
              </a:rPr>
              <a:t> de </a:t>
            </a:r>
            <a:r>
              <a:rPr lang="en-US" altLang="zh-TW" dirty="0" err="1" smtClean="0">
                <a:sym typeface="Wingdings" pitchFamily="2" charset="2"/>
              </a:rPr>
              <a:t>Acceso</a:t>
            </a:r>
            <a:r>
              <a:rPr lang="en-US" altLang="zh-TW" dirty="0" smtClean="0">
                <a:sym typeface="Wingdings" pitchFamily="2" charset="2"/>
              </a:rPr>
              <a:t> Libre de HK</a:t>
            </a:r>
          </a:p>
          <a:p>
            <a:pPr lvl="1"/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openaccess.hk</a:t>
            </a:r>
            <a:endParaRPr lang="en-US" altLang="zh-TW" dirty="0" smtClean="0"/>
          </a:p>
          <a:p>
            <a:r>
              <a:rPr lang="en-US" altLang="zh-TW" dirty="0" smtClean="0">
                <a:sym typeface="Wingdings" pitchFamily="2" charset="2"/>
              </a:rPr>
              <a:t>2009: El Vice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canciller</a:t>
            </a:r>
            <a:r>
              <a:rPr lang="en-US" altLang="zh-TW" dirty="0"/>
              <a:t> </a:t>
            </a:r>
            <a:r>
              <a:rPr lang="en-US" altLang="zh-TW" dirty="0" smtClean="0"/>
              <a:t>de HKU firma la </a:t>
            </a:r>
            <a:r>
              <a:rPr lang="en-US" altLang="zh-TW" dirty="0" err="1" smtClean="0"/>
              <a:t>Declaración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Berlín</a:t>
            </a:r>
            <a:r>
              <a:rPr lang="en-US" altLang="zh-TW" dirty="0" smtClean="0"/>
              <a:t> </a:t>
            </a:r>
          </a:p>
          <a:p>
            <a:r>
              <a:rPr lang="en-US" altLang="zh-TW" dirty="0" err="1" smtClean="0">
                <a:sym typeface="Wingdings" pitchFamily="2" charset="2"/>
              </a:rPr>
              <a:t>Colaboración</a:t>
            </a:r>
            <a:r>
              <a:rPr lang="en-US" altLang="zh-TW" dirty="0" smtClean="0">
                <a:sym typeface="Wingdings" pitchFamily="2" charset="2"/>
              </a:rPr>
              <a:t> con los </a:t>
            </a:r>
            <a:r>
              <a:rPr lang="en-US" altLang="zh-TW" dirty="0" err="1" smtClean="0">
                <a:sym typeface="Wingdings" pitchFamily="2" charset="2"/>
              </a:rPr>
              <a:t>miembros</a:t>
            </a:r>
            <a:r>
              <a:rPr lang="en-US" altLang="zh-TW" dirty="0" smtClean="0">
                <a:sym typeface="Wingdings" pitchFamily="2" charset="2"/>
              </a:rPr>
              <a:t> de la </a:t>
            </a:r>
            <a:r>
              <a:rPr lang="en-US" altLang="zh-TW" dirty="0" err="1" smtClean="0">
                <a:sym typeface="Wingdings" pitchFamily="2" charset="2"/>
              </a:rPr>
              <a:t>facultad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en-US" altLang="zh-TW" dirty="0" err="1" smtClean="0">
                <a:sym typeface="Wingdings" pitchFamily="2" charset="2"/>
              </a:rPr>
              <a:t>Seminarios</a:t>
            </a:r>
            <a:r>
              <a:rPr lang="en-US" altLang="zh-TW" dirty="0" smtClean="0">
                <a:sym typeface="Wingdings" pitchFamily="2" charset="2"/>
              </a:rPr>
              <a:t>, email, </a:t>
            </a:r>
            <a:r>
              <a:rPr lang="en-US" altLang="zh-TW" dirty="0" err="1" smtClean="0">
                <a:sym typeface="Wingdings" pitchFamily="2" charset="2"/>
              </a:rPr>
              <a:t>motivación</a:t>
            </a:r>
            <a:endParaRPr lang="en-US" altLang="zh-TW" dirty="0">
              <a:sym typeface="Wingdings" pitchFamily="2" charset="2"/>
            </a:endParaRPr>
          </a:p>
          <a:p>
            <a:pPr lvl="1"/>
            <a:r>
              <a:rPr lang="en-US" altLang="zh-TW" dirty="0" err="1" smtClean="0">
                <a:sym typeface="Wingdings" pitchFamily="2" charset="2"/>
              </a:rPr>
              <a:t>Ruegos</a:t>
            </a:r>
            <a:r>
              <a:rPr lang="en-US" altLang="zh-TW" dirty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y </a:t>
            </a:r>
            <a:r>
              <a:rPr lang="en-US" altLang="zh-TW" dirty="0" err="1" smtClean="0">
                <a:sym typeface="Wingdings" pitchFamily="2" charset="2"/>
              </a:rPr>
              <a:t>suplicas</a:t>
            </a:r>
            <a:endParaRPr lang="en-US" altLang="zh-TW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4" name="Picture 3" descr="Carrot and Sti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7695"/>
            <a:ext cx="1947863" cy="16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8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686800" cy="1463040"/>
          </a:xfrm>
        </p:spPr>
        <p:txBody>
          <a:bodyPr/>
          <a:lstStyle/>
          <a:p>
            <a:r>
              <a:rPr lang="en-US" altLang="zh-TW" dirty="0" smtClean="0"/>
              <a:t>Knowledge Exchange</a:t>
            </a:r>
            <a:br>
              <a:rPr lang="en-US" altLang="zh-TW" dirty="0" smtClean="0"/>
            </a:br>
            <a:r>
              <a:rPr lang="en-US" altLang="zh-TW" dirty="0" err="1" smtClean="0"/>
              <a:t>Intercambio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Conocimiento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Knowledge Transfer</a:t>
            </a:r>
            <a:br>
              <a:rPr lang="en-US" altLang="zh-TW" sz="4400" dirty="0" smtClean="0"/>
            </a:br>
            <a:r>
              <a:rPr lang="en-US" altLang="zh-TW" sz="4400" dirty="0" err="1" smtClean="0"/>
              <a:t>Difusión</a:t>
            </a:r>
            <a:r>
              <a:rPr lang="en-US" altLang="zh-TW" sz="4400" dirty="0" smtClean="0"/>
              <a:t> de </a:t>
            </a:r>
            <a:r>
              <a:rPr lang="en-US" altLang="zh-TW" sz="4400" dirty="0" err="1" smtClean="0"/>
              <a:t>Conocimiento</a:t>
            </a:r>
            <a:endParaRPr lang="zh-TW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3400" dirty="0" smtClean="0"/>
              <a:t>HK University Grants Committee</a:t>
            </a:r>
          </a:p>
          <a:p>
            <a:r>
              <a:rPr lang="en-US" altLang="zh-TW" sz="3400" dirty="0" smtClean="0"/>
              <a:t>HK$50M / year to 8 institutions</a:t>
            </a:r>
          </a:p>
          <a:p>
            <a:pPr lvl="1"/>
            <a:r>
              <a:rPr lang="en-GB" sz="2600" dirty="0" smtClean="0"/>
              <a:t>“the systems and processes by which knowledge including technology, know-how, expertise and skills are transferred between higher education institutions and society, leading to innovative, profitable or economic or social improvements”</a:t>
            </a:r>
          </a:p>
          <a:p>
            <a:r>
              <a:rPr lang="en-GB" altLang="zh-TW" sz="3400" dirty="0"/>
              <a:t>HKU’s interpretation of KT is </a:t>
            </a:r>
            <a:r>
              <a:rPr lang="en-GB" altLang="zh-TW" sz="3400" dirty="0">
                <a:solidFill>
                  <a:srgbClr val="C00000"/>
                </a:solidFill>
              </a:rPr>
              <a:t>Knowledge Exchange </a:t>
            </a:r>
            <a:r>
              <a:rPr lang="en-GB" altLang="zh-TW" sz="3400" dirty="0"/>
              <a:t>(KE), emphasizing a two way exchange between HKU and its community</a:t>
            </a:r>
            <a:endParaRPr lang="zh-TW" altLang="en-US" sz="3400" dirty="0"/>
          </a:p>
          <a:p>
            <a:endParaRPr lang="en-GB" sz="2200" dirty="0" smtClean="0"/>
          </a:p>
          <a:p>
            <a:endParaRPr lang="en-GB" altLang="zh-TW" sz="2000" dirty="0" smtClean="0"/>
          </a:p>
          <a:p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724400" cy="5257800"/>
          </a:xfrm>
        </p:spPr>
        <p:txBody>
          <a:bodyPr>
            <a:noAutofit/>
          </a:bodyPr>
          <a:lstStyle/>
          <a:p>
            <a:r>
              <a:rPr lang="es-ES" sz="2200" dirty="0" smtClean="0"/>
              <a:t>Comité de Becas Universitarios de HK</a:t>
            </a:r>
          </a:p>
          <a:p>
            <a:r>
              <a:rPr lang="es-ES" sz="2200" dirty="0" smtClean="0"/>
              <a:t>50 millones HKD </a:t>
            </a:r>
            <a:r>
              <a:rPr lang="en-US" altLang="zh-TW" sz="2200" dirty="0" smtClean="0"/>
              <a:t>/ </a:t>
            </a:r>
            <a:r>
              <a:rPr lang="en-US" altLang="zh-TW" sz="2200" dirty="0" err="1" smtClean="0"/>
              <a:t>año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para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ocho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centros</a:t>
            </a:r>
            <a:endParaRPr lang="en-US" altLang="zh-TW" sz="2200" dirty="0" smtClean="0"/>
          </a:p>
          <a:p>
            <a:pPr lvl="1"/>
            <a:r>
              <a:rPr lang="en-US" sz="1800" dirty="0" smtClean="0"/>
              <a:t>¨Los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y </a:t>
            </a:r>
            <a:r>
              <a:rPr lang="en-US" sz="1800" dirty="0" err="1" smtClean="0"/>
              <a:t>procesos</a:t>
            </a:r>
            <a:r>
              <a:rPr lang="en-US" sz="1800" dirty="0" smtClean="0"/>
              <a:t> </a:t>
            </a:r>
            <a:r>
              <a:rPr lang="en-US" sz="1800" dirty="0" err="1" smtClean="0"/>
              <a:t>mediante</a:t>
            </a:r>
            <a:r>
              <a:rPr lang="en-US" sz="1800" dirty="0" smtClean="0"/>
              <a:t> los </a:t>
            </a:r>
            <a:r>
              <a:rPr lang="en-US" sz="1800" dirty="0" err="1" smtClean="0"/>
              <a:t>cuales</a:t>
            </a:r>
            <a:r>
              <a:rPr lang="en-US" sz="1800" dirty="0" smtClean="0"/>
              <a:t> el </a:t>
            </a:r>
            <a:r>
              <a:rPr lang="en-US" sz="1800" dirty="0" err="1" smtClean="0"/>
              <a:t>conocimiento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tecnologia</a:t>
            </a:r>
            <a:r>
              <a:rPr lang="en-US" sz="1800" dirty="0" smtClean="0"/>
              <a:t>, </a:t>
            </a:r>
            <a:r>
              <a:rPr lang="en-US" sz="1800" i="1" dirty="0" smtClean="0"/>
              <a:t>know</a:t>
            </a:r>
            <a:r>
              <a:rPr lang="en-GB" sz="1800" i="1" dirty="0" smtClean="0"/>
              <a:t>-how, </a:t>
            </a:r>
            <a:r>
              <a:rPr lang="en-GB" sz="1800" dirty="0" err="1" smtClean="0"/>
              <a:t>experencia</a:t>
            </a:r>
            <a:r>
              <a:rPr lang="en-GB" sz="1800" dirty="0" smtClean="0"/>
              <a:t> y </a:t>
            </a:r>
            <a:r>
              <a:rPr lang="en-GB" sz="1800" dirty="0" err="1" smtClean="0"/>
              <a:t>habilidades</a:t>
            </a:r>
            <a:r>
              <a:rPr lang="en-GB" sz="1800" dirty="0" smtClean="0"/>
              <a:t>) se </a:t>
            </a:r>
            <a:r>
              <a:rPr lang="en-GB" sz="1800" dirty="0" err="1"/>
              <a:t>i</a:t>
            </a:r>
            <a:r>
              <a:rPr lang="en-GB" sz="1800" dirty="0" err="1" smtClean="0"/>
              <a:t>ntercambia</a:t>
            </a:r>
            <a:r>
              <a:rPr lang="en-GB" sz="1800" dirty="0" smtClean="0"/>
              <a:t> entre </a:t>
            </a:r>
            <a:r>
              <a:rPr lang="en-GB" sz="1800" dirty="0" err="1" smtClean="0"/>
              <a:t>instituciones</a:t>
            </a:r>
            <a:r>
              <a:rPr lang="en-GB" sz="1800" dirty="0" smtClean="0"/>
              <a:t> de </a:t>
            </a:r>
            <a:r>
              <a:rPr lang="en-GB" sz="1800" dirty="0" err="1" smtClean="0"/>
              <a:t>educación</a:t>
            </a:r>
            <a:r>
              <a:rPr lang="en-GB" sz="1800" dirty="0" smtClean="0"/>
              <a:t> superior y la </a:t>
            </a:r>
            <a:r>
              <a:rPr lang="en-GB" sz="1800" dirty="0" err="1" smtClean="0"/>
              <a:t>sociedad</a:t>
            </a:r>
            <a:r>
              <a:rPr lang="en-GB" sz="1800" dirty="0" smtClean="0"/>
              <a:t>,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conducen</a:t>
            </a:r>
            <a:r>
              <a:rPr lang="en-GB" sz="1800" dirty="0" smtClean="0"/>
              <a:t> a </a:t>
            </a:r>
            <a:r>
              <a:rPr lang="en-GB" sz="1800" dirty="0" err="1" smtClean="0"/>
              <a:t>mejoras</a:t>
            </a:r>
            <a:r>
              <a:rPr lang="en-GB" sz="1800" dirty="0" smtClean="0"/>
              <a:t> </a:t>
            </a:r>
            <a:r>
              <a:rPr lang="en-GB" sz="1800" dirty="0" err="1" smtClean="0"/>
              <a:t>innovadoras</a:t>
            </a:r>
            <a:r>
              <a:rPr lang="en-GB" sz="1800" dirty="0" smtClean="0"/>
              <a:t>, </a:t>
            </a:r>
            <a:r>
              <a:rPr lang="en-GB" sz="1800" dirty="0" err="1" smtClean="0"/>
              <a:t>rentables</a:t>
            </a:r>
            <a:r>
              <a:rPr lang="en-GB" sz="1800" dirty="0" smtClean="0"/>
              <a:t> o </a:t>
            </a:r>
            <a:r>
              <a:rPr lang="en-GB" sz="1800" dirty="0" err="1" smtClean="0"/>
              <a:t>economicas</a:t>
            </a:r>
            <a:r>
              <a:rPr lang="en-GB" sz="1800" dirty="0" smtClean="0"/>
              <a:t> o </a:t>
            </a:r>
            <a:r>
              <a:rPr lang="en-GB" sz="1800" dirty="0" err="1" smtClean="0"/>
              <a:t>sociales</a:t>
            </a:r>
            <a:r>
              <a:rPr lang="en-GB" sz="1800" dirty="0" smtClean="0"/>
              <a:t>. ¨</a:t>
            </a:r>
          </a:p>
          <a:p>
            <a:r>
              <a:rPr lang="es-ES" sz="2200" dirty="0" smtClean="0"/>
              <a:t>La interpretación que HKU hace de KT es ¨</a:t>
            </a:r>
            <a:r>
              <a:rPr lang="es-ES" sz="2200" dirty="0" smtClean="0">
                <a:solidFill>
                  <a:srgbClr val="C00000"/>
                </a:solidFill>
              </a:rPr>
              <a:t>Intercambio de Conocimiento</a:t>
            </a:r>
            <a:r>
              <a:rPr lang="es-ES" sz="2200" dirty="0" smtClean="0"/>
              <a:t>¨ (IC).   Esto enfatiza una intercambio bidireccional entre HKU y su comunidad.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90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ym typeface="Wingdings" pitchFamily="2" charset="2"/>
              </a:rPr>
              <a:t>KE</a:t>
            </a:r>
            <a:br>
              <a:rPr lang="en-US" altLang="zh-TW" sz="4000" dirty="0" smtClean="0">
                <a:sym typeface="Wingdings" pitchFamily="2" charset="2"/>
              </a:rPr>
            </a:br>
            <a:r>
              <a:rPr lang="en-US" altLang="zh-TW" sz="4000" dirty="0" smtClean="0">
                <a:sym typeface="Wingdings" pitchFamily="2" charset="2"/>
              </a:rPr>
              <a:t>IC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95800" cy="5257800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HKU Mission &amp; Vision Statements</a:t>
            </a:r>
          </a:p>
          <a:p>
            <a:pPr lvl="1"/>
            <a:r>
              <a:rPr lang="en-US" altLang="zh-TW" sz="1600" dirty="0" smtClean="0"/>
              <a:t>a) Research, b) Teaching &amp; Learning, and c) KE </a:t>
            </a:r>
          </a:p>
          <a:p>
            <a:r>
              <a:rPr lang="en-US" altLang="zh-TW" sz="2000" dirty="0" smtClean="0"/>
              <a:t>HKU: Strategic Development 2009 ~ 2014</a:t>
            </a:r>
          </a:p>
          <a:p>
            <a:pPr lvl="1"/>
            <a:r>
              <a:rPr lang="en-US" sz="1600" dirty="0" smtClean="0"/>
              <a:t>“We will continue to inculcate in our academic staff members a culture of knowledge </a:t>
            </a:r>
            <a:r>
              <a:rPr lang="en-US" sz="1600" b="1" dirty="0" smtClean="0">
                <a:solidFill>
                  <a:srgbClr val="C00000"/>
                </a:solidFill>
              </a:rPr>
              <a:t>sharing with the public</a:t>
            </a:r>
            <a:r>
              <a:rPr lang="en-US" sz="1600" dirty="0" smtClean="0"/>
              <a:t>.  “They will be encouraged to </a:t>
            </a:r>
            <a:r>
              <a:rPr lang="en-US" sz="1600" b="1" dirty="0" smtClean="0"/>
              <a:t>share</a:t>
            </a:r>
            <a:r>
              <a:rPr lang="en-US" sz="1600" dirty="0" smtClean="0"/>
              <a:t> their intellectual knowledge through public and inaugural lectures, media interviews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publications…” </a:t>
            </a:r>
            <a:endParaRPr lang="zh-TW" altLang="en-US" sz="1600" dirty="0" smtClean="0">
              <a:solidFill>
                <a:srgbClr val="C00000"/>
              </a:solidFill>
            </a:endParaRPr>
          </a:p>
          <a:p>
            <a:pPr lvl="1"/>
            <a:r>
              <a:rPr lang="en-US" sz="1600" dirty="0" smtClean="0"/>
              <a:t>Operational Priority: “… </a:t>
            </a:r>
            <a:r>
              <a:rPr lang="en-US" sz="1600" b="1" dirty="0" smtClean="0">
                <a:solidFill>
                  <a:srgbClr val="C00000"/>
                </a:solidFill>
              </a:rPr>
              <a:t>setting up a database to record </a:t>
            </a:r>
            <a:r>
              <a:rPr lang="en-US" sz="1600" dirty="0" smtClean="0"/>
              <a:t>knowledge exchange activities in the University and improving communication within and outside the University, we will facilitate dissemination of information and serve as </a:t>
            </a:r>
            <a:r>
              <a:rPr lang="en-US" sz="1600" b="1" dirty="0" smtClean="0">
                <a:solidFill>
                  <a:srgbClr val="C00000"/>
                </a:solidFill>
              </a:rPr>
              <a:t>an exchange hub.”</a:t>
            </a:r>
            <a:endParaRPr lang="zh-TW" altLang="en-US" sz="1600" b="1" dirty="0" smtClean="0">
              <a:solidFill>
                <a:srgbClr val="C00000"/>
              </a:solidFill>
            </a:endParaRPr>
          </a:p>
          <a:p>
            <a:pPr lvl="1"/>
            <a:endParaRPr lang="en-US" altLang="zh-TW" sz="1400" dirty="0" smtClean="0"/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endParaRPr lang="en-US" altLang="zh-TW" sz="1600" dirty="0" smtClean="0"/>
          </a:p>
          <a:p>
            <a:endParaRPr lang="en-US" altLang="zh-TW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62500" lnSpcReduction="20000"/>
          </a:bodyPr>
          <a:lstStyle/>
          <a:p>
            <a:r>
              <a:rPr lang="es-ES" sz="3200" dirty="0" smtClean="0"/>
              <a:t>Declaraciones de misión y visión</a:t>
            </a:r>
          </a:p>
          <a:p>
            <a:pPr lvl="1"/>
            <a:r>
              <a:rPr lang="es-ES" sz="2600" dirty="0" smtClean="0"/>
              <a:t>a) Investigación, b) Enseñanza y aprendizaje, y c)  Intercambio de Conocimiento</a:t>
            </a:r>
          </a:p>
          <a:p>
            <a:r>
              <a:rPr lang="es-ES" sz="3200" dirty="0" smtClean="0"/>
              <a:t>HKU: Desarrollo Estratégico 2009 </a:t>
            </a:r>
            <a:r>
              <a:rPr lang="en-US" altLang="zh-TW" sz="3200" dirty="0" smtClean="0"/>
              <a:t>~ 2014</a:t>
            </a:r>
          </a:p>
          <a:p>
            <a:pPr lvl="1"/>
            <a:r>
              <a:rPr lang="en-US" sz="2600" dirty="0" err="1" smtClean="0"/>
              <a:t>Continuaremos</a:t>
            </a:r>
            <a:r>
              <a:rPr lang="en-US" sz="2600" dirty="0" smtClean="0"/>
              <a:t> </a:t>
            </a:r>
            <a:r>
              <a:rPr lang="en-US" sz="2600" dirty="0" err="1" smtClean="0"/>
              <a:t>inculcando</a:t>
            </a:r>
            <a:r>
              <a:rPr lang="en-US" sz="2600" dirty="0" smtClean="0"/>
              <a:t> en </a:t>
            </a:r>
            <a:r>
              <a:rPr lang="en-US" sz="2600" dirty="0" err="1" smtClean="0"/>
              <a:t>nuestro</a:t>
            </a:r>
            <a:r>
              <a:rPr lang="en-US" sz="2600" dirty="0" smtClean="0"/>
              <a:t> personal </a:t>
            </a:r>
            <a:r>
              <a:rPr lang="en-US" sz="2600" dirty="0" err="1" smtClean="0"/>
              <a:t>académico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cultura</a:t>
            </a:r>
            <a:r>
              <a:rPr lang="en-US" sz="2600" dirty="0" smtClean="0"/>
              <a:t> de </a:t>
            </a:r>
            <a:r>
              <a:rPr lang="en-US" sz="2600" dirty="0" err="1" smtClean="0"/>
              <a:t>conocimiento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se </a:t>
            </a:r>
            <a:r>
              <a:rPr lang="en-US" sz="2600" dirty="0" err="1" smtClean="0"/>
              <a:t>pueda</a:t>
            </a:r>
            <a:r>
              <a:rPr lang="en-US" sz="2600" dirty="0" smtClean="0"/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compartir</a:t>
            </a:r>
            <a:r>
              <a:rPr lang="en-US" sz="2600" b="1" dirty="0" smtClean="0">
                <a:solidFill>
                  <a:srgbClr val="C00000"/>
                </a:solidFill>
              </a:rPr>
              <a:t> con la </a:t>
            </a:r>
            <a:r>
              <a:rPr lang="en-US" sz="2600" b="1" dirty="0" err="1" smtClean="0">
                <a:solidFill>
                  <a:srgbClr val="C00000"/>
                </a:solidFill>
              </a:rPr>
              <a:t>gente</a:t>
            </a:r>
            <a:r>
              <a:rPr lang="en-US" sz="2600" dirty="0" smtClean="0"/>
              <a:t>.  Se le </a:t>
            </a:r>
            <a:r>
              <a:rPr lang="en-US" sz="2600" dirty="0" err="1" smtClean="0"/>
              <a:t>pedirá</a:t>
            </a:r>
            <a:r>
              <a:rPr lang="en-US" sz="2600" dirty="0" smtClean="0"/>
              <a:t> al </a:t>
            </a:r>
            <a:r>
              <a:rPr lang="en-US" sz="2600" dirty="0" err="1" smtClean="0"/>
              <a:t>profesorado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b="1" dirty="0" err="1" smtClean="0"/>
              <a:t>comparta</a:t>
            </a:r>
            <a:r>
              <a:rPr lang="en-US" sz="2600" dirty="0" smtClean="0"/>
              <a:t> </a:t>
            </a:r>
            <a:r>
              <a:rPr lang="en-US" sz="2600" dirty="0" err="1" smtClean="0"/>
              <a:t>su</a:t>
            </a:r>
            <a:r>
              <a:rPr lang="en-US" sz="2600" dirty="0" smtClean="0"/>
              <a:t> </a:t>
            </a:r>
            <a:r>
              <a:rPr lang="en-US" sz="2600" dirty="0" err="1" smtClean="0"/>
              <a:t>conocimiento</a:t>
            </a:r>
            <a:r>
              <a:rPr lang="en-US" sz="2600" dirty="0" smtClean="0"/>
              <a:t> </a:t>
            </a:r>
            <a:r>
              <a:rPr lang="en-US" sz="2600" dirty="0" err="1" smtClean="0"/>
              <a:t>intelectual</a:t>
            </a:r>
            <a:r>
              <a:rPr lang="en-US" sz="2600" dirty="0" smtClean="0"/>
              <a:t> </a:t>
            </a:r>
            <a:r>
              <a:rPr lang="en-US" sz="2600" dirty="0" err="1" smtClean="0"/>
              <a:t>mediante</a:t>
            </a:r>
            <a:r>
              <a:rPr lang="en-US" sz="2600" dirty="0" smtClean="0"/>
              <a:t> </a:t>
            </a:r>
            <a:r>
              <a:rPr lang="en-US" sz="2600" dirty="0" err="1" smtClean="0"/>
              <a:t>conferencias</a:t>
            </a:r>
            <a:r>
              <a:rPr lang="en-US" sz="2600" dirty="0" smtClean="0"/>
              <a:t> </a:t>
            </a:r>
            <a:r>
              <a:rPr lang="en-US" sz="2600" dirty="0" err="1" smtClean="0"/>
              <a:t>públicas</a:t>
            </a:r>
            <a:r>
              <a:rPr lang="en-US" sz="2600" dirty="0" smtClean="0"/>
              <a:t> e </a:t>
            </a:r>
            <a:r>
              <a:rPr lang="en-US" sz="2600" dirty="0" err="1" smtClean="0"/>
              <a:t>inaugurales</a:t>
            </a:r>
            <a:r>
              <a:rPr lang="en-US" sz="2600" dirty="0" smtClean="0"/>
              <a:t>, </a:t>
            </a:r>
            <a:r>
              <a:rPr lang="en-US" sz="2600" dirty="0" err="1" smtClean="0"/>
              <a:t>entrevistas</a:t>
            </a:r>
            <a:r>
              <a:rPr lang="en-US" sz="2600" dirty="0" smtClean="0"/>
              <a:t> en </a:t>
            </a:r>
            <a:r>
              <a:rPr lang="en-US" sz="2600" dirty="0" err="1" smtClean="0"/>
              <a:t>medios</a:t>
            </a:r>
            <a:r>
              <a:rPr lang="en-US" sz="2600" dirty="0" smtClean="0"/>
              <a:t> de </a:t>
            </a:r>
            <a:r>
              <a:rPr lang="en-US" sz="2600" dirty="0" err="1" smtClean="0"/>
              <a:t>comunicación</a:t>
            </a:r>
            <a:r>
              <a:rPr lang="en-US" sz="2600" dirty="0" smtClean="0"/>
              <a:t>, </a:t>
            </a:r>
            <a:r>
              <a:rPr lang="en-US" sz="2600" b="1" dirty="0" err="1" smtClean="0">
                <a:solidFill>
                  <a:srgbClr val="C00000"/>
                </a:solidFill>
              </a:rPr>
              <a:t>publicaciones</a:t>
            </a:r>
            <a:r>
              <a:rPr lang="en-US" sz="2600" dirty="0" smtClean="0"/>
              <a:t>…¨</a:t>
            </a:r>
          </a:p>
          <a:p>
            <a:pPr lvl="1"/>
            <a:r>
              <a:rPr lang="en-US" sz="2600" dirty="0" err="1" smtClean="0"/>
              <a:t>Prioridad</a:t>
            </a:r>
            <a:r>
              <a:rPr lang="en-US" sz="2600" dirty="0" smtClean="0"/>
              <a:t> </a:t>
            </a:r>
            <a:r>
              <a:rPr lang="en-US" sz="2600" dirty="0" err="1" smtClean="0"/>
              <a:t>Operacional</a:t>
            </a:r>
            <a:r>
              <a:rPr lang="en-US" sz="2600" dirty="0" smtClean="0"/>
              <a:t>: ¨… </a:t>
            </a:r>
            <a:r>
              <a:rPr lang="en-US" sz="2600" b="1" dirty="0" err="1" smtClean="0">
                <a:solidFill>
                  <a:srgbClr val="C00000"/>
                </a:solidFill>
              </a:rPr>
              <a:t>establecer</a:t>
            </a:r>
            <a:r>
              <a:rPr lang="en-US" sz="2600" b="1" dirty="0" smtClean="0">
                <a:solidFill>
                  <a:srgbClr val="C00000"/>
                </a:solidFill>
              </a:rPr>
              <a:t> un base de </a:t>
            </a:r>
            <a:r>
              <a:rPr lang="en-US" sz="2600" b="1" dirty="0" err="1" smtClean="0">
                <a:solidFill>
                  <a:srgbClr val="C00000"/>
                </a:solidFill>
              </a:rPr>
              <a:t>datos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para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almacenar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las</a:t>
            </a:r>
            <a:r>
              <a:rPr lang="en-US" sz="2600" dirty="0" smtClean="0"/>
              <a:t> </a:t>
            </a:r>
            <a:r>
              <a:rPr lang="en-US" sz="2600" dirty="0" err="1" smtClean="0"/>
              <a:t>actividades</a:t>
            </a:r>
            <a:r>
              <a:rPr lang="en-US" sz="2600" dirty="0" smtClean="0"/>
              <a:t> de </a:t>
            </a:r>
            <a:r>
              <a:rPr lang="en-US" sz="2600" dirty="0" err="1" smtClean="0"/>
              <a:t>intercambio</a:t>
            </a:r>
            <a:r>
              <a:rPr lang="en-US" sz="2600" dirty="0" smtClean="0"/>
              <a:t> de </a:t>
            </a:r>
            <a:r>
              <a:rPr lang="en-US" sz="2600" dirty="0" err="1" smtClean="0"/>
              <a:t>conocimiento</a:t>
            </a:r>
            <a:r>
              <a:rPr lang="en-US" sz="2600" dirty="0" smtClean="0"/>
              <a:t> en la Universidad, y </a:t>
            </a:r>
            <a:r>
              <a:rPr lang="en-US" sz="2600" dirty="0" err="1" smtClean="0"/>
              <a:t>mejorar</a:t>
            </a:r>
            <a:r>
              <a:rPr lang="en-US" sz="2600" dirty="0" smtClean="0"/>
              <a:t> </a:t>
            </a:r>
            <a:r>
              <a:rPr lang="en-US" sz="2600" dirty="0" err="1" smtClean="0"/>
              <a:t>las</a:t>
            </a:r>
            <a:r>
              <a:rPr lang="en-US" sz="2600" dirty="0" smtClean="0"/>
              <a:t> </a:t>
            </a:r>
            <a:r>
              <a:rPr lang="en-US" sz="2600" dirty="0" err="1" smtClean="0"/>
              <a:t>comunicación</a:t>
            </a:r>
            <a:r>
              <a:rPr lang="en-US" sz="2600" dirty="0" smtClean="0"/>
              <a:t> </a:t>
            </a:r>
            <a:r>
              <a:rPr lang="en-US" sz="2600" dirty="0" err="1" smtClean="0"/>
              <a:t>dentro</a:t>
            </a:r>
            <a:r>
              <a:rPr lang="en-US" sz="2600" dirty="0" smtClean="0"/>
              <a:t> y </a:t>
            </a:r>
            <a:r>
              <a:rPr lang="en-US" sz="2600" dirty="0" err="1" smtClean="0"/>
              <a:t>fuera</a:t>
            </a:r>
            <a:r>
              <a:rPr lang="en-US" sz="2600" dirty="0" smtClean="0"/>
              <a:t> de la Universidad, </a:t>
            </a:r>
            <a:r>
              <a:rPr lang="en-US" sz="2600" dirty="0" err="1" smtClean="0"/>
              <a:t>fomentaremos</a:t>
            </a:r>
            <a:r>
              <a:rPr lang="en-US" sz="2600" dirty="0" smtClean="0"/>
              <a:t> la </a:t>
            </a:r>
            <a:r>
              <a:rPr lang="en-US" sz="2600" dirty="0" err="1" smtClean="0"/>
              <a:t>difusión</a:t>
            </a:r>
            <a:r>
              <a:rPr lang="en-US" sz="2600" dirty="0" smtClean="0"/>
              <a:t> de </a:t>
            </a:r>
            <a:r>
              <a:rPr lang="en-US" sz="2600" dirty="0" err="1" smtClean="0"/>
              <a:t>información</a:t>
            </a:r>
            <a:r>
              <a:rPr lang="en-US" sz="2600" dirty="0" smtClean="0"/>
              <a:t> y </a:t>
            </a:r>
            <a:r>
              <a:rPr lang="en-US" sz="2600" dirty="0" err="1" smtClean="0"/>
              <a:t>actuaremos</a:t>
            </a:r>
            <a:r>
              <a:rPr lang="en-US" sz="2600" dirty="0" smtClean="0"/>
              <a:t> </a:t>
            </a:r>
            <a:r>
              <a:rPr lang="en-US" sz="2600" dirty="0" err="1" smtClean="0"/>
              <a:t>como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un </a:t>
            </a:r>
            <a:r>
              <a:rPr lang="en-US" sz="2600" b="1" dirty="0" err="1" smtClean="0">
                <a:solidFill>
                  <a:srgbClr val="C00000"/>
                </a:solidFill>
              </a:rPr>
              <a:t>núcleo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intercambio</a:t>
            </a:r>
            <a:r>
              <a:rPr lang="en-US" sz="2600" dirty="0" smtClean="0"/>
              <a:t>.¨</a:t>
            </a:r>
            <a:endParaRPr lang="es-ES" sz="2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5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1790490-2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TS101790490-2</Template>
  <TotalTime>7005</TotalTime>
  <Words>2996</Words>
  <Application>Microsoft Office PowerPoint</Application>
  <PresentationFormat>On-screen Show (4:3)</PresentationFormat>
  <Paragraphs>374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TS101790490-2</vt:lpstr>
      <vt:lpstr>ETDs</vt:lpstr>
      <vt:lpstr>In the Beginning.., Al comienzo.., </vt:lpstr>
      <vt:lpstr>HKU ETDs, 1928 ~ 2012</vt:lpstr>
      <vt:lpstr>HKU ETDs, 1928 ~ 2012</vt:lpstr>
      <vt:lpstr>Library Checkouts of Print Theses Préstamos Bibliotecarios de Tesis Impresas</vt:lpstr>
      <vt:lpstr>HKU Scholars Hub (The Hub) Núcleo Académico de HKU (The Hub)</vt:lpstr>
      <vt:lpstr>Knowledge Exchange Intercambio de Conocimiento</vt:lpstr>
      <vt:lpstr>Knowledge Transfer Difusión de Conocimiento</vt:lpstr>
      <vt:lpstr>KE IC</vt:lpstr>
      <vt:lpstr>PowerPoint Presentation</vt:lpstr>
      <vt:lpstr>Publications ! ¡ Bibliografía !</vt:lpstr>
      <vt:lpstr>PowerPoint Presentation</vt:lpstr>
      <vt:lpstr>People ! ¡ Gente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Sources Fuentes Externas</vt:lpstr>
      <vt:lpstr>PowerPoint Presentation</vt:lpstr>
      <vt:lpstr>PowerPoint Presentation</vt:lpstr>
      <vt:lpstr>Theses &amp; Dissertations ! ¡ Tesis !</vt:lpstr>
      <vt:lpstr>Silos, Separate &amp; Unique Silos, separados y únicos</vt:lpstr>
      <vt:lpstr>PowerPoint Presentation</vt:lpstr>
      <vt:lpstr>Grants (Projects) ! ¡ Becas (Proyectos) !</vt:lpstr>
      <vt:lpstr>PowerPoint Presentation</vt:lpstr>
      <vt:lpstr>Patents ! ¡ Patentes !</vt:lpstr>
      <vt:lpstr>Patent Sources Fuentes de Patentes</vt:lpstr>
      <vt:lpstr>PowerPoint Presentation</vt:lpstr>
      <vt:lpstr>PowerPoint Presentation</vt:lpstr>
      <vt:lpstr>Visualizations !  ¡ Visualizaciones !</vt:lpstr>
      <vt:lpstr>PowerPoint Presentation</vt:lpstr>
      <vt:lpstr>PowerPoint Presentation</vt:lpstr>
      <vt:lpstr>Has Visibility Increased ? ¿ Ha aumentado la visibilidad ?</vt:lpstr>
      <vt:lpstr>Anecdotal Anecdotario</vt:lpstr>
      <vt:lpstr>2009 ~ 2012: % Change / Cambia</vt:lpstr>
      <vt:lpstr>ETD Downloads Descarga de ETDs</vt:lpstr>
      <vt:lpstr>PowerPoint Presentation</vt:lpstr>
      <vt:lpstr>PowerPoint Presentation</vt:lpstr>
    </vt:vector>
  </TitlesOfParts>
  <Company>The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HKU Libraries</dc:creator>
  <cp:lastModifiedBy>HKU Libraries</cp:lastModifiedBy>
  <cp:revision>334</cp:revision>
  <cp:lastPrinted>2012-07-06T09:00:12Z</cp:lastPrinted>
  <dcterms:created xsi:type="dcterms:W3CDTF">2010-10-20T05:28:21Z</dcterms:created>
  <dcterms:modified xsi:type="dcterms:W3CDTF">2012-09-04T08:17:55Z</dcterms:modified>
</cp:coreProperties>
</file>